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56" r:id="rId3"/>
    <p:sldId id="382" r:id="rId4"/>
    <p:sldId id="383" r:id="rId5"/>
    <p:sldId id="381" r:id="rId6"/>
    <p:sldId id="358" r:id="rId7"/>
    <p:sldId id="379" r:id="rId8"/>
    <p:sldId id="384" r:id="rId9"/>
    <p:sldId id="376" r:id="rId10"/>
  </p:sldIdLst>
  <p:sldSz cx="12192000" cy="6858000"/>
  <p:notesSz cx="6792913" cy="99250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2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D1A1B-1EFD-44AF-AD8A-6C860DB0C966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26265-B210-4944-8AAA-674C606C8D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6223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D68CD6-43C7-47C5-BB45-C5C0F0821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DD8575B-6D39-4EF4-8491-0974BA559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8A7671-3F21-4399-9E0A-2A836F083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E617-DF94-492B-9EDE-7C42188116F8}" type="datetime1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9E5A2F-D886-42DB-ABF8-A0FDC4E3D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82EE126-39D5-4547-8B66-DC98C855E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691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276E24-3074-4D77-8C7D-DA8C94E7F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3E4DB9B-98CD-4B43-B0BA-BBDCF14C81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57104F-64C0-4F48-B77E-DD815BDC4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4094-9EC1-4F2A-8EC2-8CAB6F62BA2F}" type="datetime1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1C6584-3948-4713-8080-834089E71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CD3920-FAE5-4B3A-9FA5-57E727485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2766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901D50C-341A-4527-A124-62F702A009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E756AC7-F305-4CF3-AC90-BEAA19CA1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1214B7-BFFD-4B97-8CA6-AE3EB9A3A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14019-FB40-4FF5-A5C2-88B10EC24A06}" type="datetime1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E0E9BC-18AE-4D6F-A3C7-7023C7FF1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D046C8-9FC6-4520-908D-22B10117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252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657CA3-BA53-48F6-9ADE-8D889D4D5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A67E43-86CB-4049-ADCE-BAFCEA7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A1B00B-CDB3-4D47-B53E-07E6F14D3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678C-B306-4751-9C49-5186EE7BEDB9}" type="datetime1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4C71B2-E03C-4767-A192-49C11637F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19E7F4-AD6C-49A7-92C8-1F8D86458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049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83245F-1D0E-4B3A-AE93-6263D6EA2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D060DB6-2D5C-4E8A-AE89-1B1E7CD89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4E4A81-C94F-4760-9F74-30108BECB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5B27-1614-4C2E-AE16-72BF24943111}" type="datetime1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54A464-F5D6-4B14-B932-2043B7D44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E3230E-9023-46C8-AA37-6BEEEEB13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A39487-B295-4524-B32E-530150B8E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E684B2-9A3C-4D3A-9F8A-0B1CE313F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0CDB80A-63E2-4673-8F32-488FF53CA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560ED8E-40CD-42F1-95AB-E777B3AA8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0785F-CC90-4149-AB1F-6C82CC0EF461}" type="datetime1">
              <a:rPr lang="de-DE" smtClean="0"/>
              <a:t>20.04.2026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6C2BCA-8272-457A-8BA9-72389C334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7862503-0AB8-4A1C-8DA2-393A42D70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61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30CFD8-AA6E-47BB-A320-9C1C8666C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9636820-5962-44D2-909C-CC724D5A8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2275447-0702-4A87-B971-DD99D1232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4C5CCF7-3DD7-465A-A946-74DAE1A30F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2339CEB-DB92-4775-B08F-974BC3DE13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E3C5202-E074-4BB9-830D-7FC0B4CC3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3CBD9-4423-49A3-AF69-4DA2A444AEF2}" type="datetime1">
              <a:rPr lang="de-DE" smtClean="0"/>
              <a:t>20.04.2026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1038692-8CB5-49C6-AEE8-5417180E4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B94A9F4-2312-4DE7-80C6-269D73005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9125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28CC75-B4C7-4B9A-A041-CDBFBDA3B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171B708-81B2-4431-B6AB-D6DADFF0E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3D8F8-18B8-42BC-AB0C-B24428B6E30D}" type="datetime1">
              <a:rPr lang="de-DE" smtClean="0"/>
              <a:t>20.04.2026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1A8589E-F6BD-48AE-A1B9-CFEF0F9DF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5E0F116-DC7D-4AA5-8917-339F09CCB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879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14F547-3B51-4559-B8F8-49A8A723B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B083C-BD13-40C8-9789-A0F5962CCD07}" type="datetime1">
              <a:rPr lang="de-DE" smtClean="0"/>
              <a:t>20.04.2026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C414213-3B10-4860-8A9E-60C65A38C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46C4794-360A-4463-87C0-FF8C174A8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222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6CB23A-BAE3-4C9B-A251-BAD8D0B93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1892A1-DB72-46B9-80D4-39456E570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E5DE0E5-EA1B-49DE-931F-44DA2E17A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F531FB-CD6F-4B76-97FA-DEF4C8C94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294B-FE97-4153-8431-4A726C584AC8}" type="datetime1">
              <a:rPr lang="de-DE" smtClean="0"/>
              <a:t>20.04.2026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6F2132-3B27-47AC-AAB8-FC2C1EF30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FF38F6-F931-4BFA-A238-054602712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6122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D2D093-7DE4-4C91-ACEC-E81499E08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CDEEC57-DA43-4CA5-97D7-F456C61E5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D99A7EF-3B82-41E6-801E-873CE40A1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14D29BB-8F0A-48E8-82A9-7C6499E31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7F5C-C28C-49FF-B420-50A76B5DF0B9}" type="datetime1">
              <a:rPr lang="de-DE" smtClean="0"/>
              <a:t>20.04.2026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1FFD1AD-6CA1-4FA9-B580-6439C8403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8590369-D8CA-444E-916C-30987F2F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990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1F3FC75-2F5F-4909-A515-3CA0628ED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CCE50F-7310-46C7-B7C3-F9273F06A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F29033-D4DC-4E71-A797-CF7326CE2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43905-E3E1-4521-9550-D0005674E2E2}" type="datetime1">
              <a:rPr lang="de-DE" smtClean="0"/>
              <a:t>20.04.2026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46A95D-ABB1-470A-88FA-6D03F761C4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A5E3A1-669A-4E64-BC38-FAC12B1F0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F5F07-49B5-410F-A47D-5F8FB639126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2719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36832C9C-5A35-4FF5-8333-D1E66A0F3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400" dirty="0"/>
              <a:t>      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91AA9B1-C729-4F3E-BAED-8C6AA58C066A}"/>
              </a:ext>
            </a:extLst>
          </p:cNvPr>
          <p:cNvSpPr txBox="1"/>
          <p:nvPr/>
        </p:nvSpPr>
        <p:spPr>
          <a:xfrm>
            <a:off x="524256" y="689661"/>
            <a:ext cx="114147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CC1E2AD-3037-4EBB-984B-B3B176B6DBF6}"/>
              </a:ext>
            </a:extLst>
          </p:cNvPr>
          <p:cNvSpPr txBox="1"/>
          <p:nvPr/>
        </p:nvSpPr>
        <p:spPr>
          <a:xfrm>
            <a:off x="591704" y="1077027"/>
            <a:ext cx="111708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3600" b="1" cap="small" dirty="0" err="1">
                <a:solidFill>
                  <a:schemeClr val="accent1">
                    <a:lumMod val="75000"/>
                  </a:schemeClr>
                </a:solidFill>
              </a:rPr>
              <a:t>Розгляд</a:t>
            </a:r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cap="small" dirty="0" err="1">
                <a:solidFill>
                  <a:schemeClr val="accent1">
                    <a:lumMod val="75000"/>
                  </a:schemeClr>
                </a:solidFill>
              </a:rPr>
              <a:t>спорів</a:t>
            </a:r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</a:rPr>
              <a:t> у </a:t>
            </a:r>
            <a:r>
              <a:rPr lang="ru-RU" sz="3600" b="1" cap="small" dirty="0" err="1">
                <a:solidFill>
                  <a:schemeClr val="accent1">
                    <a:lumMod val="75000"/>
                  </a:schemeClr>
                </a:solidFill>
              </a:rPr>
              <a:t>сфері</a:t>
            </a:r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</a:rPr>
              <a:t> корпоративного права, </a:t>
            </a:r>
            <a:r>
              <a:rPr lang="ru-RU" sz="3600" b="1" cap="small" dirty="0" err="1">
                <a:solidFill>
                  <a:schemeClr val="accent1">
                    <a:lumMod val="75000"/>
                  </a:schemeClr>
                </a:solidFill>
              </a:rPr>
              <a:t>пов’язаних</a:t>
            </a:r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cap="small" dirty="0" err="1">
                <a:solidFill>
                  <a:schemeClr val="accent1">
                    <a:lumMod val="75000"/>
                  </a:schemeClr>
                </a:solidFill>
              </a:rPr>
              <a:t>із</a:t>
            </a:r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</a:rPr>
              <a:t> процедурами </a:t>
            </a:r>
            <a:r>
              <a:rPr lang="uk-UA" sz="3600" b="1" cap="small" dirty="0">
                <a:solidFill>
                  <a:schemeClr val="accent1">
                    <a:lumMod val="75000"/>
                  </a:schemeClr>
                </a:solidFill>
              </a:rPr>
              <a:t>примусового </a:t>
            </a:r>
            <a:r>
              <a:rPr lang="ru-RU" sz="3600" b="1" cap="small" dirty="0" err="1">
                <a:solidFill>
                  <a:schemeClr val="accent1">
                    <a:lumMod val="75000"/>
                  </a:schemeClr>
                </a:solidFill>
              </a:rPr>
              <a:t>викупу</a:t>
            </a:r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600" b="1" cap="small" dirty="0" err="1">
                <a:solidFill>
                  <a:schemeClr val="accent1">
                    <a:lumMod val="75000"/>
                  </a:schemeClr>
                </a:solidFill>
              </a:rPr>
              <a:t>акцій</a:t>
            </a:r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</a:rPr>
              <a:t> (squeeze-out) та продажу </a:t>
            </a:r>
            <a:r>
              <a:rPr lang="ru-RU" sz="3600" b="1" cap="small" dirty="0" err="1">
                <a:solidFill>
                  <a:schemeClr val="accent1">
                    <a:lumMod val="75000"/>
                  </a:schemeClr>
                </a:solidFill>
              </a:rPr>
              <a:t>акцій</a:t>
            </a:r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ru-RU" sz="3600" b="1" cap="small" dirty="0" err="1">
                <a:solidFill>
                  <a:schemeClr val="accent1">
                    <a:lumMod val="75000"/>
                  </a:schemeClr>
                </a:solidFill>
              </a:rPr>
              <a:t>sell-out</a:t>
            </a:r>
            <a:r>
              <a:rPr lang="ru-RU" sz="3600" b="1" cap="small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9FCE382B-90B9-4578-BDDF-0E8493468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72" y="6310312"/>
            <a:ext cx="11311104" cy="365125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__________________________________________________________________________________________________________________________________________________</a:t>
            </a:r>
          </a:p>
          <a:p>
            <a:pPr algn="l"/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Dr. Martin Vomhof</a:t>
            </a:r>
            <a:r>
              <a:rPr lang="de-DE" dirty="0"/>
              <a:t>						          				23. April 2026</a:t>
            </a:r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2" descr="Gerichtsurteil zu Hartz IV &amp; Nachhilfe - Kostenübernahme nur bei Erfolg -  Mathematik Nachhilfe">
            <a:extLst>
              <a:ext uri="{FF2B5EF4-FFF2-40B4-BE49-F238E27FC236}">
                <a16:creationId xmlns:a16="http://schemas.microsoft.com/office/drawing/2014/main" id="{F18259A9-E35A-BFEC-6D6C-6F094BE50B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608" y="3109628"/>
            <a:ext cx="4740031" cy="3110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569FBA50-C9DA-4105-AE5B-6ABE95859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8558577F-5D14-40C4-8569-A86E5C469D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20" y="160736"/>
            <a:ext cx="1637456" cy="65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89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36832C9C-5A35-4FF5-8333-D1E66A0F3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400" dirty="0"/>
              <a:t>      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91AA9B1-C729-4F3E-BAED-8C6AA58C066A}"/>
              </a:ext>
            </a:extLst>
          </p:cNvPr>
          <p:cNvSpPr txBox="1"/>
          <p:nvPr/>
        </p:nvSpPr>
        <p:spPr>
          <a:xfrm>
            <a:off x="524256" y="689661"/>
            <a:ext cx="114147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CC1E2AD-3037-4EBB-984B-B3B176B6DBF6}"/>
              </a:ext>
            </a:extLst>
          </p:cNvPr>
          <p:cNvSpPr txBox="1"/>
          <p:nvPr/>
        </p:nvSpPr>
        <p:spPr>
          <a:xfrm>
            <a:off x="576072" y="1426486"/>
            <a:ext cx="11170896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Викуп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акцій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Загальна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інформація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800" b="1" dirty="0">
                <a:solidFill>
                  <a:schemeClr val="accent1">
                    <a:lumMod val="75000"/>
                  </a:schemeClr>
                </a:solidFill>
              </a:rPr>
              <a:t>-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Примусове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виключення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міноритарних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акціонерів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з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акціонерного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товариства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головним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акціонером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обмін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відповідну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грошову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компенсацію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Головному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має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належати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щонайменше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95 %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акцій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Процедура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викупу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здійснюється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лише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вимогу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головного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акціонера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Необхідно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прийняти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рішення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загальних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зборів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акціонерного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товариства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яким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затверджується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передача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надання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грошової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компенсації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Лише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після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внесення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рішення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про передачу до торгового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реєстру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відбувається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перехід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усіх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міноритарних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акціонерів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до головного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акціонера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9FCE382B-90B9-4578-BDDF-0E8493468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72" y="6310312"/>
            <a:ext cx="11311104" cy="348631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__________________________________________________________________________________________________________________________________________________</a:t>
            </a:r>
          </a:p>
          <a:p>
            <a:pPr algn="l"/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Dr. Martin Vomhof</a:t>
            </a:r>
            <a:r>
              <a:rPr lang="de-DE" dirty="0"/>
              <a:t>				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Folie 2</a:t>
            </a:r>
            <a:r>
              <a:rPr lang="de-DE" dirty="0"/>
              <a:t>			         		 	23. April 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2026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68FEEA4-A868-4ECE-ADA4-7F81B94A9D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20" y="160736"/>
            <a:ext cx="1637456" cy="65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71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157FD-927B-58FB-7EA2-69BA72718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18F0BC4E-85D5-259C-18B6-489C21862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400" dirty="0"/>
              <a:t>      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DEB81C5-B171-905F-BE92-173024107969}"/>
              </a:ext>
            </a:extLst>
          </p:cNvPr>
          <p:cNvSpPr txBox="1"/>
          <p:nvPr/>
        </p:nvSpPr>
        <p:spPr>
          <a:xfrm>
            <a:off x="524256" y="689661"/>
            <a:ext cx="114147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860CE8E-59AE-773F-13A4-B9CFC2877B80}"/>
              </a:ext>
            </a:extLst>
          </p:cNvPr>
          <p:cNvSpPr txBox="1"/>
          <p:nvPr/>
        </p:nvSpPr>
        <p:spPr>
          <a:xfrm>
            <a:off x="576072" y="1426486"/>
            <a:ext cx="11170896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Процедура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викупу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акцій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de-DE" sz="2800" b="1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queeze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-out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de-DE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Посилені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зобов’язання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щодо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звітності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інформування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на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користь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міноритарних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акціонерів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Обов'язок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основного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акціонера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скласти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і подати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звіт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який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готується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так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званим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експертом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з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оцінки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Судове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призначення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експерта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-аудитора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який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також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готує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письмовий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аудиторський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звіт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для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загальних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зборів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акціонерів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Рішення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загальних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зборів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акціонерів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про передачу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міноритарних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акціонерів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основному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обмін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встановлену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грошову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компенсацію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Гарантування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грошової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компенсації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банківською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гарантією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F0F25853-2AEC-30DD-8A57-75256E5A9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72" y="6310312"/>
            <a:ext cx="11311104" cy="348631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__________________________________________________________________________________________________________________________________________________</a:t>
            </a:r>
          </a:p>
          <a:p>
            <a:pPr algn="l"/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Dr. Martin Vomhof</a:t>
            </a:r>
            <a:r>
              <a:rPr lang="de-DE" dirty="0"/>
              <a:t>				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Folie 3</a:t>
            </a:r>
            <a:r>
              <a:rPr lang="de-DE" dirty="0"/>
              <a:t>			         		 	23. April 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2026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FA105B64-9641-4DE8-B979-BA46536FCE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20" y="160736"/>
            <a:ext cx="1637456" cy="65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706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05304-AC95-21FC-E3C7-E7C544D14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34A574B9-24D8-E649-F800-6D5316BC0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400" dirty="0"/>
              <a:t>      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62DC117-DF4C-514A-B16F-4039A0DAD5BD}"/>
              </a:ext>
            </a:extLst>
          </p:cNvPr>
          <p:cNvSpPr txBox="1"/>
          <p:nvPr/>
        </p:nvSpPr>
        <p:spPr>
          <a:xfrm>
            <a:off x="524256" y="689661"/>
            <a:ext cx="114147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EFE0AD5-8A1C-9109-367D-EB92F2621776}"/>
              </a:ext>
            </a:extLst>
          </p:cNvPr>
          <p:cNvSpPr txBox="1"/>
          <p:nvPr/>
        </p:nvSpPr>
        <p:spPr>
          <a:xfrm>
            <a:off x="576072" y="1426486"/>
            <a:ext cx="11170896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Продаж</a:t>
            </a:r>
            <a:r>
              <a:rPr lang="de-DE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</a:rPr>
              <a:t>акцій міноритарними акціонерами</a:t>
            </a:r>
            <a:r>
              <a:rPr lang="de-DE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de-DE" sz="2800" b="1" dirty="0" err="1">
                <a:solidFill>
                  <a:schemeClr val="accent1">
                    <a:lumMod val="75000"/>
                  </a:schemeClr>
                </a:solidFill>
              </a:rPr>
              <a:t>sell</a:t>
            </a:r>
            <a:r>
              <a:rPr lang="de-DE" sz="2800" b="1" dirty="0">
                <a:solidFill>
                  <a:schemeClr val="accent1">
                    <a:lumMod val="75000"/>
                  </a:schemeClr>
                </a:solidFill>
              </a:rPr>
              <a:t>-out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de-D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Можливість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для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міноритарного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акціонера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після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поглинання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продати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решту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своїх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мажоритарному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акціонеру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протягом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3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місяців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після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закінчення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терміну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дії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пропозиції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(так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зване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право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андинування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виставлення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на продаж))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Процедура «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sell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-out»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належить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до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прав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вихід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з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акціонерного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товариства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Процедура «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sell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-out»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є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протилежністю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процедури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«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squeeze-out».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На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практиці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процедура «</a:t>
            </a:r>
            <a:r>
              <a:rPr lang="de-DE" sz="2400" dirty="0" err="1">
                <a:solidFill>
                  <a:schemeClr val="accent1">
                    <a:lumMod val="75000"/>
                  </a:schemeClr>
                </a:solidFill>
              </a:rPr>
              <a:t>sell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-out»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не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має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великого практичного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значення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Процедура «</a:t>
            </a:r>
            <a:r>
              <a:rPr lang="de-DE" sz="2400" b="1" dirty="0">
                <a:solidFill>
                  <a:schemeClr val="accent1">
                    <a:lumMod val="75000"/>
                  </a:schemeClr>
                </a:solidFill>
              </a:rPr>
              <a:t>squeeze-out»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з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можливістю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винесення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судового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рішення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є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більш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привабливою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. (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У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цьому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контексті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мається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увазі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провадження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за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позовом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про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отримання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справедливої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компенсації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запримусово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вилучені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1">
                    <a:lumMod val="75000"/>
                  </a:schemeClr>
                </a:solidFill>
              </a:rPr>
              <a:t>акції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 –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прим. </a:t>
            </a:r>
            <a:r>
              <a:rPr lang="ru-RU" sz="2400" b="1" i="1" dirty="0" err="1">
                <a:solidFill>
                  <a:schemeClr val="accent1">
                    <a:lumMod val="75000"/>
                  </a:schemeClr>
                </a:solidFill>
              </a:rPr>
              <a:t>перекл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.)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B9AB169E-0D2D-9016-5F6E-38508478D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72" y="6310312"/>
            <a:ext cx="11311104" cy="348631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__________________________________________________________________________________________________________________________________________________</a:t>
            </a:r>
          </a:p>
          <a:p>
            <a:pPr algn="l"/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Dr. Martin Vomhof</a:t>
            </a:r>
            <a:r>
              <a:rPr lang="de-DE" dirty="0"/>
              <a:t>				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Folie 4</a:t>
            </a:r>
            <a:r>
              <a:rPr lang="de-DE" dirty="0"/>
              <a:t>			         		 	23. April 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2026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789AABE-2817-4505-AC9D-CDD6BC4A31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20" y="160736"/>
            <a:ext cx="1637456" cy="65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95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1F635-795E-7F63-1595-6A1E57A5F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963D021B-1465-C145-837A-CA68DAEEC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400" dirty="0"/>
              <a:t>      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468C55D-42B9-9821-C186-6BB8857E8C8A}"/>
              </a:ext>
            </a:extLst>
          </p:cNvPr>
          <p:cNvSpPr txBox="1"/>
          <p:nvPr/>
        </p:nvSpPr>
        <p:spPr>
          <a:xfrm>
            <a:off x="524256" y="689661"/>
            <a:ext cx="114147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72B17BE-78A4-29ED-BD99-E77F88198E2C}"/>
              </a:ext>
            </a:extLst>
          </p:cNvPr>
          <p:cNvSpPr txBox="1"/>
          <p:nvPr/>
        </p:nvSpPr>
        <p:spPr>
          <a:xfrm>
            <a:off x="576072" y="1426486"/>
            <a:ext cx="111708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Основи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процедури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винесення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судового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рішення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Регулюється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законодавством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зокрема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Законом про судове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провадження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щодо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спорів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між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акціонерами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Судовий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контроль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адекватності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компенсації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запропонованої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акціонерам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у рамках структурного заходу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відповідно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до корпоративного права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Розмежування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питань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оцінки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(процедура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винесення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судового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рішення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) та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судової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перевірки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структурного заходу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позов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про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оскарження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Запобігання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блокуванню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структурного заходу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Перевірка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адекватності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компенсації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може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призвести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до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тривалих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судових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проваджень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процесів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Закон про судове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провадження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щодо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спорів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між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акціонерами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має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меті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прискорити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процедуру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529D2E9A-A281-A11F-6F1A-24394CE7B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72" y="6310312"/>
            <a:ext cx="11311104" cy="348631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__________________________________________________________________________________________________________________________________________________</a:t>
            </a:r>
          </a:p>
          <a:p>
            <a:pPr algn="l"/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Dr. Martin Vomhof</a:t>
            </a:r>
            <a:r>
              <a:rPr lang="de-DE" dirty="0"/>
              <a:t>				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Folie 5</a:t>
            </a:r>
            <a:r>
              <a:rPr lang="de-DE" dirty="0"/>
              <a:t>			         		 	23. April 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2026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C0CF0E7-795D-465D-A1E7-B56909585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20" y="160736"/>
            <a:ext cx="1637456" cy="65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834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36832C9C-5A35-4FF5-8333-D1E66A0F3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400" dirty="0"/>
              <a:t>      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91AA9B1-C729-4F3E-BAED-8C6AA58C066A}"/>
              </a:ext>
            </a:extLst>
          </p:cNvPr>
          <p:cNvSpPr txBox="1"/>
          <p:nvPr/>
        </p:nvSpPr>
        <p:spPr>
          <a:xfrm>
            <a:off x="524256" y="689661"/>
            <a:ext cx="114147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CC1E2AD-3037-4EBB-984B-B3B176B6DBF6}"/>
              </a:ext>
            </a:extLst>
          </p:cNvPr>
          <p:cNvSpPr txBox="1"/>
          <p:nvPr/>
        </p:nvSpPr>
        <p:spPr>
          <a:xfrm>
            <a:off x="576072" y="1426486"/>
            <a:ext cx="11170896" cy="7514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Допустимість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подання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заяви про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збільшення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грошової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компенсації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Право на </a:t>
            </a:r>
            <a:r>
              <a:rPr lang="ru-RU" sz="2200" b="1" dirty="0" err="1">
                <a:solidFill>
                  <a:schemeClr val="accent1">
                    <a:lumMod val="75000"/>
                  </a:schemeClr>
                </a:solidFill>
              </a:rPr>
              <a:t>подання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 заяви: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будь-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який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сторонній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колишній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акціонер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на момент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набрання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чинності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структурного заходу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b="1" dirty="0" err="1">
                <a:solidFill>
                  <a:schemeClr val="accent1">
                    <a:lumMod val="75000"/>
                  </a:schemeClr>
                </a:solidFill>
              </a:rPr>
              <a:t>Відповідач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основний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акціонер</a:t>
            </a:r>
            <a:endParaRPr lang="ru-RU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Строк </a:t>
            </a:r>
            <a:r>
              <a:rPr lang="ru-RU" sz="2200" b="1" dirty="0" err="1">
                <a:solidFill>
                  <a:schemeClr val="accent1">
                    <a:lumMod val="75000"/>
                  </a:schemeClr>
                </a:solidFill>
              </a:rPr>
              <a:t>подання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 заяви та </a:t>
            </a:r>
            <a:r>
              <a:rPr lang="ru-RU" sz="2200" b="1" dirty="0" err="1">
                <a:solidFill>
                  <a:schemeClr val="accent1">
                    <a:lumMod val="75000"/>
                  </a:schemeClr>
                </a:solidFill>
              </a:rPr>
              <a:t>обґрунтування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 заяви: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3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місяці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з моменту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оприлюднення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рішення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загальних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зборів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акціонерів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що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лежить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основі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структурного заходу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b="1" dirty="0" err="1">
                <a:solidFill>
                  <a:schemeClr val="accent1">
                    <a:lumMod val="75000"/>
                  </a:schemeClr>
                </a:solidFill>
              </a:rPr>
              <a:t>Обґрунтування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 заяви: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конкретні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заперечення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щодо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адекватності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грошової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компенсації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оцінки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вартості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підприємства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, на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якій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 вона </a:t>
            </a:r>
            <a:r>
              <a:rPr lang="ru-RU" sz="2200" dirty="0" err="1">
                <a:solidFill>
                  <a:schemeClr val="accent1">
                    <a:lumMod val="75000"/>
                  </a:schemeClr>
                </a:solidFill>
              </a:rPr>
              <a:t>ґрунтується</a:t>
            </a:r>
            <a:endParaRPr lang="ru-RU" sz="22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Захист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майна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товариства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Заява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претензій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, як правило,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здійснюється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</a:rPr>
              <a:t>наглядовою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 радою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Недоліки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законодавчого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регулювання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наглядова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рада часто не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бажає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домагатися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задоволення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</a:rPr>
              <a:t>претензій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9FCE382B-90B9-4578-BDDF-0E8493468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72" y="6310312"/>
            <a:ext cx="11311104" cy="348631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__________________________________________________________________________________________________________________________________________________</a:t>
            </a:r>
          </a:p>
          <a:p>
            <a:pPr algn="l"/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Dr. Martin Vomhof</a:t>
            </a:r>
            <a:r>
              <a:rPr lang="de-DE" dirty="0"/>
              <a:t>				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Folie 6</a:t>
            </a:r>
            <a:r>
              <a:rPr lang="de-DE" dirty="0"/>
              <a:t>			          			23. April 2026</a:t>
            </a:r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960CE29-F8D9-4504-A33A-239319E89F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20" y="160736"/>
            <a:ext cx="1637456" cy="65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875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36832C9C-5A35-4FF5-8333-D1E66A0F3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400" dirty="0"/>
              <a:t>      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91AA9B1-C729-4F3E-BAED-8C6AA58C066A}"/>
              </a:ext>
            </a:extLst>
          </p:cNvPr>
          <p:cNvSpPr txBox="1"/>
          <p:nvPr/>
        </p:nvSpPr>
        <p:spPr>
          <a:xfrm>
            <a:off x="524256" y="689661"/>
            <a:ext cx="114147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CC1E2AD-3037-4EBB-984B-B3B176B6DBF6}"/>
              </a:ext>
            </a:extLst>
          </p:cNvPr>
          <p:cNvSpPr txBox="1"/>
          <p:nvPr/>
        </p:nvSpPr>
        <p:spPr>
          <a:xfrm>
            <a:off x="576072" y="1426486"/>
            <a:ext cx="11170896" cy="5051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chemeClr val="accent1">
                    <a:lumMod val="75000"/>
                  </a:schemeClr>
                </a:solidFill>
              </a:rPr>
              <a:t>Обґрунтування</a:t>
            </a:r>
            <a:r>
              <a:rPr lang="de-DE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2800" b="1" dirty="0">
                <a:solidFill>
                  <a:schemeClr val="accent1">
                    <a:lumMod val="75000"/>
                  </a:schemeClr>
                </a:solidFill>
              </a:rPr>
              <a:t>заяви про збільшення грошової компенсації</a:t>
            </a:r>
            <a:endParaRPr lang="de-DE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Міноритарні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акціонери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як правило,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зобов’язані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погодитися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структурні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заходи,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ініційовані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більшістю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акціонерів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Належна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грошова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компенсація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: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повне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відшкодування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відшкодування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повної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вартості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належної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акціонеру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частки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(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гарантія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власності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, ст. 14 Основного закону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Німеччини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Повна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перевірка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адекватності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компенсації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належить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міноритарному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акціонеру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(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перевірка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переконливості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юридична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перевірка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заперечень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проти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компенсації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встановленої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підставі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звіту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експерта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-аудитора)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9FCE382B-90B9-4578-BDDF-0E8493468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72" y="6310312"/>
            <a:ext cx="11311104" cy="348631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__________________________________________________________________________________________________________________________________________________</a:t>
            </a:r>
          </a:p>
          <a:p>
            <a:pPr algn="l"/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Dr. Martin Vomhof</a:t>
            </a:r>
            <a:r>
              <a:rPr lang="de-DE" dirty="0"/>
              <a:t>				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Folie 7</a:t>
            </a:r>
            <a:r>
              <a:rPr lang="de-DE" dirty="0"/>
              <a:t>			          			23. April 2026</a:t>
            </a:r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2AD545DC-1AAC-4D8D-BC7D-8F3C37C5A4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20" y="160736"/>
            <a:ext cx="1637456" cy="65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069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84DD5-FD11-3ABE-7673-17E4260A1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B7964808-8EFC-F428-A829-4BF09A81A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400" dirty="0"/>
              <a:t>      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5BE8474-4FEF-FE5F-36FC-3902D54EBF16}"/>
              </a:ext>
            </a:extLst>
          </p:cNvPr>
          <p:cNvSpPr txBox="1"/>
          <p:nvPr/>
        </p:nvSpPr>
        <p:spPr>
          <a:xfrm>
            <a:off x="524256" y="689661"/>
            <a:ext cx="114147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1677CE1-E583-7518-E738-A2204D4EE701}"/>
              </a:ext>
            </a:extLst>
          </p:cNvPr>
          <p:cNvSpPr txBox="1"/>
          <p:nvPr/>
        </p:nvSpPr>
        <p:spPr>
          <a:xfrm>
            <a:off x="576072" y="1426486"/>
            <a:ext cx="11170896" cy="4497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Обґрунтування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заяви про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збільшення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грошової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компенсації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судовій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процедурі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винесення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рішення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застосовується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принцип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свободи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вибору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методу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На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практиці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вартість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визначається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майже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виключно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допомогою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так званого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методу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дохідності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на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основі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стандартів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Інституту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аудиторів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Німеччини</a:t>
            </a:r>
            <a:endParaRPr lang="ru-RU" sz="2400" dirty="0">
              <a:solidFill>
                <a:schemeClr val="accent1">
                  <a:lumMod val="75000"/>
                </a:schemeClr>
              </a:solidFill>
              <a:effectLst/>
              <a:ea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Вибір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методу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є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питанням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права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конкретне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застосування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вибір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параметрів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—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питанням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факту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підлягає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оцінці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на </a:t>
            </a:r>
            <a:r>
              <a:rPr lang="ru-RU" sz="2400" b="1" dirty="0" err="1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розсуд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 суду 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67BEDB7E-DD69-476B-7706-40D7E0647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72" y="6310312"/>
            <a:ext cx="11311104" cy="348631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__________________________________________________________________________________________________________________________________________________</a:t>
            </a:r>
          </a:p>
          <a:p>
            <a:pPr algn="l"/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Dr. Martin Vomhof</a:t>
            </a:r>
            <a:r>
              <a:rPr lang="de-DE" dirty="0"/>
              <a:t>				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Folie 8</a:t>
            </a:r>
            <a:r>
              <a:rPr lang="de-DE" dirty="0"/>
              <a:t>			          			23. April 2026</a:t>
            </a:r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D76A636-F97B-4603-B929-A2C6A1A409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20" y="160736"/>
            <a:ext cx="1637456" cy="65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504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36832C9C-5A35-4FF5-8333-D1E66A0F3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1400" dirty="0"/>
              <a:t>      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91AA9B1-C729-4F3E-BAED-8C6AA58C066A}"/>
              </a:ext>
            </a:extLst>
          </p:cNvPr>
          <p:cNvSpPr txBox="1"/>
          <p:nvPr/>
        </p:nvSpPr>
        <p:spPr>
          <a:xfrm>
            <a:off x="524256" y="689661"/>
            <a:ext cx="114147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CC1E2AD-3037-4EBB-984B-B3B176B6DBF6}"/>
              </a:ext>
            </a:extLst>
          </p:cNvPr>
          <p:cNvSpPr txBox="1"/>
          <p:nvPr/>
        </p:nvSpPr>
        <p:spPr>
          <a:xfrm>
            <a:off x="1570859" y="2989701"/>
            <a:ext cx="11170896" cy="1388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5000"/>
              </a:lnSpc>
              <a:spcAft>
                <a:spcPts val="600"/>
              </a:spcAft>
            </a:pP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</a:rPr>
              <a:t>                  </a:t>
            </a:r>
            <a:r>
              <a:rPr lang="ru-RU" sz="4400" b="1" dirty="0" err="1">
                <a:solidFill>
                  <a:schemeClr val="accent1">
                    <a:lumMod val="75000"/>
                  </a:schemeClr>
                </a:solidFill>
              </a:rPr>
              <a:t>Дякую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</a:rPr>
              <a:t> за </a:t>
            </a:r>
            <a:r>
              <a:rPr lang="ru-RU" sz="4400" b="1" dirty="0" err="1">
                <a:solidFill>
                  <a:schemeClr val="accent1">
                    <a:lumMod val="75000"/>
                  </a:schemeClr>
                </a:solidFill>
              </a:rPr>
              <a:t>увагу</a:t>
            </a:r>
            <a:r>
              <a:rPr lang="ru-RU" sz="4400" b="1" dirty="0">
                <a:solidFill>
                  <a:schemeClr val="accent1">
                    <a:lumMod val="75000"/>
                  </a:schemeClr>
                </a:solidFill>
              </a:rPr>
              <a:t>!</a:t>
            </a:r>
          </a:p>
          <a:p>
            <a:pPr marL="342900" lvl="0" indent="-342900" algn="ctr">
              <a:lnSpc>
                <a:spcPct val="150000"/>
              </a:lnSpc>
              <a:spcAft>
                <a:spcPts val="600"/>
              </a:spcAft>
              <a:buFont typeface="Symbol" pitchFamily="2" charset="2"/>
              <a:buChar char=""/>
            </a:pPr>
            <a:endParaRPr lang="de-DE" sz="1800" kern="100" dirty="0">
              <a:solidFill>
                <a:schemeClr val="accent1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9FCE382B-90B9-4578-BDDF-0E8493468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72" y="6310312"/>
            <a:ext cx="11311104" cy="348631"/>
          </a:xfrm>
        </p:spPr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__________________________________________________________________________________________________________________________________________________</a:t>
            </a:r>
          </a:p>
          <a:p>
            <a:pPr algn="l"/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Dr. Martin Vomhof</a:t>
            </a:r>
            <a:r>
              <a:rPr lang="de-DE" dirty="0"/>
              <a:t>				</a:t>
            </a:r>
            <a:r>
              <a:rPr lang="de-DE">
                <a:solidFill>
                  <a:schemeClr val="accent1">
                    <a:lumMod val="75000"/>
                  </a:schemeClr>
                </a:solidFill>
              </a:rPr>
              <a:t>Folie 8</a:t>
            </a:r>
            <a:r>
              <a:rPr lang="de-DE" dirty="0"/>
              <a:t>			          			23. April 2026</a:t>
            </a:r>
            <a:endParaRPr lang="de-D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2A35011-6A9E-442D-9320-A9024781F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20" y="160736"/>
            <a:ext cx="1637456" cy="65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776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790</Words>
  <Application>Microsoft Office PowerPoint</Application>
  <PresentationFormat>Breitbild</PresentationFormat>
  <Paragraphs>81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</vt:lpstr>
      <vt:lpstr>       </vt:lpstr>
      <vt:lpstr>       </vt:lpstr>
      <vt:lpstr>       </vt:lpstr>
      <vt:lpstr>       </vt:lpstr>
      <vt:lpstr>       </vt:lpstr>
      <vt:lpstr>       </vt:lpstr>
      <vt:lpstr>       </vt:lpstr>
      <vt:lpstr>       </vt:lpstr>
      <vt:lpstr>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</dc:title>
  <dc:creator>Arnd</dc:creator>
  <cp:lastModifiedBy>Hertig Wolfram</cp:lastModifiedBy>
  <cp:revision>92</cp:revision>
  <cp:lastPrinted>2026-04-09T13:35:00Z</cp:lastPrinted>
  <dcterms:created xsi:type="dcterms:W3CDTF">2019-10-02T16:12:21Z</dcterms:created>
  <dcterms:modified xsi:type="dcterms:W3CDTF">2026-04-20T07:17:40Z</dcterms:modified>
</cp:coreProperties>
</file>