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57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69" r:id="rId16"/>
  </p:sldIdLst>
  <p:sldSz cx="9144000" cy="6858000" type="screen4x3"/>
  <p:notesSz cx="6858000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CEC9C5"/>
    <a:srgbClr val="E0DED9"/>
    <a:srgbClr val="E1E0DB"/>
    <a:srgbClr val="D5C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591" autoAdjust="0"/>
  </p:normalViewPr>
  <p:slideViewPr>
    <p:cSldViewPr snapToGrid="0" showGuides="1">
      <p:cViewPr varScale="1">
        <p:scale>
          <a:sx n="108" d="100"/>
          <a:sy n="108" d="100"/>
        </p:scale>
        <p:origin x="16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02E427-922F-43ED-AA16-FEF980780501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EEBC4CC-4A65-48CE-9D46-AD923EFB94DC}">
      <dgm:prSet/>
      <dgm:spPr/>
      <dgm:t>
        <a:bodyPr/>
        <a:lstStyle/>
        <a:p>
          <a:r>
            <a:rPr lang="uk-UA" dirty="0"/>
            <a:t>Правовий захист торговельної марки в законодавстві Німеччини</a:t>
          </a:r>
          <a:endParaRPr lang="en-US" dirty="0"/>
        </a:p>
      </dgm:t>
    </dgm:pt>
    <dgm:pt modelId="{1593B63E-0023-4A57-AE17-7E9E9BF83091}" type="parTrans" cxnId="{F03C5108-A0B3-4DE6-B7CD-424CE85B81E7}">
      <dgm:prSet/>
      <dgm:spPr/>
      <dgm:t>
        <a:bodyPr/>
        <a:lstStyle/>
        <a:p>
          <a:endParaRPr lang="en-US"/>
        </a:p>
      </dgm:t>
    </dgm:pt>
    <dgm:pt modelId="{6E3166E2-6B2D-42D0-A8E7-2866806B146F}" type="sibTrans" cxnId="{F03C5108-A0B3-4DE6-B7CD-424CE85B81E7}">
      <dgm:prSet/>
      <dgm:spPr/>
      <dgm:t>
        <a:bodyPr/>
        <a:lstStyle/>
        <a:p>
          <a:endParaRPr lang="en-US"/>
        </a:p>
      </dgm:t>
    </dgm:pt>
    <dgm:pt modelId="{32590FC5-C2BD-4855-AFC8-1E1D0727AB4A}">
      <dgm:prSet/>
      <dgm:spPr/>
      <dgm:t>
        <a:bodyPr/>
        <a:lstStyle/>
        <a:p>
          <a:r>
            <a:rPr lang="uk-UA" dirty="0"/>
            <a:t>Система правового захисту торговельної марки - Огляд</a:t>
          </a:r>
          <a:endParaRPr lang="en-US" dirty="0"/>
        </a:p>
      </dgm:t>
    </dgm:pt>
    <dgm:pt modelId="{113DEF5D-885A-488A-BDD2-ABA2D422B927}" type="parTrans" cxnId="{94484EF9-EB20-464F-AE5F-59BEF04FCA5F}">
      <dgm:prSet/>
      <dgm:spPr/>
      <dgm:t>
        <a:bodyPr/>
        <a:lstStyle/>
        <a:p>
          <a:endParaRPr lang="en-US"/>
        </a:p>
      </dgm:t>
    </dgm:pt>
    <dgm:pt modelId="{98A1E1B7-F6B9-4775-82F0-A02727F6C779}" type="sibTrans" cxnId="{94484EF9-EB20-464F-AE5F-59BEF04FCA5F}">
      <dgm:prSet/>
      <dgm:spPr/>
      <dgm:t>
        <a:bodyPr/>
        <a:lstStyle/>
        <a:p>
          <a:endParaRPr lang="en-US"/>
        </a:p>
      </dgm:t>
    </dgm:pt>
    <dgm:pt modelId="{5C84FE06-B7AF-4A60-96E6-0F30BC8C944C}">
      <dgm:prSet/>
      <dgm:spPr/>
      <dgm:t>
        <a:bodyPr/>
        <a:lstStyle/>
        <a:p>
          <a:r>
            <a:rPr lang="uk-UA" dirty="0"/>
            <a:t>Сумнівні торговельні марки</a:t>
          </a:r>
          <a:endParaRPr lang="en-US" dirty="0"/>
        </a:p>
      </dgm:t>
    </dgm:pt>
    <dgm:pt modelId="{A706D1D6-A7E3-41AB-B6E6-D0D4D593183B}" type="parTrans" cxnId="{B8B808E6-20C3-404E-B825-2DA68E885218}">
      <dgm:prSet/>
      <dgm:spPr/>
      <dgm:t>
        <a:bodyPr/>
        <a:lstStyle/>
        <a:p>
          <a:endParaRPr lang="en-US"/>
        </a:p>
      </dgm:t>
    </dgm:pt>
    <dgm:pt modelId="{AB3AB907-BA96-456A-8B81-C9C761933252}" type="sibTrans" cxnId="{B8B808E6-20C3-404E-B825-2DA68E885218}">
      <dgm:prSet/>
      <dgm:spPr/>
      <dgm:t>
        <a:bodyPr/>
        <a:lstStyle/>
        <a:p>
          <a:endParaRPr lang="en-US"/>
        </a:p>
      </dgm:t>
    </dgm:pt>
    <dgm:pt modelId="{8D7CA395-9CED-4B64-885C-2301B0BE1505}">
      <dgm:prSet/>
      <dgm:spPr/>
      <dgm:t>
        <a:bodyPr/>
        <a:lstStyle/>
        <a:p>
          <a:r>
            <a:rPr lang="uk-UA" dirty="0"/>
            <a:t>Обсяг правового захисту традиційних торговельних марок</a:t>
          </a:r>
          <a:r>
            <a:rPr lang="de-DE" dirty="0"/>
            <a:t> </a:t>
          </a:r>
          <a:endParaRPr lang="en-US" dirty="0"/>
        </a:p>
      </dgm:t>
    </dgm:pt>
    <dgm:pt modelId="{D59B0E75-B5F6-4998-A9BA-B6F85E6931C8}" type="parTrans" cxnId="{14A551E8-AEEA-443A-ADB3-C5213BD6D191}">
      <dgm:prSet/>
      <dgm:spPr/>
      <dgm:t>
        <a:bodyPr/>
        <a:lstStyle/>
        <a:p>
          <a:endParaRPr lang="en-US"/>
        </a:p>
      </dgm:t>
    </dgm:pt>
    <dgm:pt modelId="{04F0A497-95A8-4B7C-9248-1582E414CF85}" type="sibTrans" cxnId="{14A551E8-AEEA-443A-ADB3-C5213BD6D191}">
      <dgm:prSet/>
      <dgm:spPr/>
      <dgm:t>
        <a:bodyPr/>
        <a:lstStyle/>
        <a:p>
          <a:endParaRPr lang="en-US"/>
        </a:p>
      </dgm:t>
    </dgm:pt>
    <dgm:pt modelId="{CF2C44D6-A6C9-40C7-86F0-A12636B9B3A3}">
      <dgm:prSet/>
      <dgm:spPr/>
      <dgm:t>
        <a:bodyPr/>
        <a:lstStyle/>
        <a:p>
          <a:r>
            <a:rPr lang="uk-UA" dirty="0"/>
            <a:t>Добре відомі торговельні марки</a:t>
          </a:r>
          <a:endParaRPr lang="en-US" dirty="0"/>
        </a:p>
      </dgm:t>
    </dgm:pt>
    <dgm:pt modelId="{3A09780E-C263-4A50-9972-1BDD312F5217}" type="parTrans" cxnId="{D3BF0F92-462F-4959-9CE1-81C6D1D4145F}">
      <dgm:prSet/>
      <dgm:spPr/>
      <dgm:t>
        <a:bodyPr/>
        <a:lstStyle/>
        <a:p>
          <a:endParaRPr lang="en-US"/>
        </a:p>
      </dgm:t>
    </dgm:pt>
    <dgm:pt modelId="{E49EFF56-DBDB-4C77-94AA-A22D2867FCB0}" type="sibTrans" cxnId="{D3BF0F92-462F-4959-9CE1-81C6D1D4145F}">
      <dgm:prSet/>
      <dgm:spPr/>
      <dgm:t>
        <a:bodyPr/>
        <a:lstStyle/>
        <a:p>
          <a:endParaRPr lang="en-US"/>
        </a:p>
      </dgm:t>
    </dgm:pt>
    <dgm:pt modelId="{696ED8E7-E724-44ED-90E8-490C73A7F711}">
      <dgm:prSet/>
      <dgm:spPr/>
      <dgm:t>
        <a:bodyPr/>
        <a:lstStyle/>
        <a:p>
          <a:r>
            <a:rPr lang="uk-UA" sz="1900" b="1" noProof="0" dirty="0"/>
            <a:t>Передумови та  підтвердження </a:t>
          </a:r>
          <a:r>
            <a:rPr lang="uk-UA" sz="1900" b="1" noProof="0" dirty="0" err="1"/>
            <a:t>впізнаваності</a:t>
          </a:r>
          <a:r>
            <a:rPr lang="uk-UA" sz="1900" b="1" noProof="0" dirty="0"/>
            <a:t> (визнання бренду добре відомим) </a:t>
          </a:r>
        </a:p>
      </dgm:t>
    </dgm:pt>
    <dgm:pt modelId="{A67550D0-D29C-40E0-BDBD-C4C1A6D743E7}" type="parTrans" cxnId="{79DB66E1-3328-4F21-BFAE-8F44EF5272F1}">
      <dgm:prSet/>
      <dgm:spPr/>
      <dgm:t>
        <a:bodyPr/>
        <a:lstStyle/>
        <a:p>
          <a:endParaRPr lang="en-US"/>
        </a:p>
      </dgm:t>
    </dgm:pt>
    <dgm:pt modelId="{A52FD438-925F-4DBB-9F4E-DEED52C9D7DB}" type="sibTrans" cxnId="{79DB66E1-3328-4F21-BFAE-8F44EF5272F1}">
      <dgm:prSet/>
      <dgm:spPr/>
      <dgm:t>
        <a:bodyPr/>
        <a:lstStyle/>
        <a:p>
          <a:endParaRPr lang="en-US"/>
        </a:p>
      </dgm:t>
    </dgm:pt>
    <dgm:pt modelId="{175C8505-766E-4D39-9F43-CAA546C4C142}">
      <dgm:prSet/>
      <dgm:spPr/>
      <dgm:t>
        <a:bodyPr/>
        <a:lstStyle/>
        <a:p>
          <a:r>
            <a:rPr lang="uk-UA" sz="1900" b="1" i="0" noProof="0" dirty="0"/>
            <a:t>Порушення прав на торговельну марку </a:t>
          </a:r>
        </a:p>
      </dgm:t>
    </dgm:pt>
    <dgm:pt modelId="{6BCDC610-86CB-4FB2-9BA0-A424FDBE5C06}" type="parTrans" cxnId="{67B15F8A-5670-4DF9-BD6B-9230B81457DE}">
      <dgm:prSet/>
      <dgm:spPr/>
      <dgm:t>
        <a:bodyPr/>
        <a:lstStyle/>
        <a:p>
          <a:endParaRPr lang="en-US"/>
        </a:p>
      </dgm:t>
    </dgm:pt>
    <dgm:pt modelId="{61D3E6F0-CA08-490D-AA61-8CFE417BF060}" type="sibTrans" cxnId="{67B15F8A-5670-4DF9-BD6B-9230B81457DE}">
      <dgm:prSet/>
      <dgm:spPr/>
      <dgm:t>
        <a:bodyPr/>
        <a:lstStyle/>
        <a:p>
          <a:endParaRPr lang="en-US"/>
        </a:p>
      </dgm:t>
    </dgm:pt>
    <dgm:pt modelId="{9A91D8B8-460C-48EF-B485-99FEEF9C5EEE}">
      <dgm:prSet custT="1"/>
      <dgm:spPr/>
      <dgm:t>
        <a:bodyPr/>
        <a:lstStyle/>
        <a:p>
          <a:r>
            <a:rPr lang="uk-UA" sz="1600" dirty="0"/>
            <a:t>розмивання (розпізнавальної здатності)</a:t>
          </a:r>
          <a:endParaRPr lang="en-US" sz="1600" dirty="0"/>
        </a:p>
      </dgm:t>
    </dgm:pt>
    <dgm:pt modelId="{85B843B3-7205-4A31-B463-E3599D77C091}" type="parTrans" cxnId="{2580158C-563E-4D5D-8376-F950ACA3744E}">
      <dgm:prSet/>
      <dgm:spPr/>
      <dgm:t>
        <a:bodyPr/>
        <a:lstStyle/>
        <a:p>
          <a:endParaRPr lang="en-US"/>
        </a:p>
      </dgm:t>
    </dgm:pt>
    <dgm:pt modelId="{E6EDAFB8-178A-4A7B-8D06-18C2E70A29E2}" type="sibTrans" cxnId="{2580158C-563E-4D5D-8376-F950ACA3744E}">
      <dgm:prSet/>
      <dgm:spPr/>
      <dgm:t>
        <a:bodyPr/>
        <a:lstStyle/>
        <a:p>
          <a:endParaRPr lang="en-US"/>
        </a:p>
      </dgm:t>
    </dgm:pt>
    <dgm:pt modelId="{7927A676-7E55-4555-A02F-90075341F9E1}">
      <dgm:prSet custT="1"/>
      <dgm:spPr/>
      <dgm:t>
        <a:bodyPr/>
        <a:lstStyle/>
        <a:p>
          <a:r>
            <a:rPr lang="uk-UA" sz="1600" dirty="0"/>
            <a:t>шкода репутації</a:t>
          </a:r>
          <a:endParaRPr lang="en-US" sz="1600" dirty="0"/>
        </a:p>
      </dgm:t>
    </dgm:pt>
    <dgm:pt modelId="{DE0931A3-8336-428D-9A6D-26732D352ED4}" type="parTrans" cxnId="{140CE3A2-CB3C-4A88-9BD4-04FE21D8AB63}">
      <dgm:prSet/>
      <dgm:spPr/>
      <dgm:t>
        <a:bodyPr/>
        <a:lstStyle/>
        <a:p>
          <a:endParaRPr lang="en-US"/>
        </a:p>
      </dgm:t>
    </dgm:pt>
    <dgm:pt modelId="{85D91E3D-2E50-40E0-B004-ABE7F0E3C48C}" type="sibTrans" cxnId="{140CE3A2-CB3C-4A88-9BD4-04FE21D8AB63}">
      <dgm:prSet/>
      <dgm:spPr/>
      <dgm:t>
        <a:bodyPr/>
        <a:lstStyle/>
        <a:p>
          <a:endParaRPr lang="en-US"/>
        </a:p>
      </dgm:t>
    </dgm:pt>
    <dgm:pt modelId="{63FF35BA-BB56-498E-9C8B-52D7B3E5521A}">
      <dgm:prSet custT="1"/>
      <dgm:spPr/>
      <dgm:t>
        <a:bodyPr/>
        <a:lstStyle/>
        <a:p>
          <a:r>
            <a:rPr lang="uk-UA" sz="1600" dirty="0"/>
            <a:t>паразитування на репутації</a:t>
          </a:r>
          <a:endParaRPr lang="en-US" sz="1600" dirty="0"/>
        </a:p>
      </dgm:t>
    </dgm:pt>
    <dgm:pt modelId="{D47F3864-A456-4E7A-9BC3-F7EADF7F156E}" type="parTrans" cxnId="{75740DAC-3338-49C0-BF4E-B1D0C0FD4A3C}">
      <dgm:prSet/>
      <dgm:spPr/>
    </dgm:pt>
    <dgm:pt modelId="{9E68C534-0382-4A07-A2D7-792FC302A1BA}" type="sibTrans" cxnId="{75740DAC-3338-49C0-BF4E-B1D0C0FD4A3C}">
      <dgm:prSet/>
      <dgm:spPr/>
    </dgm:pt>
    <dgm:pt modelId="{B6A37F9F-B1DD-4F76-8D5F-34B82F654A74}" type="pres">
      <dgm:prSet presAssocID="{0E02E427-922F-43ED-AA16-FEF9807805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E69CAC6-FBC1-42F9-97AC-A951957A6754}" type="pres">
      <dgm:prSet presAssocID="{FEEBC4CC-4A65-48CE-9D46-AD923EFB94DC}" presName="linNode" presStyleCnt="0"/>
      <dgm:spPr/>
    </dgm:pt>
    <dgm:pt modelId="{AABDE96E-33E8-4B19-8947-7F57DEA91B61}" type="pres">
      <dgm:prSet presAssocID="{FEEBC4CC-4A65-48CE-9D46-AD923EFB94DC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26783B-2929-4DF2-9F9F-D279B6DBFBFD}" type="pres">
      <dgm:prSet presAssocID="{FEEBC4CC-4A65-48CE-9D46-AD923EFB94D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E3AE33-FC16-42F8-BBD2-4047B29F824F}" type="pres">
      <dgm:prSet presAssocID="{6E3166E2-6B2D-42D0-A8E7-2866806B146F}" presName="sp" presStyleCnt="0"/>
      <dgm:spPr/>
    </dgm:pt>
    <dgm:pt modelId="{3BAFBA12-672B-4575-B97F-78F9572A9DF5}" type="pres">
      <dgm:prSet presAssocID="{CF2C44D6-A6C9-40C7-86F0-A12636B9B3A3}" presName="linNode" presStyleCnt="0"/>
      <dgm:spPr/>
    </dgm:pt>
    <dgm:pt modelId="{88263DAF-8ED4-487A-9B5A-34BF259A8AFA}" type="pres">
      <dgm:prSet presAssocID="{CF2C44D6-A6C9-40C7-86F0-A12636B9B3A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02FD69-8EAA-4FE0-BFC1-0170C981DC00}" type="pres">
      <dgm:prSet presAssocID="{CF2C44D6-A6C9-40C7-86F0-A12636B9B3A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B31446A-CF0F-4972-B283-27E10E440084}" type="presOf" srcId="{8D7CA395-9CED-4B64-885C-2301B0BE1505}" destId="{4226783B-2929-4DF2-9F9F-D279B6DBFBFD}" srcOrd="0" destOrd="2" presId="urn:microsoft.com/office/officeart/2005/8/layout/vList5"/>
    <dgm:cxn modelId="{67B15F8A-5670-4DF9-BD6B-9230B81457DE}" srcId="{CF2C44D6-A6C9-40C7-86F0-A12636B9B3A3}" destId="{175C8505-766E-4D39-9F43-CAA546C4C142}" srcOrd="1" destOrd="0" parTransId="{6BCDC610-86CB-4FB2-9BA0-A424FDBE5C06}" sibTransId="{61D3E6F0-CA08-490D-AA61-8CFE417BF060}"/>
    <dgm:cxn modelId="{EFBCA1C4-DD47-4C3D-AAB5-2112929629CD}" type="presOf" srcId="{7927A676-7E55-4555-A02F-90075341F9E1}" destId="{8702FD69-8EAA-4FE0-BFC1-0170C981DC00}" srcOrd="0" destOrd="3" presId="urn:microsoft.com/office/officeart/2005/8/layout/vList5"/>
    <dgm:cxn modelId="{0C72095D-C867-43A2-B34C-F735172FEC77}" type="presOf" srcId="{696ED8E7-E724-44ED-90E8-490C73A7F711}" destId="{8702FD69-8EAA-4FE0-BFC1-0170C981DC00}" srcOrd="0" destOrd="0" presId="urn:microsoft.com/office/officeart/2005/8/layout/vList5"/>
    <dgm:cxn modelId="{D2F36667-0703-432E-96D3-E80D29A56A35}" type="presOf" srcId="{5C84FE06-B7AF-4A60-96E6-0F30BC8C944C}" destId="{4226783B-2929-4DF2-9F9F-D279B6DBFBFD}" srcOrd="0" destOrd="1" presId="urn:microsoft.com/office/officeart/2005/8/layout/vList5"/>
    <dgm:cxn modelId="{2E6E18C8-85DE-4AEA-94B2-0A9C857A9D46}" type="presOf" srcId="{63FF35BA-BB56-498E-9C8B-52D7B3E5521A}" destId="{8702FD69-8EAA-4FE0-BFC1-0170C981DC00}" srcOrd="0" destOrd="4" presId="urn:microsoft.com/office/officeart/2005/8/layout/vList5"/>
    <dgm:cxn modelId="{D3BF0F92-462F-4959-9CE1-81C6D1D4145F}" srcId="{0E02E427-922F-43ED-AA16-FEF980780501}" destId="{CF2C44D6-A6C9-40C7-86F0-A12636B9B3A3}" srcOrd="1" destOrd="0" parTransId="{3A09780E-C263-4A50-9972-1BDD312F5217}" sibTransId="{E49EFF56-DBDB-4C77-94AA-A22D2867FCB0}"/>
    <dgm:cxn modelId="{14A551E8-AEEA-443A-ADB3-C5213BD6D191}" srcId="{FEEBC4CC-4A65-48CE-9D46-AD923EFB94DC}" destId="{8D7CA395-9CED-4B64-885C-2301B0BE1505}" srcOrd="2" destOrd="0" parTransId="{D59B0E75-B5F6-4998-A9BA-B6F85E6931C8}" sibTransId="{04F0A497-95A8-4B7C-9248-1582E414CF85}"/>
    <dgm:cxn modelId="{2580158C-563E-4D5D-8376-F950ACA3744E}" srcId="{175C8505-766E-4D39-9F43-CAA546C4C142}" destId="{9A91D8B8-460C-48EF-B485-99FEEF9C5EEE}" srcOrd="0" destOrd="0" parTransId="{85B843B3-7205-4A31-B463-E3599D77C091}" sibTransId="{E6EDAFB8-178A-4A7B-8D06-18C2E70A29E2}"/>
    <dgm:cxn modelId="{2E823AEB-4D0E-4A1C-8B09-36D22C33C0A1}" type="presOf" srcId="{FEEBC4CC-4A65-48CE-9D46-AD923EFB94DC}" destId="{AABDE96E-33E8-4B19-8947-7F57DEA91B61}" srcOrd="0" destOrd="0" presId="urn:microsoft.com/office/officeart/2005/8/layout/vList5"/>
    <dgm:cxn modelId="{94484EF9-EB20-464F-AE5F-59BEF04FCA5F}" srcId="{FEEBC4CC-4A65-48CE-9D46-AD923EFB94DC}" destId="{32590FC5-C2BD-4855-AFC8-1E1D0727AB4A}" srcOrd="0" destOrd="0" parTransId="{113DEF5D-885A-488A-BDD2-ABA2D422B927}" sibTransId="{98A1E1B7-F6B9-4775-82F0-A02727F6C779}"/>
    <dgm:cxn modelId="{79DB66E1-3328-4F21-BFAE-8F44EF5272F1}" srcId="{CF2C44D6-A6C9-40C7-86F0-A12636B9B3A3}" destId="{696ED8E7-E724-44ED-90E8-490C73A7F711}" srcOrd="0" destOrd="0" parTransId="{A67550D0-D29C-40E0-BDBD-C4C1A6D743E7}" sibTransId="{A52FD438-925F-4DBB-9F4E-DEED52C9D7DB}"/>
    <dgm:cxn modelId="{F03C5108-A0B3-4DE6-B7CD-424CE85B81E7}" srcId="{0E02E427-922F-43ED-AA16-FEF980780501}" destId="{FEEBC4CC-4A65-48CE-9D46-AD923EFB94DC}" srcOrd="0" destOrd="0" parTransId="{1593B63E-0023-4A57-AE17-7E9E9BF83091}" sibTransId="{6E3166E2-6B2D-42D0-A8E7-2866806B146F}"/>
    <dgm:cxn modelId="{75740DAC-3338-49C0-BF4E-B1D0C0FD4A3C}" srcId="{175C8505-766E-4D39-9F43-CAA546C4C142}" destId="{63FF35BA-BB56-498E-9C8B-52D7B3E5521A}" srcOrd="2" destOrd="0" parTransId="{D47F3864-A456-4E7A-9BC3-F7EADF7F156E}" sibTransId="{9E68C534-0382-4A07-A2D7-792FC302A1BA}"/>
    <dgm:cxn modelId="{B38EF92F-D6A1-4096-B775-7024695E46C8}" type="presOf" srcId="{175C8505-766E-4D39-9F43-CAA546C4C142}" destId="{8702FD69-8EAA-4FE0-BFC1-0170C981DC00}" srcOrd="0" destOrd="1" presId="urn:microsoft.com/office/officeart/2005/8/layout/vList5"/>
    <dgm:cxn modelId="{FCDFA4BA-0F6D-410C-A397-CB9B9B7874EB}" type="presOf" srcId="{32590FC5-C2BD-4855-AFC8-1E1D0727AB4A}" destId="{4226783B-2929-4DF2-9F9F-D279B6DBFBFD}" srcOrd="0" destOrd="0" presId="urn:microsoft.com/office/officeart/2005/8/layout/vList5"/>
    <dgm:cxn modelId="{140CE3A2-CB3C-4A88-9BD4-04FE21D8AB63}" srcId="{175C8505-766E-4D39-9F43-CAA546C4C142}" destId="{7927A676-7E55-4555-A02F-90075341F9E1}" srcOrd="1" destOrd="0" parTransId="{DE0931A3-8336-428D-9A6D-26732D352ED4}" sibTransId="{85D91E3D-2E50-40E0-B004-ABE7F0E3C48C}"/>
    <dgm:cxn modelId="{B8B808E6-20C3-404E-B825-2DA68E885218}" srcId="{FEEBC4CC-4A65-48CE-9D46-AD923EFB94DC}" destId="{5C84FE06-B7AF-4A60-96E6-0F30BC8C944C}" srcOrd="1" destOrd="0" parTransId="{A706D1D6-A7E3-41AB-B6E6-D0D4D593183B}" sibTransId="{AB3AB907-BA96-456A-8B81-C9C761933252}"/>
    <dgm:cxn modelId="{1039E386-8FA9-4870-8667-0228339717A1}" type="presOf" srcId="{9A91D8B8-460C-48EF-B485-99FEEF9C5EEE}" destId="{8702FD69-8EAA-4FE0-BFC1-0170C981DC00}" srcOrd="0" destOrd="2" presId="urn:microsoft.com/office/officeart/2005/8/layout/vList5"/>
    <dgm:cxn modelId="{D42D89EE-00C1-44EC-8891-32213390D857}" type="presOf" srcId="{CF2C44D6-A6C9-40C7-86F0-A12636B9B3A3}" destId="{88263DAF-8ED4-487A-9B5A-34BF259A8AFA}" srcOrd="0" destOrd="0" presId="urn:microsoft.com/office/officeart/2005/8/layout/vList5"/>
    <dgm:cxn modelId="{17351A16-F69D-4ABA-AEBD-C64E8AFB9B3A}" type="presOf" srcId="{0E02E427-922F-43ED-AA16-FEF980780501}" destId="{B6A37F9F-B1DD-4F76-8D5F-34B82F654A74}" srcOrd="0" destOrd="0" presId="urn:microsoft.com/office/officeart/2005/8/layout/vList5"/>
    <dgm:cxn modelId="{E88E3D1B-760A-4EF1-9155-FE1F19B27D96}" type="presParOf" srcId="{B6A37F9F-B1DD-4F76-8D5F-34B82F654A74}" destId="{CE69CAC6-FBC1-42F9-97AC-A951957A6754}" srcOrd="0" destOrd="0" presId="urn:microsoft.com/office/officeart/2005/8/layout/vList5"/>
    <dgm:cxn modelId="{9F1F4AFB-ECF7-48C0-AF87-FDAD9F81BA2F}" type="presParOf" srcId="{CE69CAC6-FBC1-42F9-97AC-A951957A6754}" destId="{AABDE96E-33E8-4B19-8947-7F57DEA91B61}" srcOrd="0" destOrd="0" presId="urn:microsoft.com/office/officeart/2005/8/layout/vList5"/>
    <dgm:cxn modelId="{D5ED07BD-4D18-4C3D-8F20-0F3C391161BD}" type="presParOf" srcId="{CE69CAC6-FBC1-42F9-97AC-A951957A6754}" destId="{4226783B-2929-4DF2-9F9F-D279B6DBFBFD}" srcOrd="1" destOrd="0" presId="urn:microsoft.com/office/officeart/2005/8/layout/vList5"/>
    <dgm:cxn modelId="{4B0CE3CF-A510-4418-96B9-57BD6234A241}" type="presParOf" srcId="{B6A37F9F-B1DD-4F76-8D5F-34B82F654A74}" destId="{DDE3AE33-FC16-42F8-BBD2-4047B29F824F}" srcOrd="1" destOrd="0" presId="urn:microsoft.com/office/officeart/2005/8/layout/vList5"/>
    <dgm:cxn modelId="{43812D7C-439A-4C36-BE23-F52B1F1F5874}" type="presParOf" srcId="{B6A37F9F-B1DD-4F76-8D5F-34B82F654A74}" destId="{3BAFBA12-672B-4575-B97F-78F9572A9DF5}" srcOrd="2" destOrd="0" presId="urn:microsoft.com/office/officeart/2005/8/layout/vList5"/>
    <dgm:cxn modelId="{0756EF91-8736-4DCA-80E8-E5EBAA9EBC1B}" type="presParOf" srcId="{3BAFBA12-672B-4575-B97F-78F9572A9DF5}" destId="{88263DAF-8ED4-487A-9B5A-34BF259A8AFA}" srcOrd="0" destOrd="0" presId="urn:microsoft.com/office/officeart/2005/8/layout/vList5"/>
    <dgm:cxn modelId="{1F3A6B81-930F-4031-8370-8FEADE55A416}" type="presParOf" srcId="{3BAFBA12-672B-4575-B97F-78F9572A9DF5}" destId="{8702FD69-8EAA-4FE0-BFC1-0170C981DC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6783B-2929-4DF2-9F9F-D279B6DBFBFD}">
      <dsp:nvSpPr>
        <dsp:cNvPr id="0" name=""/>
        <dsp:cNvSpPr/>
      </dsp:nvSpPr>
      <dsp:spPr>
        <a:xfrm rot="5400000">
          <a:off x="4365489" y="-1287820"/>
          <a:ext cx="1966781" cy="503424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/>
            <a:t>Система правового захисту торговельної марки - Огляд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/>
            <a:t>Сумнівні торговельні марки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/>
            <a:t>Обсяг правового захисту традиційних торговельних марок</a:t>
          </a:r>
          <a:r>
            <a:rPr lang="de-DE" sz="2300" kern="1200" dirty="0"/>
            <a:t> </a:t>
          </a:r>
          <a:endParaRPr lang="en-US" sz="2300" kern="1200" dirty="0"/>
        </a:p>
      </dsp:txBody>
      <dsp:txXfrm rot="-5400000">
        <a:off x="2831760" y="341919"/>
        <a:ext cx="4938230" cy="1774761"/>
      </dsp:txXfrm>
    </dsp:sp>
    <dsp:sp modelId="{AABDE96E-33E8-4B19-8947-7F57DEA91B61}">
      <dsp:nvSpPr>
        <dsp:cNvPr id="0" name=""/>
        <dsp:cNvSpPr/>
      </dsp:nvSpPr>
      <dsp:spPr>
        <a:xfrm>
          <a:off x="0" y="61"/>
          <a:ext cx="2831760" cy="24584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/>
            <a:t>Правовий захист торговельної марки в законодавстві Німеччини</a:t>
          </a:r>
          <a:endParaRPr lang="en-US" sz="2600" kern="1200" dirty="0"/>
        </a:p>
      </dsp:txBody>
      <dsp:txXfrm>
        <a:off x="120013" y="120074"/>
        <a:ext cx="2591734" cy="2218450"/>
      </dsp:txXfrm>
    </dsp:sp>
    <dsp:sp modelId="{8702FD69-8EAA-4FE0-BFC1-0170C981DC00}">
      <dsp:nvSpPr>
        <dsp:cNvPr id="0" name=""/>
        <dsp:cNvSpPr/>
      </dsp:nvSpPr>
      <dsp:spPr>
        <a:xfrm rot="5400000">
          <a:off x="4365489" y="1293580"/>
          <a:ext cx="1966781" cy="503424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kern="1200" noProof="0" dirty="0"/>
            <a:t>Передумови та  підтвердження </a:t>
          </a:r>
          <a:r>
            <a:rPr lang="uk-UA" sz="1900" b="1" kern="1200" noProof="0" dirty="0" err="1"/>
            <a:t>впізнаваності</a:t>
          </a:r>
          <a:r>
            <a:rPr lang="uk-UA" sz="1900" b="1" kern="1200" noProof="0" dirty="0"/>
            <a:t> (визнання бренду добре відомим)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i="0" kern="1200" noProof="0" dirty="0"/>
            <a:t>Порушення прав на торговельну марку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/>
            <a:t>розмивання (розпізнавальної здатності)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/>
            <a:t>шкода репутації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/>
            <a:t>паразитування на репутації</a:t>
          </a:r>
          <a:endParaRPr lang="en-US" sz="1600" kern="1200" dirty="0"/>
        </a:p>
      </dsp:txBody>
      <dsp:txXfrm rot="-5400000">
        <a:off x="2831760" y="2923319"/>
        <a:ext cx="4938230" cy="1774761"/>
      </dsp:txXfrm>
    </dsp:sp>
    <dsp:sp modelId="{88263DAF-8ED4-487A-9B5A-34BF259A8AFA}">
      <dsp:nvSpPr>
        <dsp:cNvPr id="0" name=""/>
        <dsp:cNvSpPr/>
      </dsp:nvSpPr>
      <dsp:spPr>
        <a:xfrm>
          <a:off x="0" y="2581461"/>
          <a:ext cx="2831760" cy="24584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/>
            <a:t>Добре відомі торговельні марки</a:t>
          </a:r>
          <a:endParaRPr lang="en-US" sz="2600" kern="1200" dirty="0"/>
        </a:p>
      </dsp:txBody>
      <dsp:txXfrm>
        <a:off x="120013" y="2701474"/>
        <a:ext cx="2591734" cy="2218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ED0CB-40F9-4F56-8FF4-25414AEEA6A0}" type="datetimeFigureOut">
              <a:rPr lang="de-DE" smtClean="0"/>
              <a:pPr/>
              <a:t>22.04.2026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26117-89B7-46F3-B614-D6BD0425EFFB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231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6117-89B7-46F3-B614-D6BD0425EFF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63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k object 16"/>
          <p:cNvSpPr/>
          <p:nvPr userDrawn="1"/>
        </p:nvSpPr>
        <p:spPr>
          <a:xfrm>
            <a:off x="0" y="899999"/>
            <a:ext cx="7865999" cy="5958001"/>
          </a:xfrm>
          <a:prstGeom prst="rect">
            <a:avLst/>
          </a:prstGeom>
          <a:gradFill flip="none" rotWithShape="1">
            <a:gsLst>
              <a:gs pos="0">
                <a:srgbClr val="E0DED9"/>
              </a:gs>
              <a:gs pos="100000">
                <a:srgbClr val="CEC9C5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3675" y="1800225"/>
            <a:ext cx="6480000" cy="2160000"/>
          </a:xfrm>
        </p:spPr>
        <p:txBody>
          <a:bodyPr anchor="b"/>
          <a:lstStyle>
            <a:lvl1pPr algn="ctr">
              <a:lnSpc>
                <a:spcPts val="45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3675" y="3999630"/>
            <a:ext cx="6480000" cy="540000"/>
          </a:xfrm>
          <a:noFill/>
        </p:spPr>
        <p:txBody>
          <a:bodyPr wrap="none">
            <a:normAutofit/>
          </a:bodyPr>
          <a:lstStyle>
            <a:lvl1pPr marL="0" indent="0" algn="ctr">
              <a:lnSpc>
                <a:spcPts val="3840"/>
              </a:lnSpc>
              <a:spcAft>
                <a:spcPts val="0"/>
              </a:spcAft>
              <a:buNone/>
              <a:defRPr sz="3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bearbeiten</a:t>
            </a:r>
            <a:endParaRPr lang="en-US" dirty="0"/>
          </a:p>
        </p:txBody>
      </p:sp>
      <p:sp>
        <p:nvSpPr>
          <p:cNvPr id="9" name="object 3"/>
          <p:cNvSpPr/>
          <p:nvPr userDrawn="1"/>
        </p:nvSpPr>
        <p:spPr>
          <a:xfrm>
            <a:off x="3038337" y="4726684"/>
            <a:ext cx="1789430" cy="0"/>
          </a:xfrm>
          <a:custGeom>
            <a:avLst/>
            <a:gdLst/>
            <a:ahLst/>
            <a:cxnLst/>
            <a:rect l="l" t="t" r="r" b="b"/>
            <a:pathLst>
              <a:path w="1789429">
                <a:moveTo>
                  <a:pt x="0" y="0"/>
                </a:moveTo>
                <a:lnTo>
                  <a:pt x="1789328" y="0"/>
                </a:lnTo>
              </a:path>
            </a:pathLst>
          </a:custGeom>
          <a:ln w="25400">
            <a:solidFill>
              <a:srgbClr val="008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65999" y="144747"/>
            <a:ext cx="2700000" cy="6120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ts val="1350"/>
              </a:lnSpc>
            </a:pPr>
            <a:r>
              <a:rPr lang="de-DE" sz="1300" spc="20" dirty="0">
                <a:solidFill>
                  <a:schemeClr val="tx2"/>
                </a:solidFill>
              </a:rPr>
              <a:t>Landgericht München I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1" t="37027" r="13568" b="36271"/>
          <a:stretch/>
        </p:blipFill>
        <p:spPr bwMode="auto">
          <a:xfrm>
            <a:off x="7995607" y="211428"/>
            <a:ext cx="903381" cy="57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5020934"/>
            <a:ext cx="6480000" cy="180000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ts val="1440"/>
              </a:lnSpc>
              <a:spcAft>
                <a:spcPts val="0"/>
              </a:spcAft>
              <a:buFontTx/>
              <a:buNone/>
              <a:defRPr lang="de-D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ts val="1440"/>
              </a:lnSpc>
              <a:spcAft>
                <a:spcPts val="0"/>
              </a:spcAft>
              <a:buFontTx/>
              <a:buNone/>
              <a:defRPr lang="de-D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ts val="1440"/>
              </a:lnSpc>
              <a:spcAft>
                <a:spcPts val="0"/>
              </a:spcAft>
              <a:buFontTx/>
              <a:buNone/>
              <a:defRPr lang="de-D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ts val="1440"/>
              </a:lnSpc>
              <a:spcAft>
                <a:spcPts val="0"/>
              </a:spcAft>
              <a:buFontTx/>
              <a:buNone/>
              <a:defRPr lang="de-D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ts val="1440"/>
              </a:lnSpc>
              <a:spcAft>
                <a:spcPts val="0"/>
              </a:spcAft>
              <a:buFontTx/>
              <a:buNone/>
              <a:defRPr lang="de-DE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Datum – evtl. Veranstaltungsort – evtl. Referent</a:t>
            </a:r>
          </a:p>
        </p:txBody>
      </p:sp>
    </p:spTree>
    <p:extLst>
      <p:ext uri="{BB962C8B-B14F-4D97-AF65-F5344CB8AC3E}">
        <p14:creationId xmlns:p14="http://schemas.microsoft.com/office/powerpoint/2010/main" val="89786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 – Datum – evtl. Veranstaltungsort – evtl. Referent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</a:t>
            </a:r>
            <a:fld id="{1834C517-E59C-4CD4-A46D-045D56E37974}" type="slidenum">
              <a:rPr smtClean="0"/>
              <a:pPr algn="r"/>
              <a:t>‹№›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802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icht /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 – Datum – evtl. Veranstaltungsort – evtl. Referent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Folie </a:t>
            </a:r>
            <a:fld id="{1834C517-E59C-4CD4-A46D-045D56E37974}" type="slidenum">
              <a:rPr smtClean="0"/>
              <a:pPr/>
              <a:t>‹№›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329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weites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 marL="0" indent="0">
              <a:lnSpc>
                <a:spcPts val="2800"/>
              </a:lnSpc>
              <a:spcAft>
                <a:spcPts val="200"/>
              </a:spcAft>
              <a:buNone/>
              <a:defRPr sz="2400"/>
            </a:lvl1pPr>
            <a:lvl2pPr marL="0" indent="0">
              <a:lnSpc>
                <a:spcPts val="2500"/>
              </a:lnSpc>
              <a:spcAft>
                <a:spcPts val="0"/>
              </a:spcAft>
              <a:buFontTx/>
              <a:buNone/>
              <a:defRPr b="0" i="1">
                <a:solidFill>
                  <a:schemeClr val="tx2"/>
                </a:solidFill>
              </a:defRPr>
            </a:lvl2pPr>
            <a:lvl3pPr marL="216000" indent="-216000"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b="0" i="0"/>
            </a:lvl3pPr>
            <a:lvl4pPr marL="0" indent="-216000">
              <a:lnSpc>
                <a:spcPts val="2400"/>
              </a:lnSpc>
              <a:spcAft>
                <a:spcPts val="900"/>
              </a:spcAft>
              <a:buClr>
                <a:schemeClr val="tx2"/>
              </a:buClr>
              <a:defRPr/>
            </a:lvl4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 – Datum – evtl. Veranstaltungsort – evtl. Referent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</a:t>
            </a:r>
            <a:fld id="{1834C517-E59C-4CD4-A46D-045D56E37974}" type="slidenum">
              <a:rPr smtClean="0"/>
              <a:pPr algn="r"/>
              <a:t>‹№›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373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tes Kap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148290"/>
            <a:ext cx="7866000" cy="720000"/>
          </a:xfrm>
          <a:noFill/>
        </p:spPr>
        <p:txBody>
          <a:bodyPr/>
          <a:lstStyle>
            <a:lvl1pPr marL="0" indent="0">
              <a:lnSpc>
                <a:spcPts val="2800"/>
              </a:lnSpc>
              <a:spcAft>
                <a:spcPts val="200"/>
              </a:spcAft>
              <a:buNone/>
              <a:defRPr sz="2400"/>
            </a:lvl1pPr>
            <a:lvl2pPr marL="0" indent="0">
              <a:lnSpc>
                <a:spcPts val="2500"/>
              </a:lnSpc>
              <a:spcAft>
                <a:spcPts val="0"/>
              </a:spcAft>
              <a:buFontTx/>
              <a:buNone/>
              <a:defRPr b="0" i="1">
                <a:solidFill>
                  <a:schemeClr val="tx2"/>
                </a:solidFill>
              </a:defRPr>
            </a:lvl2pPr>
            <a:lvl3pPr marL="0" indent="0">
              <a:spcAft>
                <a:spcPts val="1200"/>
              </a:spcAft>
              <a:buClr>
                <a:schemeClr val="tx2"/>
              </a:buClr>
              <a:buFontTx/>
              <a:buNone/>
              <a:defRPr sz="2000" i="0"/>
            </a:lvl3pPr>
            <a:lvl4pPr marL="0" indent="0">
              <a:lnSpc>
                <a:spcPts val="2400"/>
              </a:lnSpc>
              <a:spcAft>
                <a:spcPts val="900"/>
              </a:spcAft>
              <a:buClr>
                <a:schemeClr val="tx2"/>
              </a:buClr>
              <a:buFontTx/>
              <a:buNone/>
              <a:defRPr sz="1800" b="0" i="1"/>
            </a:lvl4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 – Datum – evtl. Veranstaltungsort – evtl. Referent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</a:t>
            </a:r>
            <a:fld id="{1834C517-E59C-4CD4-A46D-045D56E37974}" type="slidenum">
              <a:rPr smtClean="0"/>
              <a:pPr algn="r"/>
              <a:t>‹№›</a:t>
            </a:fld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60000" y="2164550"/>
            <a:ext cx="3780000" cy="4026700"/>
          </a:xfrm>
          <a:noFill/>
        </p:spPr>
        <p:txBody>
          <a:bodyPr/>
          <a:lstStyle>
            <a:lvl1pPr marL="0" indent="0">
              <a:lnSpc>
                <a:spcPts val="2400"/>
              </a:lnSpc>
              <a:spcAft>
                <a:spcPts val="120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lnSpc>
                <a:spcPts val="2400"/>
              </a:lnSpc>
              <a:spcAft>
                <a:spcPts val="900"/>
              </a:spcAft>
              <a:buFontTx/>
              <a:buNone/>
              <a:defRPr sz="1800" b="0" i="1">
                <a:solidFill>
                  <a:schemeClr val="tx1"/>
                </a:solidFill>
              </a:defRPr>
            </a:lvl2pPr>
            <a:lvl3pPr marL="0" indent="0">
              <a:spcAft>
                <a:spcPts val="1200"/>
              </a:spcAft>
              <a:buClr>
                <a:schemeClr val="tx2"/>
              </a:buClr>
              <a:buFontTx/>
              <a:buNone/>
              <a:defRPr sz="2000" i="0"/>
            </a:lvl3pPr>
            <a:lvl4pPr marL="0" indent="0">
              <a:lnSpc>
                <a:spcPts val="2400"/>
              </a:lnSpc>
              <a:spcAft>
                <a:spcPts val="900"/>
              </a:spcAft>
              <a:buClr>
                <a:schemeClr val="tx2"/>
              </a:buClr>
              <a:buFontTx/>
              <a:buNone/>
              <a:defRPr sz="1800" b="0" i="1"/>
            </a:lvl4pPr>
          </a:lstStyle>
          <a:p>
            <a:pPr lvl="0"/>
            <a:r>
              <a:rPr lang="de-DE" dirty="0"/>
              <a:t>Text bearbeiten</a:t>
            </a:r>
            <a:br>
              <a:rPr lang="de-DE" dirty="0"/>
            </a:br>
            <a:r>
              <a:rPr lang="de-DE" dirty="0"/>
              <a:t>Zweite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509147" y="2237581"/>
            <a:ext cx="3740150" cy="2736000"/>
          </a:xfrm>
          <a:blipFill>
            <a:blip r:embed="rId2"/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6917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 – Datum – evtl. Veranstaltungsort – evtl. Referent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</a:t>
            </a:r>
            <a:fld id="{1834C517-E59C-4CD4-A46D-045D56E37974}" type="slidenum">
              <a:rPr smtClean="0"/>
              <a:pPr algn="r"/>
              <a:t>‹№›</a:t>
            </a:fld>
            <a:endParaRPr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FDE94E01-3232-44A4-A375-DB0E43253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891" y="2189915"/>
            <a:ext cx="7882218" cy="247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3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rgbClr val="D5CFC9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73972"/>
            <a:ext cx="5580000" cy="414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148291"/>
            <a:ext cx="7866000" cy="5040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560542"/>
            <a:ext cx="66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96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Präsentationstitel – Datum – evtl. Veranstaltungsort – evtl. Referent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06000" y="6560542"/>
            <a:ext cx="72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800" smtClean="0"/>
            </a:lvl1pPr>
          </a:lstStyle>
          <a:p>
            <a:pPr algn="r">
              <a:lnSpc>
                <a:spcPts val="960"/>
              </a:lnSpc>
            </a:pPr>
            <a:r>
              <a:rPr lang="de-DE" dirty="0"/>
              <a:t>Folie </a:t>
            </a:r>
            <a:fld id="{1834C517-E59C-4CD4-A46D-045D56E37974}" type="slidenum">
              <a:rPr smtClean="0"/>
              <a:pPr algn="r">
                <a:lnSpc>
                  <a:spcPts val="960"/>
                </a:lnSpc>
              </a:pPr>
              <a:t>‹№›</a:t>
            </a:fld>
            <a:endParaRPr dirty="0"/>
          </a:p>
        </p:txBody>
      </p:sp>
      <p:sp>
        <p:nvSpPr>
          <p:cNvPr id="10" name="Textfeld 9"/>
          <p:cNvSpPr txBox="1"/>
          <p:nvPr/>
        </p:nvSpPr>
        <p:spPr>
          <a:xfrm>
            <a:off x="6372225" y="205934"/>
            <a:ext cx="1872825" cy="3240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ts val="945"/>
              </a:lnSpc>
            </a:pPr>
            <a:r>
              <a:rPr lang="de-DE" sz="910" spc="20" dirty="0">
                <a:solidFill>
                  <a:schemeClr val="tx2"/>
                </a:solidFill>
              </a:rPr>
              <a:t>Landgericht München I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1" t="37027" r="13568" b="36271"/>
          <a:stretch/>
        </p:blipFill>
        <p:spPr bwMode="auto">
          <a:xfrm>
            <a:off x="8338505" y="140210"/>
            <a:ext cx="648000" cy="413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Gerader Verbinder 13"/>
          <p:cNvCxnSpPr/>
          <p:nvPr/>
        </p:nvCxnSpPr>
        <p:spPr>
          <a:xfrm>
            <a:off x="0" y="64800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01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2" r:id="rId3"/>
    <p:sldLayoutId id="2147483667" r:id="rId4"/>
    <p:sldLayoutId id="2147483668" r:id="rId5"/>
    <p:sldLayoutId id="2147483669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93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b="1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656000" indent="-216000" algn="l" defTabSz="914400" rtl="0" eaLnBrk="1" latinLnBrk="0" hangingPunct="1">
        <a:lnSpc>
          <a:spcPts val="2400"/>
        </a:lnSpc>
        <a:spcBef>
          <a:spcPts val="0"/>
        </a:spcBef>
        <a:buFont typeface="Symbol" panose="05050102010706020507" pitchFamily="18" charset="2"/>
        <a:buChar char="-"/>
        <a:defRPr sz="1800" b="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3675" y="1800225"/>
            <a:ext cx="6480000" cy="1526635"/>
          </a:xfrm>
        </p:spPr>
        <p:txBody>
          <a:bodyPr/>
          <a:lstStyle/>
          <a:p>
            <a:r>
              <a:rPr lang="uk-UA" sz="2800" dirty="0"/>
              <a:t>Визнання добре відомими торговельних марок </a:t>
            </a:r>
            <a:r>
              <a:rPr lang="de-DE" sz="2800" dirty="0"/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93675" y="4093575"/>
            <a:ext cx="6480000" cy="540000"/>
          </a:xfrm>
        </p:spPr>
        <p:txBody>
          <a:bodyPr>
            <a:normAutofit/>
          </a:bodyPr>
          <a:lstStyle/>
          <a:p>
            <a:r>
              <a:rPr lang="uk-UA" sz="2400" dirty="0"/>
              <a:t>Досвід Німеччини</a:t>
            </a:r>
            <a:endParaRPr lang="de-DE" sz="240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23.4.2026 – National School </a:t>
            </a:r>
            <a:r>
              <a:rPr lang="de-DE" dirty="0" err="1"/>
              <a:t>of</a:t>
            </a:r>
            <a:r>
              <a:rPr lang="de-DE" dirty="0"/>
              <a:t> Judges </a:t>
            </a:r>
            <a:r>
              <a:rPr lang="de-DE" dirty="0" err="1"/>
              <a:t>of</a:t>
            </a:r>
            <a:r>
              <a:rPr lang="de-DE" dirty="0"/>
              <a:t> Ukraine – </a:t>
            </a:r>
            <a:r>
              <a:rPr lang="de-DE" dirty="0" err="1"/>
              <a:t>VorsRiLG</a:t>
            </a:r>
            <a:r>
              <a:rPr lang="de-DE" dirty="0"/>
              <a:t> Dr. Vincent Mayr</a:t>
            </a:r>
          </a:p>
        </p:txBody>
      </p:sp>
    </p:spTree>
    <p:extLst>
      <p:ext uri="{BB962C8B-B14F-4D97-AF65-F5344CB8AC3E}">
        <p14:creationId xmlns:p14="http://schemas.microsoft.com/office/powerpoint/2010/main" val="1847947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936E6-A9F3-AE5A-1A2D-6AD6CEE06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F1838-9653-561F-84F6-028C0E1E8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Добре відомі торговельні марки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819B13-11EB-499A-D333-7AD4C115C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720000" lvl="1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uk-UA" dirty="0"/>
              <a:t>Необхідний рівень </a:t>
            </a:r>
            <a:r>
              <a:rPr lang="uk-UA" dirty="0" err="1"/>
              <a:t>впізнаваності</a:t>
            </a:r>
            <a:r>
              <a:rPr lang="uk-UA" dirty="0"/>
              <a:t> (популярності)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uk-UA" dirty="0"/>
              <a:t>Вимоги до рівня </a:t>
            </a:r>
            <a:r>
              <a:rPr lang="uk-UA" dirty="0" err="1"/>
              <a:t>впізнаваності</a:t>
            </a:r>
            <a:r>
              <a:rPr lang="uk-UA" dirty="0"/>
              <a:t> (популярності)</a:t>
            </a:r>
            <a:endParaRPr lang="de-DE" dirty="0"/>
          </a:p>
          <a:p>
            <a:pPr lvl="1"/>
            <a:r>
              <a:rPr lang="uk-UA" dirty="0"/>
              <a:t>Визначення рівня </a:t>
            </a:r>
            <a:r>
              <a:rPr lang="uk-UA" dirty="0" err="1"/>
              <a:t>впізнаваності</a:t>
            </a:r>
            <a:r>
              <a:rPr lang="uk-UA" dirty="0"/>
              <a:t> (популярності) шляхом загальних спостережень</a:t>
            </a:r>
            <a:endParaRPr lang="de-DE" dirty="0"/>
          </a:p>
          <a:p>
            <a:pPr lvl="1"/>
            <a:r>
              <a:rPr lang="uk-UA" dirty="0"/>
              <a:t>Докази </a:t>
            </a:r>
            <a:r>
              <a:rPr lang="uk-UA" dirty="0" err="1"/>
              <a:t>впізнаваності</a:t>
            </a:r>
            <a:r>
              <a:rPr lang="uk-UA" dirty="0"/>
              <a:t> (популярності)</a:t>
            </a:r>
            <a:endParaRPr lang="de-DE" dirty="0"/>
          </a:p>
          <a:p>
            <a:pPr lvl="2"/>
            <a:r>
              <a:rPr lang="uk-UA" dirty="0"/>
              <a:t>опитування  учасників  ділової діяльності</a:t>
            </a:r>
            <a:endParaRPr lang="de-DE" dirty="0"/>
          </a:p>
          <a:p>
            <a:pPr lvl="2"/>
            <a:r>
              <a:rPr lang="uk-UA" dirty="0"/>
              <a:t>очевидність фактів (фактична очевидність)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B39FDE-2FEE-792C-70A5-84DE11A3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Bekannte Marke – National School </a:t>
            </a:r>
            <a:r>
              <a:rPr lang="de-DE" dirty="0" err="1"/>
              <a:t>of</a:t>
            </a:r>
            <a:r>
              <a:rPr lang="de-DE" dirty="0"/>
              <a:t> Judges </a:t>
            </a:r>
            <a:r>
              <a:rPr lang="de-DE" dirty="0" err="1"/>
              <a:t>of</a:t>
            </a:r>
            <a:r>
              <a:rPr lang="de-DE" dirty="0"/>
              <a:t> Ukraine– </a:t>
            </a:r>
            <a:r>
              <a:rPr lang="de-DE" dirty="0" err="1"/>
              <a:t>VorsRiLG</a:t>
            </a:r>
            <a:r>
              <a:rPr lang="de-DE" dirty="0"/>
              <a:t> Dr. Vincent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DF7499-8DD1-C3FB-CE53-4ECDCE4E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1834C517-E59C-4CD4-A46D-045D56E37974}" type="slidenum">
              <a:rPr smtClean="0"/>
              <a:pPr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573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967F5-0BB8-56B9-8F17-F7112E393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38D7C-6392-620A-701A-717C7D6B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Добре відомі торговельні марки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7911DE-11DA-833F-3821-FD054293D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720000" lvl="1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uk-UA" dirty="0"/>
              <a:t>Шкідливий вплив</a:t>
            </a:r>
          </a:p>
          <a:p>
            <a:pPr marL="0" indent="0" algn="ctr">
              <a:buNone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uk-UA" dirty="0"/>
              <a:t>Логічні асоціації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uk-UA" dirty="0"/>
              <a:t>Використання марки в діловій діяльності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uk-UA" dirty="0"/>
              <a:t>Окремі види шкідливого впливу</a:t>
            </a:r>
            <a:endParaRPr lang="de-DE" dirty="0"/>
          </a:p>
          <a:p>
            <a:pPr lvl="1"/>
            <a:r>
              <a:rPr lang="uk-UA" sz="1600" dirty="0"/>
              <a:t>розмивання розпізнавальної здатності</a:t>
            </a:r>
          </a:p>
          <a:p>
            <a:pPr lvl="1"/>
            <a:r>
              <a:rPr lang="uk-UA" sz="1600" dirty="0"/>
              <a:t>шкода репутації</a:t>
            </a:r>
            <a:endParaRPr lang="de-DE" sz="1600" dirty="0"/>
          </a:p>
          <a:p>
            <a:pPr lvl="1"/>
            <a:r>
              <a:rPr lang="uk-UA" sz="1600" dirty="0"/>
              <a:t>паразитування на репутації </a:t>
            </a:r>
            <a:endParaRPr lang="de-DE" sz="1600" dirty="0"/>
          </a:p>
          <a:p>
            <a:pPr marL="457200" indent="-457200">
              <a:buNone/>
            </a:pPr>
            <a:r>
              <a:rPr lang="de-DE" dirty="0"/>
              <a:t>4.   </a:t>
            </a:r>
            <a:r>
              <a:rPr lang="uk-UA" dirty="0"/>
              <a:t>Виправдання шкідливого впливу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DB4BAC-66A0-0461-A796-58D059DF2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Bekannte Marke – National School </a:t>
            </a:r>
            <a:r>
              <a:rPr lang="de-DE" dirty="0" err="1"/>
              <a:t>of</a:t>
            </a:r>
            <a:r>
              <a:rPr lang="de-DE" dirty="0"/>
              <a:t> Judges </a:t>
            </a:r>
            <a:r>
              <a:rPr lang="de-DE" dirty="0" err="1"/>
              <a:t>of</a:t>
            </a:r>
            <a:r>
              <a:rPr lang="de-DE" dirty="0"/>
              <a:t> Ukraine– </a:t>
            </a:r>
            <a:r>
              <a:rPr lang="de-DE" dirty="0" err="1"/>
              <a:t>VorsRiLG</a:t>
            </a:r>
            <a:r>
              <a:rPr lang="de-DE" dirty="0"/>
              <a:t> Dr. Vincent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D94CEB-2648-865F-9144-C664C358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1834C517-E59C-4CD4-A46D-045D56E37974}" type="slidenum">
              <a:rPr smtClean="0"/>
              <a:pPr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423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07D89-D806-4B0C-020E-F6D790C6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Підсумок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420319-5730-21D6-C0CC-35F69E6B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388" y="1164452"/>
            <a:ext cx="5257331" cy="2264548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lnSpc>
                <a:spcPts val="2000"/>
              </a:lnSpc>
              <a:spcAft>
                <a:spcPts val="0"/>
              </a:spcAft>
              <a:buNone/>
            </a:pPr>
            <a:r>
              <a:rPr lang="uk-UA" sz="1200" b="0">
                <a:solidFill>
                  <a:schemeClr val="tx1"/>
                </a:solidFill>
              </a:rPr>
              <a:t>Оноре  Дом'є</a:t>
            </a:r>
            <a:r>
              <a:rPr lang="de-DE" sz="1200" b="0" dirty="0">
                <a:solidFill>
                  <a:schemeClr val="tx1"/>
                </a:solidFill>
              </a:rPr>
              <a:t>, </a:t>
            </a:r>
            <a:r>
              <a:rPr lang="de-DE" sz="1200" b="0" i="1" dirty="0">
                <a:solidFill>
                  <a:schemeClr val="tx1"/>
                </a:solidFill>
              </a:rPr>
              <a:t>Le </a:t>
            </a:r>
            <a:r>
              <a:rPr lang="de-DE" sz="1200" b="0" i="1" dirty="0" err="1">
                <a:solidFill>
                  <a:schemeClr val="tx1"/>
                </a:solidFill>
              </a:rPr>
              <a:t>vin</a:t>
            </a:r>
            <a:r>
              <a:rPr lang="de-DE" sz="1200" b="0" i="1" dirty="0">
                <a:solidFill>
                  <a:schemeClr val="tx1"/>
                </a:solidFill>
              </a:rPr>
              <a:t> de </a:t>
            </a:r>
            <a:r>
              <a:rPr lang="de-DE" sz="1200" b="0" i="1" dirty="0" err="1">
                <a:solidFill>
                  <a:schemeClr val="tx1"/>
                </a:solidFill>
              </a:rPr>
              <a:t>propriétaire</a:t>
            </a:r>
            <a:r>
              <a:rPr lang="de-DE" sz="1200" b="0" i="1" dirty="0">
                <a:solidFill>
                  <a:schemeClr val="tx1"/>
                </a:solidFill>
              </a:rPr>
              <a:t> – C‘est de </a:t>
            </a:r>
            <a:r>
              <a:rPr lang="de-DE" sz="1200" b="0" i="1" dirty="0" err="1">
                <a:solidFill>
                  <a:schemeClr val="tx1"/>
                </a:solidFill>
              </a:rPr>
              <a:t>mon</a:t>
            </a:r>
            <a:r>
              <a:rPr lang="de-DE" sz="1200" b="0" i="1" dirty="0">
                <a:solidFill>
                  <a:schemeClr val="tx1"/>
                </a:solidFill>
              </a:rPr>
              <a:t> </a:t>
            </a:r>
            <a:r>
              <a:rPr lang="de-DE" sz="1200" b="0" i="1" dirty="0" err="1">
                <a:solidFill>
                  <a:schemeClr val="tx1"/>
                </a:solidFill>
              </a:rPr>
              <a:t>vin</a:t>
            </a:r>
            <a:r>
              <a:rPr lang="de-DE" sz="1200" b="0" i="1" dirty="0">
                <a:solidFill>
                  <a:schemeClr val="tx1"/>
                </a:solidFill>
              </a:rPr>
              <a:t> … </a:t>
            </a:r>
            <a:r>
              <a:rPr lang="de-DE" sz="1200" b="0" i="1" dirty="0" err="1">
                <a:solidFill>
                  <a:schemeClr val="tx1"/>
                </a:solidFill>
              </a:rPr>
              <a:t>j‘ai</a:t>
            </a:r>
            <a:r>
              <a:rPr lang="de-DE" sz="1200" b="0" i="1" dirty="0">
                <a:solidFill>
                  <a:schemeClr val="tx1"/>
                </a:solidFill>
              </a:rPr>
              <a:t> </a:t>
            </a:r>
            <a:r>
              <a:rPr lang="de-DE" sz="1200" b="0" i="1" dirty="0" err="1">
                <a:solidFill>
                  <a:schemeClr val="tx1"/>
                </a:solidFill>
              </a:rPr>
              <a:t>l‘ai</a:t>
            </a:r>
            <a:r>
              <a:rPr lang="de-DE" sz="1200" b="0" i="1" dirty="0">
                <a:solidFill>
                  <a:schemeClr val="tx1"/>
                </a:solidFill>
              </a:rPr>
              <a:t> </a:t>
            </a:r>
            <a:r>
              <a:rPr lang="de-DE" sz="1200" b="0" i="1" dirty="0" err="1">
                <a:solidFill>
                  <a:schemeClr val="tx1"/>
                </a:solidFill>
              </a:rPr>
              <a:t>recolté</a:t>
            </a:r>
            <a:r>
              <a:rPr lang="de-DE" sz="1200" b="0" i="1" dirty="0">
                <a:solidFill>
                  <a:schemeClr val="tx1"/>
                </a:solidFill>
              </a:rPr>
              <a:t> </a:t>
            </a:r>
            <a:r>
              <a:rPr lang="de-DE" sz="1200" b="0" i="1" dirty="0" err="1">
                <a:solidFill>
                  <a:schemeClr val="tx1"/>
                </a:solidFill>
              </a:rPr>
              <a:t>moi-même</a:t>
            </a:r>
            <a:r>
              <a:rPr lang="de-DE" sz="1200" b="0" i="1" dirty="0">
                <a:solidFill>
                  <a:schemeClr val="tx1"/>
                </a:solidFill>
              </a:rPr>
              <a:t> … il ne </a:t>
            </a:r>
            <a:r>
              <a:rPr lang="de-DE" sz="1200" b="0" i="1" dirty="0" err="1">
                <a:solidFill>
                  <a:schemeClr val="tx1"/>
                </a:solidFill>
              </a:rPr>
              <a:t>s‘agit</a:t>
            </a:r>
            <a:r>
              <a:rPr lang="de-DE" sz="1200" b="0" i="1" dirty="0">
                <a:solidFill>
                  <a:schemeClr val="tx1"/>
                </a:solidFill>
              </a:rPr>
              <a:t> </a:t>
            </a:r>
            <a:r>
              <a:rPr lang="de-DE" sz="1200" b="0" i="1" dirty="0" err="1">
                <a:solidFill>
                  <a:schemeClr val="tx1"/>
                </a:solidFill>
              </a:rPr>
              <a:t>que</a:t>
            </a:r>
            <a:r>
              <a:rPr lang="de-DE" sz="1200" b="0" i="1" dirty="0">
                <a:solidFill>
                  <a:schemeClr val="tx1"/>
                </a:solidFill>
              </a:rPr>
              <a:t> de </a:t>
            </a:r>
            <a:r>
              <a:rPr lang="de-DE" sz="1200" b="0" i="1" dirty="0" err="1">
                <a:solidFill>
                  <a:schemeClr val="tx1"/>
                </a:solidFill>
              </a:rPr>
              <a:t>s‘y</a:t>
            </a:r>
            <a:r>
              <a:rPr lang="de-DE" sz="1200" b="0" i="1" dirty="0">
                <a:solidFill>
                  <a:schemeClr val="tx1"/>
                </a:solidFill>
              </a:rPr>
              <a:t> faire …. – Ah! </a:t>
            </a:r>
            <a:r>
              <a:rPr lang="de-DE" sz="1200" b="0" i="1" dirty="0" err="1">
                <a:solidFill>
                  <a:schemeClr val="tx1"/>
                </a:solidFill>
              </a:rPr>
              <a:t>mon</a:t>
            </a:r>
            <a:r>
              <a:rPr lang="de-DE" sz="1200" b="0" i="1" dirty="0">
                <a:solidFill>
                  <a:schemeClr val="tx1"/>
                </a:solidFill>
              </a:rPr>
              <a:t> </a:t>
            </a:r>
            <a:r>
              <a:rPr lang="de-DE" sz="1200" b="0" i="1" dirty="0" err="1">
                <a:solidFill>
                  <a:schemeClr val="tx1"/>
                </a:solidFill>
              </a:rPr>
              <a:t>ami</a:t>
            </a:r>
            <a:r>
              <a:rPr lang="de-DE" sz="1200" b="0" i="1" dirty="0">
                <a:solidFill>
                  <a:schemeClr val="tx1"/>
                </a:solidFill>
              </a:rPr>
              <a:t>, je sens </a:t>
            </a:r>
            <a:r>
              <a:rPr lang="de-DE" sz="1200" b="0" i="1" dirty="0" err="1">
                <a:solidFill>
                  <a:schemeClr val="tx1"/>
                </a:solidFill>
              </a:rPr>
              <a:t>quelque</a:t>
            </a:r>
            <a:r>
              <a:rPr lang="de-DE" sz="1200" b="0" i="1" dirty="0">
                <a:solidFill>
                  <a:schemeClr val="tx1"/>
                </a:solidFill>
              </a:rPr>
              <a:t> </a:t>
            </a:r>
            <a:r>
              <a:rPr lang="de-DE" sz="1200" b="0" i="1" dirty="0" err="1">
                <a:solidFill>
                  <a:schemeClr val="tx1"/>
                </a:solidFill>
              </a:rPr>
              <a:t>chose</a:t>
            </a:r>
            <a:r>
              <a:rPr lang="de-DE" sz="1200" b="0" i="1" dirty="0">
                <a:solidFill>
                  <a:schemeClr val="tx1"/>
                </a:solidFill>
              </a:rPr>
              <a:t> en </a:t>
            </a:r>
            <a:r>
              <a:rPr lang="de-DE" sz="1200" b="0" i="1" dirty="0" err="1">
                <a:solidFill>
                  <a:schemeClr val="tx1"/>
                </a:solidFill>
              </a:rPr>
              <a:t>moi</a:t>
            </a:r>
            <a:r>
              <a:rPr lang="de-DE" sz="1200" b="0" i="1" dirty="0">
                <a:solidFill>
                  <a:schemeClr val="tx1"/>
                </a:solidFill>
              </a:rPr>
              <a:t> </a:t>
            </a:r>
            <a:r>
              <a:rPr lang="de-DE" sz="1200" b="0" i="1" dirty="0" err="1">
                <a:solidFill>
                  <a:schemeClr val="tx1"/>
                </a:solidFill>
              </a:rPr>
              <a:t>qui</a:t>
            </a:r>
            <a:r>
              <a:rPr lang="de-DE" sz="1200" b="0" i="1" dirty="0">
                <a:solidFill>
                  <a:schemeClr val="tx1"/>
                </a:solidFill>
              </a:rPr>
              <a:t> </a:t>
            </a:r>
            <a:r>
              <a:rPr lang="de-DE" sz="1200" b="0" i="1" dirty="0" err="1">
                <a:solidFill>
                  <a:schemeClr val="tx1"/>
                </a:solidFill>
              </a:rPr>
              <a:t>me</a:t>
            </a:r>
            <a:r>
              <a:rPr lang="de-DE" sz="1200" b="0" i="1" dirty="0">
                <a:solidFill>
                  <a:schemeClr val="tx1"/>
                </a:solidFill>
              </a:rPr>
              <a:t> </a:t>
            </a:r>
            <a:r>
              <a:rPr lang="de-DE" sz="1200" b="0" i="1" dirty="0" err="1">
                <a:solidFill>
                  <a:schemeClr val="tx1"/>
                </a:solidFill>
              </a:rPr>
              <a:t>dit</a:t>
            </a:r>
            <a:r>
              <a:rPr lang="de-DE" sz="1200" b="0" i="1" dirty="0">
                <a:solidFill>
                  <a:schemeClr val="tx1"/>
                </a:solidFill>
              </a:rPr>
              <a:t> </a:t>
            </a:r>
            <a:r>
              <a:rPr lang="de-DE" sz="1200" b="0" i="1" dirty="0" err="1">
                <a:solidFill>
                  <a:schemeClr val="tx1"/>
                </a:solidFill>
              </a:rPr>
              <a:t>que</a:t>
            </a:r>
            <a:r>
              <a:rPr lang="de-DE" sz="1200" b="0" i="1" dirty="0">
                <a:solidFill>
                  <a:schemeClr val="tx1"/>
                </a:solidFill>
              </a:rPr>
              <a:t> je ne </a:t>
            </a:r>
            <a:r>
              <a:rPr lang="de-DE" sz="1200" b="0" i="1" dirty="0" err="1">
                <a:solidFill>
                  <a:schemeClr val="tx1"/>
                </a:solidFill>
              </a:rPr>
              <a:t>m‘y</a:t>
            </a:r>
            <a:r>
              <a:rPr lang="de-DE" sz="1200" b="0" i="1" dirty="0">
                <a:solidFill>
                  <a:schemeClr val="tx1"/>
                </a:solidFill>
              </a:rPr>
              <a:t> </a:t>
            </a:r>
            <a:r>
              <a:rPr lang="de-DE" sz="1200" b="0" i="1" dirty="0" err="1">
                <a:solidFill>
                  <a:schemeClr val="tx1"/>
                </a:solidFill>
              </a:rPr>
              <a:t>ferai</a:t>
            </a:r>
            <a:r>
              <a:rPr lang="de-DE" sz="1200" b="0" i="1" dirty="0">
                <a:solidFill>
                  <a:schemeClr val="tx1"/>
                </a:solidFill>
              </a:rPr>
              <a:t> </a:t>
            </a:r>
            <a:r>
              <a:rPr lang="de-DE" sz="1200" b="0" i="1" dirty="0" err="1">
                <a:solidFill>
                  <a:schemeClr val="tx1"/>
                </a:solidFill>
              </a:rPr>
              <a:t>jamais</a:t>
            </a:r>
            <a:r>
              <a:rPr lang="de-DE" sz="1200" b="0" i="1" dirty="0">
                <a:solidFill>
                  <a:schemeClr val="tx1"/>
                </a:solidFill>
              </a:rPr>
              <a:t>, </a:t>
            </a:r>
            <a:r>
              <a:rPr lang="uk-UA" sz="1200" b="0" i="1" dirty="0">
                <a:solidFill>
                  <a:schemeClr val="tx1"/>
                </a:solidFill>
              </a:rPr>
              <a:t> журнал</a:t>
            </a:r>
            <a:r>
              <a:rPr lang="de-DE" sz="1200" b="0" dirty="0">
                <a:solidFill>
                  <a:schemeClr val="tx1"/>
                </a:solidFill>
              </a:rPr>
              <a:t>:</a:t>
            </a:r>
            <a:r>
              <a:rPr lang="de-DE" sz="1200" b="0" i="1" dirty="0">
                <a:solidFill>
                  <a:schemeClr val="tx1"/>
                </a:solidFill>
              </a:rPr>
              <a:t> </a:t>
            </a:r>
            <a:r>
              <a:rPr lang="de-DE" sz="1200" b="0" dirty="0">
                <a:solidFill>
                  <a:schemeClr val="tx1"/>
                </a:solidFill>
              </a:rPr>
              <a:t>Le Charivari v. 13.9.18467, DR 1186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DD5336-BF69-D680-BFE6-7006F09B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Bekannte Marke – National School </a:t>
            </a:r>
            <a:r>
              <a:rPr lang="de-DE" dirty="0" err="1"/>
              <a:t>of</a:t>
            </a:r>
            <a:r>
              <a:rPr lang="de-DE" dirty="0"/>
              <a:t> Judges </a:t>
            </a:r>
            <a:r>
              <a:rPr lang="de-DE" dirty="0" err="1"/>
              <a:t>of</a:t>
            </a:r>
            <a:r>
              <a:rPr lang="de-DE" dirty="0"/>
              <a:t> Ukraine– </a:t>
            </a:r>
            <a:r>
              <a:rPr lang="de-DE" dirty="0" err="1"/>
              <a:t>VorsRiLG</a:t>
            </a:r>
            <a:r>
              <a:rPr lang="de-DE" dirty="0"/>
              <a:t> Dr. Vincent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802777-4BB3-40AB-934D-AB67FD5C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1834C517-E59C-4CD4-A46D-045D56E37974}" type="slidenum">
              <a:rPr smtClean="0"/>
              <a:pPr/>
              <a:t>12</a:t>
            </a:fld>
            <a:endParaRPr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1758386-DB93-5FF7-8F13-3887BCFCC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48758" y="1402809"/>
            <a:ext cx="4218562" cy="316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73972"/>
            <a:ext cx="5580000" cy="414000"/>
          </a:xfrm>
        </p:spPr>
        <p:txBody>
          <a:bodyPr anchor="t">
            <a:normAutofit/>
          </a:bodyPr>
          <a:lstStyle/>
          <a:p>
            <a:r>
              <a:rPr lang="uk-UA" dirty="0"/>
              <a:t>Огляд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60000" y="6560542"/>
            <a:ext cx="6660000" cy="144000"/>
          </a:xfrm>
        </p:spPr>
        <p:txBody>
          <a:bodyPr anchor="ctr">
            <a:normAutofit fontScale="25000" lnSpcReduction="20000"/>
          </a:bodyPr>
          <a:lstStyle/>
          <a:p>
            <a:pPr>
              <a:spcAft>
                <a:spcPts val="600"/>
              </a:spcAft>
            </a:pPr>
            <a:r>
              <a:rPr lang="de-DE" sz="3200" dirty="0"/>
              <a:t>Bekannte Marke – National School </a:t>
            </a:r>
            <a:r>
              <a:rPr lang="de-DE" sz="3200" dirty="0" err="1"/>
              <a:t>of</a:t>
            </a:r>
            <a:r>
              <a:rPr lang="de-DE" sz="3200" dirty="0"/>
              <a:t> Judges </a:t>
            </a:r>
            <a:r>
              <a:rPr lang="de-DE" sz="3200" dirty="0" err="1"/>
              <a:t>of</a:t>
            </a:r>
            <a:r>
              <a:rPr lang="de-DE" sz="3200" dirty="0"/>
              <a:t> Ukraine– </a:t>
            </a:r>
            <a:r>
              <a:rPr lang="de-DE" sz="3200" dirty="0" err="1"/>
              <a:t>VorsRiLG</a:t>
            </a:r>
            <a:r>
              <a:rPr lang="de-DE" sz="3200" dirty="0"/>
              <a:t> Dr. Vincent Mayr</a:t>
            </a:r>
          </a:p>
          <a:p>
            <a:pPr>
              <a:spcAft>
                <a:spcPts val="600"/>
              </a:spcAft>
            </a:pPr>
            <a:endParaRPr lang="de-DE" sz="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506000" y="6560542"/>
            <a:ext cx="720000" cy="14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Folie </a:t>
            </a:r>
            <a:fld id="{1834C517-E59C-4CD4-A46D-045D56E37974}" type="slidenum">
              <a:rPr smtClean="0"/>
              <a:pPr>
                <a:spcAft>
                  <a:spcPts val="600"/>
                </a:spcAft>
              </a:pPr>
              <a:t>2</a:t>
            </a:fld>
            <a:endParaRPr lang="de-DE"/>
          </a:p>
        </p:txBody>
      </p:sp>
      <p:graphicFrame>
        <p:nvGraphicFramePr>
          <p:cNvPr id="7" name="Inhaltsplatzhalter 2">
            <a:extLst>
              <a:ext uri="{FF2B5EF4-FFF2-40B4-BE49-F238E27FC236}">
                <a16:creationId xmlns:a16="http://schemas.microsoft.com/office/drawing/2014/main" id="{8228BA0C-5730-0DAC-27FA-DC2B3BCC78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569407"/>
              </p:ext>
            </p:extLst>
          </p:nvPr>
        </p:nvGraphicFramePr>
        <p:xfrm>
          <a:off x="360000" y="1148291"/>
          <a:ext cx="7866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01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07D89-D806-4B0C-020E-F6D790C67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3972"/>
            <a:ext cx="6142400" cy="414000"/>
          </a:xfrm>
        </p:spPr>
        <p:txBody>
          <a:bodyPr/>
          <a:lstStyle/>
          <a:p>
            <a:r>
              <a:rPr lang="uk-UA" dirty="0"/>
              <a:t>Правовий захист торговельної марки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420319-5730-21D6-C0CC-35F69E6B2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uk-UA" dirty="0"/>
              <a:t>Система правового захисту торговельної марки</a:t>
            </a:r>
            <a:r>
              <a:rPr lang="de-DE" dirty="0"/>
              <a:t> </a:t>
            </a:r>
            <a:r>
              <a:rPr lang="uk-UA" dirty="0"/>
              <a:t> </a:t>
            </a:r>
            <a:r>
              <a:rPr lang="de-DE" dirty="0"/>
              <a:t>- </a:t>
            </a:r>
            <a:r>
              <a:rPr lang="uk-UA" dirty="0"/>
              <a:t> Огляд</a:t>
            </a:r>
            <a:endParaRPr lang="de-DE" dirty="0"/>
          </a:p>
          <a:p>
            <a:pPr marL="0" indent="0" algn="just">
              <a:buNone/>
            </a:pPr>
            <a:endParaRPr lang="de-DE" dirty="0"/>
          </a:p>
          <a:p>
            <a:pPr marL="0" indent="0" algn="just">
              <a:buNone/>
            </a:pPr>
            <a:r>
              <a:rPr lang="de-DE" dirty="0"/>
              <a:t>§ 14 </a:t>
            </a:r>
            <a:r>
              <a:rPr lang="uk-UA" dirty="0"/>
              <a:t>абзац</a:t>
            </a:r>
            <a:r>
              <a:rPr lang="de-DE" dirty="0"/>
              <a:t> 2 </a:t>
            </a:r>
            <a:r>
              <a:rPr lang="uk-UA" dirty="0"/>
              <a:t>Закону про торговельні марки </a:t>
            </a:r>
            <a:endParaRPr lang="de-DE" dirty="0"/>
          </a:p>
          <a:p>
            <a:pPr marL="0" indent="0">
              <a:lnSpc>
                <a:spcPts val="1400"/>
              </a:lnSpc>
              <a:spcAft>
                <a:spcPts val="600"/>
              </a:spcAft>
              <a:buNone/>
            </a:pPr>
            <a:endParaRPr lang="de-DE" sz="1100" b="0" i="1" dirty="0"/>
          </a:p>
          <a:p>
            <a:pPr>
              <a:lnSpc>
                <a:spcPts val="1200"/>
              </a:lnSpc>
              <a:spcAft>
                <a:spcPts val="0"/>
              </a:spcAft>
              <a:buNone/>
            </a:pPr>
            <a:r>
              <a:rPr lang="uk-UA" sz="1100" b="0" i="1" dirty="0">
                <a:solidFill>
                  <a:schemeClr val="tx1"/>
                </a:solidFill>
              </a:rPr>
              <a:t>	 «</a:t>
            </a:r>
            <a:r>
              <a:rPr lang="uk-UA" sz="1100" i="1" dirty="0"/>
              <a:t>Третім особам забороняється без згоди власника торговельної марки використовувати в господарській діяльності щодо товарів або послуг:</a:t>
            </a:r>
          </a:p>
          <a:p>
            <a:pPr>
              <a:lnSpc>
                <a:spcPts val="1200"/>
              </a:lnSpc>
              <a:spcAft>
                <a:spcPts val="0"/>
              </a:spcAft>
              <a:buNone/>
            </a:pPr>
            <a:endParaRPr lang="uk-UA" sz="1100" i="1" dirty="0"/>
          </a:p>
          <a:p>
            <a:pPr>
              <a:lnSpc>
                <a:spcPts val="1200"/>
              </a:lnSpc>
              <a:spcAft>
                <a:spcPts val="0"/>
              </a:spcAft>
              <a:buNone/>
            </a:pPr>
            <a:r>
              <a:rPr lang="uk-UA" sz="1100" i="1" dirty="0"/>
              <a:t>1.   позначення, ідентичне торговельній марці для товарів  або послуг, ідентичних тим, торговельна марка яких захищена правом</a:t>
            </a:r>
          </a:p>
          <a:p>
            <a:pPr>
              <a:lnSpc>
                <a:spcPts val="1200"/>
              </a:lnSpc>
              <a:spcAft>
                <a:spcPts val="0"/>
              </a:spcAft>
              <a:buNone/>
            </a:pPr>
            <a:endParaRPr lang="uk-UA" sz="1100" dirty="0"/>
          </a:p>
          <a:p>
            <a:pPr marL="228600" indent="-228600">
              <a:lnSpc>
                <a:spcPts val="1200"/>
              </a:lnSpc>
              <a:spcAft>
                <a:spcPts val="0"/>
              </a:spcAft>
              <a:buAutoNum type="arabicPeriod" startAt="2"/>
            </a:pPr>
            <a:r>
              <a:rPr lang="uk-UA" sz="1100" i="1" dirty="0"/>
              <a:t>позначення, ідентичного  чи подібного торговельній марці для товарів  або послуг,  ідентичних або подібних до товарів або послуг  із торговельною маркою, захищеною правом , внаслідок чого виникає ймовірність їхнього змішування, що включає  ризик співвіднесення  такого позначення  із торговельною маркою </a:t>
            </a:r>
          </a:p>
          <a:p>
            <a:pPr marL="228600" indent="-228600">
              <a:lnSpc>
                <a:spcPts val="1200"/>
              </a:lnSpc>
              <a:spcAft>
                <a:spcPts val="0"/>
              </a:spcAft>
              <a:buAutoNum type="arabicPeriod" startAt="2"/>
            </a:pPr>
            <a:endParaRPr lang="uk-UA" sz="1100" i="1" dirty="0"/>
          </a:p>
          <a:p>
            <a:pPr marL="228600" indent="-228600">
              <a:lnSpc>
                <a:spcPts val="1200"/>
              </a:lnSpc>
              <a:spcAft>
                <a:spcPts val="0"/>
              </a:spcAft>
              <a:buAutoNum type="arabicPeriod" startAt="2"/>
            </a:pPr>
            <a:r>
              <a:rPr lang="uk-UA" sz="1100" i="1" dirty="0"/>
              <a:t>позначення, ідентичного або подібного  до торговельної марки для товарів або послуг, якщо  ця торгова марка  є добре відомою на національному рівні, а недобросовісне використання такого позначення без  належних підстав негативно впливає на розпізнавальну здатність або завдає шкоди  репутації добре відомої торговельної марки.»</a:t>
            </a:r>
          </a:p>
          <a:p>
            <a:pPr marL="0" indent="0" algn="just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DD5336-BF69-D680-BFE6-7006F09B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Bekannte Marke – National School </a:t>
            </a:r>
            <a:r>
              <a:rPr lang="de-DE" dirty="0" err="1"/>
              <a:t>of</a:t>
            </a:r>
            <a:r>
              <a:rPr lang="de-DE" dirty="0"/>
              <a:t> Judges </a:t>
            </a:r>
            <a:r>
              <a:rPr lang="de-DE" dirty="0" err="1"/>
              <a:t>of</a:t>
            </a:r>
            <a:r>
              <a:rPr lang="de-DE" dirty="0"/>
              <a:t> Ukraine– </a:t>
            </a:r>
            <a:r>
              <a:rPr lang="de-DE" dirty="0" err="1"/>
              <a:t>VorsRiLG</a:t>
            </a:r>
            <a:r>
              <a:rPr lang="de-DE" dirty="0"/>
              <a:t> Dr. Vincent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802777-4BB3-40AB-934D-AB67FD5C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1834C517-E59C-4CD4-A46D-045D56E37974}" type="slidenum">
              <a:rPr smtClean="0"/>
              <a:pPr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06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07D89-D806-4B0C-020E-F6D790C67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3972"/>
            <a:ext cx="6026286" cy="414000"/>
          </a:xfrm>
        </p:spPr>
        <p:txBody>
          <a:bodyPr/>
          <a:lstStyle/>
          <a:p>
            <a:r>
              <a:rPr lang="uk-UA" dirty="0"/>
              <a:t>Правовий захист торговельної марки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420319-5730-21D6-C0CC-35F69E6B2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uk-UA" dirty="0"/>
              <a:t>Сумнівні торговельні марки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dirty="0"/>
              <a:t>Стаття 6 до абзацу 1 Паризької конвенції про охорону промислової власності (1883)»</a:t>
            </a:r>
          </a:p>
          <a:p>
            <a:pPr marL="0" indent="0" algn="just">
              <a:buNone/>
            </a:pPr>
            <a:endParaRPr lang="de-DE" dirty="0"/>
          </a:p>
          <a:p>
            <a:pPr marL="0" indent="0" algn="just">
              <a:buNone/>
            </a:pPr>
            <a:r>
              <a:rPr lang="uk-UA" sz="1100" b="0" i="1" dirty="0" err="1">
                <a:solidFill>
                  <a:schemeClr val="tx1"/>
                </a:solidFill>
              </a:rPr>
              <a:t>“Країни</a:t>
            </a:r>
            <a:r>
              <a:rPr lang="uk-UA" sz="1100" b="0" i="1" dirty="0">
                <a:solidFill>
                  <a:schemeClr val="tx1"/>
                </a:solidFill>
              </a:rPr>
              <a:t>, що приєднались до конвенції, зобов'язуються за власною ініціативою, якщо це допускається національним законодавством, або за поданням зацікавлених сторін, відмовити у реєстрації підприємства або торговельної марки або визнати її недійсною та заборонити використання цієї марки, якщо вона є зображенням, імітацією чи дублюванням іншої торговельної марки, що зумовлює ризик змішування, і у випадках, коли на думку державного органу реєстрації чи дозволу на використання є очевидним, що ця марка належить особі, яка має право на користування преференціями цієї конвенції й використовується для позначення тих самих або однакових за своїми характеристиками </a:t>
            </a:r>
            <a:r>
              <a:rPr lang="uk-UA" sz="1100" b="0" i="1" dirty="0" err="1">
                <a:solidFill>
                  <a:schemeClr val="tx1"/>
                </a:solidFill>
              </a:rPr>
              <a:t>продуктів.”</a:t>
            </a:r>
            <a:endParaRPr lang="de-DE" sz="11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DD5336-BF69-D680-BFE6-7006F09B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Bekannte Marke – National School </a:t>
            </a:r>
            <a:r>
              <a:rPr lang="de-DE" dirty="0" err="1"/>
              <a:t>of</a:t>
            </a:r>
            <a:r>
              <a:rPr lang="de-DE" dirty="0"/>
              <a:t> Judges </a:t>
            </a:r>
            <a:r>
              <a:rPr lang="de-DE" dirty="0" err="1"/>
              <a:t>of</a:t>
            </a:r>
            <a:r>
              <a:rPr lang="de-DE" dirty="0"/>
              <a:t> Ukraine– </a:t>
            </a:r>
            <a:r>
              <a:rPr lang="de-DE" dirty="0" err="1"/>
              <a:t>VorsRiLG</a:t>
            </a:r>
            <a:r>
              <a:rPr lang="de-DE" dirty="0"/>
              <a:t> Dr. Vincent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802777-4BB3-40AB-934D-AB67FD5C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1834C517-E59C-4CD4-A46D-045D56E37974}" type="slidenum">
              <a:rPr smtClean="0"/>
              <a:pPr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952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07D89-D806-4B0C-020E-F6D790C67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73972"/>
            <a:ext cx="6389143" cy="414000"/>
          </a:xfrm>
        </p:spPr>
        <p:txBody>
          <a:bodyPr/>
          <a:lstStyle/>
          <a:p>
            <a:r>
              <a:rPr lang="uk-UA" dirty="0"/>
              <a:t>Правовий захист торговельної марки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420319-5730-21D6-C0CC-35F69E6B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5" y="1148291"/>
            <a:ext cx="7866000" cy="5040000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uk-UA" dirty="0"/>
              <a:t>Обсяг правового захисту традиційних  торговельних марок</a:t>
            </a:r>
          </a:p>
          <a:p>
            <a:pPr marL="0" indent="0">
              <a:buNone/>
            </a:pPr>
            <a:r>
              <a:rPr lang="uk-UA" sz="1400" dirty="0"/>
              <a:t>     </a:t>
            </a:r>
            <a:r>
              <a:rPr lang="uk-UA" sz="1600" dirty="0"/>
              <a:t>Використання торговельної марки, що відповідає законодавству</a:t>
            </a:r>
          </a:p>
          <a:p>
            <a:pPr>
              <a:lnSpc>
                <a:spcPts val="2000"/>
              </a:lnSpc>
              <a:spcAft>
                <a:spcPts val="0"/>
              </a:spcAft>
              <a:buNone/>
            </a:pPr>
            <a:r>
              <a:rPr lang="uk-UA" sz="1200" dirty="0"/>
              <a:t>	</a:t>
            </a:r>
            <a:r>
              <a:rPr lang="uk-UA" sz="1200" b="0" dirty="0"/>
              <a:t>«Тому права, що випливають із торговельної марки ,  поширюються лише  на ті випадки, коли використання позначення третьою особою порушує  або принаймні може  шкідливо вплинути на цільове призначення торговельної марки , зокрема, на її  головну функцію: гарантію походження товару для споживача.»</a:t>
            </a:r>
            <a:r>
              <a:rPr lang="uk-UA" sz="1200" dirty="0"/>
              <a:t/>
            </a:r>
            <a:br>
              <a:rPr lang="uk-UA" sz="1200" dirty="0"/>
            </a:br>
            <a:r>
              <a:rPr lang="uk-UA" sz="1200" b="0" dirty="0"/>
              <a:t>(Вищий суд федеральної землі, Мюнхен GRUR-RR 2011, 449)</a:t>
            </a: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uk-UA" sz="1600" dirty="0"/>
              <a:t>Використання в господарській діяльності </a:t>
            </a:r>
          </a:p>
          <a:p>
            <a:pPr>
              <a:lnSpc>
                <a:spcPts val="2000"/>
              </a:lnSpc>
              <a:spcAft>
                <a:spcPts val="0"/>
              </a:spcAft>
              <a:buNone/>
            </a:pPr>
            <a:r>
              <a:rPr lang="uk-UA" sz="1200" b="0" dirty="0"/>
              <a:t> 	</a:t>
            </a:r>
            <a:r>
              <a:rPr lang="uk-UA" sz="1200" b="0" dirty="0" err="1"/>
              <a:t>“пов'язані</a:t>
            </a:r>
            <a:r>
              <a:rPr lang="uk-UA" sz="1200" b="0" dirty="0"/>
              <a:t> з господарською  діяльністю, спрямованою на отримання економічної вигоди, а не з приватною сферою»</a:t>
            </a:r>
            <a:r>
              <a:rPr lang="uk-UA" sz="1200" dirty="0"/>
              <a:t/>
            </a:r>
            <a:br>
              <a:rPr lang="uk-UA" sz="1200" dirty="0"/>
            </a:br>
            <a:r>
              <a:rPr lang="uk-UA" sz="1200" b="0" dirty="0"/>
              <a:t>(Федеральний верховний суд Німеччини GRUR 2016, 810)</a:t>
            </a:r>
          </a:p>
          <a:p>
            <a:pPr>
              <a:lnSpc>
                <a:spcPts val="2000"/>
              </a:lnSpc>
              <a:spcAft>
                <a:spcPts val="0"/>
              </a:spcAft>
              <a:buNone/>
            </a:pPr>
            <a:r>
              <a:rPr lang="uk-UA" sz="1100" dirty="0"/>
              <a:t>       </a:t>
            </a:r>
            <a:r>
              <a:rPr lang="uk-UA" sz="1600" dirty="0"/>
              <a:t>Ймовірність змішування</a:t>
            </a: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uk-UA" sz="1100" b="0" dirty="0"/>
              <a:t>«в яких внаслідок нанесення маркування на товари або використання його як логотипу для позначення послуг  є підстави вважати, що існує зв’язок між маркуванням власника  прав на торговельну марку  з товарами чи послугами  особи, що використовує таке маркування.»</a:t>
            </a:r>
            <a:r>
              <a:rPr lang="uk-UA" b="0" dirty="0"/>
              <a:t/>
            </a:r>
            <a:br>
              <a:rPr lang="uk-UA" b="0" dirty="0"/>
            </a:br>
            <a:r>
              <a:rPr lang="uk-UA" sz="1100" b="0" dirty="0"/>
              <a:t>(Федеральний верховний суд Німеччини GRUR 2015, 1201)„</a:t>
            </a:r>
          </a:p>
          <a:p>
            <a:pPr marL="0" indent="0" algn="just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DD5336-BF69-D680-BFE6-7006F09B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Bekannte Marke – National School </a:t>
            </a:r>
            <a:r>
              <a:rPr lang="de-DE" dirty="0" err="1"/>
              <a:t>of</a:t>
            </a:r>
            <a:r>
              <a:rPr lang="de-DE" dirty="0"/>
              <a:t> Judges </a:t>
            </a:r>
            <a:r>
              <a:rPr lang="de-DE" dirty="0" err="1"/>
              <a:t>of</a:t>
            </a:r>
            <a:r>
              <a:rPr lang="de-DE" dirty="0"/>
              <a:t> Ukraine– </a:t>
            </a:r>
            <a:r>
              <a:rPr lang="de-DE" dirty="0" err="1"/>
              <a:t>VorsRiLG</a:t>
            </a:r>
            <a:r>
              <a:rPr lang="de-DE" dirty="0"/>
              <a:t> Dr. Vincent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802777-4BB3-40AB-934D-AB67FD5C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1834C517-E59C-4CD4-A46D-045D56E37974}" type="slidenum">
              <a:rPr smtClean="0"/>
              <a:pPr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897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07D89-D806-4B0C-020E-F6D790C6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Добре відомі торговельні марки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420319-5730-21D6-C0CC-35F69E6B2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uk-UA" dirty="0"/>
              <a:t>Концепція, покладена в основу </a:t>
            </a: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>
              <a:buNone/>
            </a:pPr>
            <a:r>
              <a:rPr lang="uk-UA" dirty="0"/>
              <a:t>Стаття</a:t>
            </a:r>
            <a:r>
              <a:rPr lang="de-DE" dirty="0"/>
              <a:t> 8 </a:t>
            </a:r>
            <a:r>
              <a:rPr lang="uk-UA" dirty="0"/>
              <a:t>абзац</a:t>
            </a:r>
            <a:r>
              <a:rPr lang="de-DE" dirty="0"/>
              <a:t> 5 (</a:t>
            </a:r>
            <a:r>
              <a:rPr lang="uk-UA" dirty="0"/>
              <a:t>і стаття</a:t>
            </a:r>
            <a:r>
              <a:rPr lang="de-DE" dirty="0"/>
              <a:t> 9 </a:t>
            </a:r>
            <a:r>
              <a:rPr lang="uk-UA" dirty="0"/>
              <a:t>абзац </a:t>
            </a:r>
            <a:r>
              <a:rPr lang="de-DE" dirty="0"/>
              <a:t>2 </a:t>
            </a:r>
            <a:r>
              <a:rPr lang="uk-UA" dirty="0"/>
              <a:t>літера</a:t>
            </a:r>
            <a:r>
              <a:rPr lang="de-DE" dirty="0"/>
              <a:t> c) </a:t>
            </a:r>
            <a:r>
              <a:rPr lang="uk-UA" dirty="0"/>
              <a:t>Регламенту ЄС про торговельну марку ЄС</a:t>
            </a:r>
            <a:endParaRPr lang="de-DE" dirty="0"/>
          </a:p>
          <a:p>
            <a:pPr marL="0" indent="0">
              <a:buNone/>
            </a:pPr>
            <a:r>
              <a:rPr lang="uk-UA" sz="1100" b="0" i="1" dirty="0">
                <a:solidFill>
                  <a:schemeClr val="tx1"/>
                </a:solidFill>
              </a:rPr>
              <a:t>“В разі опротестування власником зареєстрованої  раніше торговельної марки , заява подана  на реєстрацію марки відхиляється  і в тих випадках, якщо ця марка є ідентичною  тій, що була зареєстрована раніше, або є подібною до неї , незалежно від того, чи товари або послуги, яких ця заявка стосується, є ідентичними або подібними чи не подібними до тих товарів або послуг, торгова марка на які була зареєстрована раніше, якщо більш рання торгова марка є добре відомою на рівні ЄС або на рівні національного законодавства відповідної держави-члена ЄС, а недобросовісне  використання без належних підстав марки, заявленої до реєстрації , могло б негативно вплинути на розпізнавальну здатність або завдати школи репутації торговельної марки, зареєстрованої </a:t>
            </a:r>
            <a:r>
              <a:rPr lang="uk-UA" sz="1100" b="0" i="1" dirty="0" err="1">
                <a:solidFill>
                  <a:schemeClr val="tx1"/>
                </a:solidFill>
              </a:rPr>
              <a:t>раніше.”</a:t>
            </a:r>
            <a:endParaRPr lang="de-DE" sz="1100" b="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DD5336-BF69-D680-BFE6-7006F09B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Bekannte Marke – National School </a:t>
            </a:r>
            <a:r>
              <a:rPr lang="de-DE" dirty="0" err="1"/>
              <a:t>of</a:t>
            </a:r>
            <a:r>
              <a:rPr lang="de-DE" dirty="0"/>
              <a:t> Judges </a:t>
            </a:r>
            <a:r>
              <a:rPr lang="de-DE" dirty="0" err="1"/>
              <a:t>of</a:t>
            </a:r>
            <a:r>
              <a:rPr lang="de-DE" dirty="0"/>
              <a:t> Ukraine– </a:t>
            </a:r>
            <a:r>
              <a:rPr lang="de-DE" dirty="0" err="1"/>
              <a:t>VorsRiLG</a:t>
            </a:r>
            <a:r>
              <a:rPr lang="de-DE" dirty="0"/>
              <a:t> Dr. Vincent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802777-4BB3-40AB-934D-AB67FD5C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1834C517-E59C-4CD4-A46D-045D56E37974}" type="slidenum">
              <a:rPr smtClean="0"/>
              <a:pPr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411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07D89-D806-4B0C-020E-F6D790C6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Добре відомі торговельні марки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420319-5730-21D6-C0CC-35F69E6B22B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uk-UA" dirty="0"/>
              <a:t>Сфера застосування</a:t>
            </a:r>
            <a:endParaRPr lang="de-DE" dirty="0"/>
          </a:p>
          <a:p>
            <a:pPr lvl="1"/>
            <a:r>
              <a:rPr lang="uk-UA" dirty="0"/>
              <a:t>Зареєстровані марки, </a:t>
            </a:r>
            <a:r>
              <a:rPr lang="de-DE" dirty="0"/>
              <a:t> § 4 </a:t>
            </a:r>
            <a:r>
              <a:rPr lang="uk-UA" dirty="0"/>
              <a:t>абзац</a:t>
            </a:r>
            <a:r>
              <a:rPr lang="de-DE" dirty="0"/>
              <a:t> 4 </a:t>
            </a:r>
            <a:r>
              <a:rPr lang="uk-UA" dirty="0"/>
              <a:t>Закону про  торговельні марки</a:t>
            </a:r>
            <a:r>
              <a:rPr lang="de-DE" dirty="0"/>
              <a:t> (</a:t>
            </a:r>
            <a:r>
              <a:rPr lang="uk-UA" dirty="0"/>
              <a:t>стаття</a:t>
            </a:r>
            <a:r>
              <a:rPr lang="de-DE" dirty="0"/>
              <a:t> 6 </a:t>
            </a:r>
            <a:r>
              <a:rPr lang="uk-UA" dirty="0"/>
              <a:t>Регламенту ЄС</a:t>
            </a:r>
            <a:r>
              <a:rPr lang="de-DE" dirty="0"/>
              <a:t>)</a:t>
            </a:r>
          </a:p>
          <a:p>
            <a:pPr lvl="1"/>
            <a:r>
              <a:rPr lang="uk-UA" dirty="0"/>
              <a:t>Марки, захищені лише фактом свого реального використання в господарській діяльності,  що не потребують внесення до реєстру й подачі заявки на реєстрацію</a:t>
            </a:r>
            <a:r>
              <a:rPr lang="de-DE" dirty="0"/>
              <a:t>, § 4 </a:t>
            </a:r>
            <a:r>
              <a:rPr lang="uk-UA" dirty="0"/>
              <a:t>абзац</a:t>
            </a:r>
            <a:r>
              <a:rPr lang="de-DE" dirty="0"/>
              <a:t> 2 </a:t>
            </a:r>
            <a:r>
              <a:rPr lang="uk-UA" dirty="0"/>
              <a:t>Закону про торговельні марки </a:t>
            </a:r>
            <a:endParaRPr lang="de-DE" dirty="0"/>
          </a:p>
          <a:p>
            <a:pPr lvl="1"/>
            <a:r>
              <a:rPr lang="uk-UA" dirty="0"/>
              <a:t>Фірмові марки (найменування) фірм, підприємств, виробничих підрозділів</a:t>
            </a:r>
            <a:r>
              <a:rPr lang="de-DE" dirty="0"/>
              <a:t>, § 5 </a:t>
            </a:r>
            <a:r>
              <a:rPr lang="uk-UA" dirty="0"/>
              <a:t>Закону про торговельні марки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DD5336-BF69-D680-BFE6-7006F09B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Bekannte Marke – National School </a:t>
            </a:r>
            <a:r>
              <a:rPr lang="de-DE" dirty="0" err="1"/>
              <a:t>of</a:t>
            </a:r>
            <a:r>
              <a:rPr lang="de-DE" dirty="0"/>
              <a:t> Judges </a:t>
            </a:r>
            <a:r>
              <a:rPr lang="de-DE" dirty="0" err="1"/>
              <a:t>of</a:t>
            </a:r>
            <a:r>
              <a:rPr lang="de-DE" dirty="0"/>
              <a:t> Ukraine– </a:t>
            </a:r>
            <a:r>
              <a:rPr lang="de-DE" dirty="0" err="1"/>
              <a:t>VorsRiLG</a:t>
            </a:r>
            <a:r>
              <a:rPr lang="de-DE" dirty="0"/>
              <a:t> Dr. Vincent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802777-4BB3-40AB-934D-AB67FD5C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1834C517-E59C-4CD4-A46D-045D56E37974}" type="slidenum">
              <a:rPr smtClean="0"/>
              <a:pPr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4651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07D89-D806-4B0C-020E-F6D790C6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Добре відомі торговельні марки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420319-5730-21D6-C0CC-35F69E6B2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uk-UA" dirty="0"/>
              <a:t>Визначення рівня </a:t>
            </a:r>
            <a:r>
              <a:rPr lang="uk-UA" dirty="0" err="1"/>
              <a:t>впізнаваності</a:t>
            </a:r>
            <a:r>
              <a:rPr lang="uk-UA" dirty="0"/>
              <a:t> (популярності) </a:t>
            </a:r>
            <a:endParaRPr lang="de-DE" dirty="0"/>
          </a:p>
          <a:p>
            <a:pPr marL="0" indent="0" algn="ctr">
              <a:buNone/>
            </a:pPr>
            <a:r>
              <a:rPr lang="uk-UA" dirty="0"/>
              <a:t>Федеральний верховний суд  Німеччини</a:t>
            </a:r>
            <a:r>
              <a:rPr lang="de-DE" dirty="0"/>
              <a:t> GRUR 2011, 1043 – TÜV  II</a:t>
            </a:r>
          </a:p>
          <a:p>
            <a:pPr marL="0" indent="0">
              <a:buNone/>
            </a:pPr>
            <a:r>
              <a:rPr lang="uk-UA" sz="1100" b="0" i="1" dirty="0" err="1">
                <a:solidFill>
                  <a:schemeClr val="tx1"/>
                </a:solidFill>
              </a:rPr>
              <a:t>“Добре</a:t>
            </a:r>
            <a:r>
              <a:rPr lang="uk-UA" sz="1100" b="0" i="1" dirty="0">
                <a:solidFill>
                  <a:schemeClr val="tx1"/>
                </a:solidFill>
              </a:rPr>
              <a:t> відомою торговельною маркою в розумінні</a:t>
            </a:r>
            <a:r>
              <a:rPr lang="de-DE" sz="1100" b="0" i="1" dirty="0">
                <a:solidFill>
                  <a:schemeClr val="tx1"/>
                </a:solidFill>
              </a:rPr>
              <a:t> § 14 II </a:t>
            </a:r>
            <a:r>
              <a:rPr lang="uk-UA" sz="1100" b="0" i="1" dirty="0">
                <a:solidFill>
                  <a:schemeClr val="tx1"/>
                </a:solidFill>
              </a:rPr>
              <a:t> №</a:t>
            </a:r>
            <a:r>
              <a:rPr lang="de-DE" sz="1100" b="0" i="1" dirty="0">
                <a:solidFill>
                  <a:schemeClr val="tx1"/>
                </a:solidFill>
              </a:rPr>
              <a:t>. 3 </a:t>
            </a:r>
            <a:r>
              <a:rPr lang="uk-UA" sz="1100" b="0" i="1" dirty="0">
                <a:solidFill>
                  <a:schemeClr val="tx1"/>
                </a:solidFill>
              </a:rPr>
              <a:t>Закону про торговельні марки є та марка, відома значній частині  цільової аудиторії, якій адресовані товари й послуги, на які поширюється ця марка</a:t>
            </a:r>
            <a:r>
              <a:rPr lang="de-DE" sz="1100" b="0" i="1" dirty="0">
                <a:solidFill>
                  <a:schemeClr val="tx1"/>
                </a:solidFill>
              </a:rPr>
              <a:t>,</a:t>
            </a:r>
            <a:r>
              <a:rPr lang="uk-UA" sz="1100" b="0" i="1" dirty="0">
                <a:solidFill>
                  <a:schemeClr val="tx1"/>
                </a:solidFill>
              </a:rPr>
              <a:t> без необхідності визначення конкретних відсотків рівня </a:t>
            </a:r>
            <a:r>
              <a:rPr lang="de-DE" sz="1100" b="0" i="1" dirty="0">
                <a:solidFill>
                  <a:schemeClr val="tx1"/>
                </a:solidFill>
              </a:rPr>
              <a:t> </a:t>
            </a:r>
            <a:r>
              <a:rPr lang="uk-UA" sz="1100" b="0" i="1" dirty="0" err="1">
                <a:solidFill>
                  <a:schemeClr val="tx1"/>
                </a:solidFill>
              </a:rPr>
              <a:t>впізнаваності</a:t>
            </a:r>
            <a:r>
              <a:rPr lang="uk-UA" sz="1100" b="0" i="1" dirty="0">
                <a:solidFill>
                  <a:schemeClr val="tx1"/>
                </a:solidFill>
              </a:rPr>
              <a:t> (популярності)</a:t>
            </a:r>
            <a:r>
              <a:rPr lang="de-DE" sz="1100" b="0" i="1" dirty="0">
                <a:solidFill>
                  <a:schemeClr val="tx1"/>
                </a:solidFill>
              </a:rPr>
              <a:t>. </a:t>
            </a:r>
            <a:r>
              <a:rPr lang="uk-UA" sz="1100" b="0" i="1" dirty="0">
                <a:solidFill>
                  <a:schemeClr val="tx1"/>
                </a:solidFill>
              </a:rPr>
              <a:t> Необхідна лише  </a:t>
            </a:r>
            <a:r>
              <a:rPr lang="uk-UA" sz="1100" b="0" i="1" dirty="0" err="1">
                <a:solidFill>
                  <a:schemeClr val="tx1"/>
                </a:solidFill>
              </a:rPr>
              <a:t>впізнаваність</a:t>
            </a:r>
            <a:r>
              <a:rPr lang="uk-UA" sz="1100" b="0" i="1" dirty="0">
                <a:solidFill>
                  <a:schemeClr val="tx1"/>
                </a:solidFill>
              </a:rPr>
              <a:t> (популярність) як специфічна ознака, притаманна певним  товарам чи послугам. Вирішальну роль при перевірці наявності відповідних передумов є всі вагомі обставини конкретного  випадку, наприклад, частка на ринку  раніше зареєстрованої торговельної марки, рівень  її географічного поширення, тривалість використання, а також   обсяг інвестицій, вкладених підприємством для її просування</a:t>
            </a:r>
            <a:r>
              <a:rPr lang="de-DE" sz="1100" b="0" i="1" dirty="0">
                <a:solidFill>
                  <a:schemeClr val="tx1"/>
                </a:solidFill>
              </a:rPr>
              <a:t>.</a:t>
            </a:r>
            <a:r>
              <a:rPr lang="de-DE" sz="1100" b="0" dirty="0">
                <a:solidFill>
                  <a:schemeClr val="tx1"/>
                </a:solidFill>
              </a:rPr>
              <a:t>“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DD5336-BF69-D680-BFE6-7006F09B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Bekannte Marke – National School </a:t>
            </a:r>
            <a:r>
              <a:rPr lang="de-DE" dirty="0" err="1"/>
              <a:t>of</a:t>
            </a:r>
            <a:r>
              <a:rPr lang="de-DE" dirty="0"/>
              <a:t> Judges </a:t>
            </a:r>
            <a:r>
              <a:rPr lang="de-DE" dirty="0" err="1"/>
              <a:t>of</a:t>
            </a:r>
            <a:r>
              <a:rPr lang="de-DE" dirty="0"/>
              <a:t> Ukraine– </a:t>
            </a:r>
            <a:r>
              <a:rPr lang="de-DE" dirty="0" err="1"/>
              <a:t>VorsRiLG</a:t>
            </a:r>
            <a:r>
              <a:rPr lang="de-DE" dirty="0"/>
              <a:t> Dr. Vincent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802777-4BB3-40AB-934D-AB67FD5C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1834C517-E59C-4CD4-A46D-045D56E37974}" type="slidenum">
              <a:rPr smtClean="0"/>
              <a:pPr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34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07D89-D806-4B0C-020E-F6D790C6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Добре відомі торговельні марки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420319-5730-21D6-C0CC-35F69E6B2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uk-UA" dirty="0"/>
              <a:t>Вагомі чинники </a:t>
            </a:r>
            <a:r>
              <a:rPr lang="uk-UA" dirty="0" err="1"/>
              <a:t>впізнаваності</a:t>
            </a:r>
            <a:r>
              <a:rPr lang="uk-UA" dirty="0"/>
              <a:t> (популярності)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uk-UA" dirty="0"/>
              <a:t>Релевантний знак</a:t>
            </a:r>
            <a:endParaRPr lang="de-DE" dirty="0"/>
          </a:p>
          <a:p>
            <a:pPr marL="1440000" lvl="2" indent="0">
              <a:buNone/>
            </a:pPr>
            <a:r>
              <a:rPr lang="uk-UA" dirty="0"/>
              <a:t>конкретна форма використання</a:t>
            </a:r>
            <a:r>
              <a:rPr lang="de-DE" dirty="0"/>
              <a:t> (BGH GRUR 2015, 1214)</a:t>
            </a:r>
          </a:p>
          <a:p>
            <a:pPr lvl="1"/>
            <a:r>
              <a:rPr lang="uk-UA" dirty="0"/>
              <a:t>Релевантний момент у часі</a:t>
            </a:r>
            <a:endParaRPr lang="de-DE" dirty="0"/>
          </a:p>
          <a:p>
            <a:pPr marL="1440000" lvl="2" indent="0">
              <a:buNone/>
            </a:pPr>
            <a:r>
              <a:rPr lang="uk-UA" dirty="0"/>
              <a:t>висунення правових претензій на розширення обсягу захисту</a:t>
            </a:r>
            <a:r>
              <a:rPr lang="de-DE" dirty="0"/>
              <a:t> (BGH GRUR 2003, 1040</a:t>
            </a:r>
          </a:p>
          <a:p>
            <a:pPr lvl="1"/>
            <a:r>
              <a:rPr lang="uk-UA" dirty="0"/>
              <a:t>Релевантне коло ділової діяльності </a:t>
            </a:r>
            <a:endParaRPr lang="de-DE" dirty="0"/>
          </a:p>
          <a:p>
            <a:pPr marL="1440000" lvl="2" indent="0">
              <a:buNone/>
            </a:pPr>
            <a:r>
              <a:rPr lang="uk-UA" dirty="0"/>
              <a:t>реальна чи потенційна клієнтура</a:t>
            </a:r>
            <a:r>
              <a:rPr lang="de-DE" dirty="0"/>
              <a:t> (BGH GRUR 1991, 609)</a:t>
            </a:r>
          </a:p>
          <a:p>
            <a:pPr lvl="1"/>
            <a:r>
              <a:rPr lang="uk-UA" dirty="0"/>
              <a:t>Релевантна територія</a:t>
            </a:r>
            <a:endParaRPr lang="de-DE" dirty="0"/>
          </a:p>
          <a:p>
            <a:pPr marL="1440000" lvl="2" indent="0">
              <a:buNone/>
            </a:pPr>
            <a:r>
              <a:rPr lang="uk-UA" dirty="0"/>
              <a:t>Суттєва частина території</a:t>
            </a:r>
            <a:r>
              <a:rPr lang="de-DE" dirty="0"/>
              <a:t> (</a:t>
            </a:r>
            <a:r>
              <a:rPr lang="uk-UA" dirty="0"/>
              <a:t>Суд Справедливості ЄС</a:t>
            </a:r>
            <a:r>
              <a:rPr lang="de-DE" dirty="0"/>
              <a:t> GRUR 2015, 1002; BGH GRUR 2008, 160).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DD5336-BF69-D680-BFE6-7006F09B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Bekannte Marke – National School </a:t>
            </a:r>
            <a:r>
              <a:rPr lang="de-DE" dirty="0" err="1"/>
              <a:t>of</a:t>
            </a:r>
            <a:r>
              <a:rPr lang="de-DE" dirty="0"/>
              <a:t> Judges </a:t>
            </a:r>
            <a:r>
              <a:rPr lang="de-DE" dirty="0" err="1"/>
              <a:t>of</a:t>
            </a:r>
            <a:r>
              <a:rPr lang="de-DE" dirty="0"/>
              <a:t> Ukraine– </a:t>
            </a:r>
            <a:r>
              <a:rPr lang="de-DE" dirty="0" err="1"/>
              <a:t>VorsRiLG</a:t>
            </a:r>
            <a:r>
              <a:rPr lang="de-DE" dirty="0"/>
              <a:t> Dr. Vincent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802777-4BB3-40AB-934D-AB67FD5C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1834C517-E59C-4CD4-A46D-045D56E37974}" type="slidenum">
              <a:rPr smtClean="0"/>
              <a:pPr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1709276"/>
      </p:ext>
    </p:extLst>
  </p:cSld>
  <p:clrMapOvr>
    <a:masterClrMapping/>
  </p:clrMapOvr>
</p:sld>
</file>

<file path=ppt/theme/theme1.xml><?xml version="1.0" encoding="utf-8"?>
<a:theme xmlns:a="http://schemas.openxmlformats.org/drawingml/2006/main" name="StMJ_PPT-Layout-neutral">
  <a:themeElements>
    <a:clrScheme name="StMJ">
      <a:dk1>
        <a:srgbClr val="5B534F"/>
      </a:dk1>
      <a:lt1>
        <a:srgbClr val="FFFFFF"/>
      </a:lt1>
      <a:dk2>
        <a:srgbClr val="008FCF"/>
      </a:dk2>
      <a:lt2>
        <a:srgbClr val="FFFFFF"/>
      </a:lt2>
      <a:accent1>
        <a:srgbClr val="008FCF"/>
      </a:accent1>
      <a:accent2>
        <a:srgbClr val="5B534F"/>
      </a:accent2>
      <a:accent3>
        <a:srgbClr val="008FCF"/>
      </a:accent3>
      <a:accent4>
        <a:srgbClr val="5B534F"/>
      </a:accent4>
      <a:accent5>
        <a:srgbClr val="008FCF"/>
      </a:accent5>
      <a:accent6>
        <a:srgbClr val="5B534F"/>
      </a:accent6>
      <a:hlink>
        <a:srgbClr val="0000FF"/>
      </a:hlink>
      <a:folHlink>
        <a:srgbClr val="800080"/>
      </a:folHlink>
    </a:clrScheme>
    <a:fontScheme name="Benutzerdefini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FA0C67F4F7724C92D15AEA120C0D19" ma:contentTypeVersion="9" ma:contentTypeDescription="Ein neues Dokument erstellen." ma:contentTypeScope="" ma:versionID="3ef4e879dbde1ae70b4284becd9d2612">
  <xsd:schema xmlns:xsd="http://www.w3.org/2001/XMLSchema" xmlns:xs="http://www.w3.org/2001/XMLSchema" xmlns:p="http://schemas.microsoft.com/office/2006/metadata/properties" xmlns:ns3="1d3bbc0c-aad4-48d5-ae71-573b2e3017a9" targetNamespace="http://schemas.microsoft.com/office/2006/metadata/properties" ma:root="true" ma:fieldsID="61a4a05479512512632f02a617e6fd4c" ns3:_="">
    <xsd:import namespace="1d3bbc0c-aad4-48d5-ae71-573b2e3017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bbc0c-aad4-48d5-ae71-573b2e3017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27E2ED-367A-4CA9-9496-9CCD62904B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B0D832-8866-41AE-94C9-0FCEDFD29E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3bbc0c-aad4-48d5-ae71-573b2e3017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69DE30-0BD1-4FAD-BBF3-AE7D79D4440B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d3bbc0c-aad4-48d5-ae71-573b2e3017a9"/>
    <ds:schemaRef ds:uri="http://schemas.microsoft.com/office/2006/documentManagement/typ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StMJ_PPT-Layout-neutral</Template>
  <TotalTime>0</TotalTime>
  <Words>971</Words>
  <Application>Microsoft Office PowerPoint</Application>
  <PresentationFormat>Екран (4:3)</PresentationFormat>
  <Paragraphs>140</Paragraphs>
  <Slides>12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StMJ_PPT-Layout-neutral</vt:lpstr>
      <vt:lpstr>Визнання добре відомими торговельних марок  </vt:lpstr>
      <vt:lpstr>Огляд</vt:lpstr>
      <vt:lpstr>Правовий захист торговельної марки</vt:lpstr>
      <vt:lpstr>Правовий захист торговельної марки</vt:lpstr>
      <vt:lpstr>Правовий захист торговельної марки</vt:lpstr>
      <vt:lpstr>Добре відомі торговельні марки </vt:lpstr>
      <vt:lpstr>Добре відомі торговельні марки </vt:lpstr>
      <vt:lpstr>Добре відомі торговельні марки </vt:lpstr>
      <vt:lpstr>Добре відомі торговельні марки </vt:lpstr>
      <vt:lpstr>Добре відомі торговельні марки </vt:lpstr>
      <vt:lpstr>Добре відомі торговельні марки </vt:lpstr>
      <vt:lpstr>Підсумок</vt:lpstr>
    </vt:vector>
  </TitlesOfParts>
  <Company>StMJ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Blindtext Titel der Präsentation</dc:title>
  <dc:creator>Frau Ederer</dc:creator>
  <cp:lastModifiedBy>Прядка Оксана Миколаївна</cp:lastModifiedBy>
  <cp:revision>16</cp:revision>
  <cp:lastPrinted>2026-04-17T11:57:52Z</cp:lastPrinted>
  <dcterms:created xsi:type="dcterms:W3CDTF">2018-10-31T06:51:28Z</dcterms:created>
  <dcterms:modified xsi:type="dcterms:W3CDTF">2026-04-22T07:45:04Z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0x010100E9FA0C67F4F7724C92D15AEA120C0D19</vt:lpwstr>
  </property>
</Properties>
</file>