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14" r:id="rId1"/>
  </p:sldMasterIdLst>
  <p:notesMasterIdLst>
    <p:notesMasterId r:id="rId54"/>
  </p:notesMasterIdLst>
  <p:sldIdLst>
    <p:sldId id="482" r:id="rId2"/>
    <p:sldId id="492" r:id="rId3"/>
    <p:sldId id="493" r:id="rId4"/>
    <p:sldId id="494" r:id="rId5"/>
    <p:sldId id="495" r:id="rId6"/>
    <p:sldId id="496" r:id="rId7"/>
    <p:sldId id="497" r:id="rId8"/>
    <p:sldId id="498" r:id="rId9"/>
    <p:sldId id="491" r:id="rId10"/>
    <p:sldId id="503" r:id="rId11"/>
    <p:sldId id="372" r:id="rId12"/>
    <p:sldId id="409" r:id="rId13"/>
    <p:sldId id="259" r:id="rId14"/>
    <p:sldId id="472" r:id="rId15"/>
    <p:sldId id="507" r:id="rId16"/>
    <p:sldId id="504" r:id="rId17"/>
    <p:sldId id="459" r:id="rId18"/>
    <p:sldId id="408" r:id="rId19"/>
    <p:sldId id="438" r:id="rId20"/>
    <p:sldId id="510" r:id="rId21"/>
    <p:sldId id="373" r:id="rId22"/>
    <p:sldId id="446" r:id="rId23"/>
    <p:sldId id="488" r:id="rId24"/>
    <p:sldId id="447" r:id="rId25"/>
    <p:sldId id="448" r:id="rId26"/>
    <p:sldId id="449" r:id="rId27"/>
    <p:sldId id="450" r:id="rId28"/>
    <p:sldId id="451" r:id="rId29"/>
    <p:sldId id="468" r:id="rId30"/>
    <p:sldId id="452" r:id="rId31"/>
    <p:sldId id="500" r:id="rId32"/>
    <p:sldId id="375" r:id="rId33"/>
    <p:sldId id="505" r:id="rId34"/>
    <p:sldId id="506" r:id="rId35"/>
    <p:sldId id="509" r:id="rId36"/>
    <p:sldId id="508" r:id="rId37"/>
    <p:sldId id="469" r:id="rId38"/>
    <p:sldId id="501" r:id="rId39"/>
    <p:sldId id="502" r:id="rId40"/>
    <p:sldId id="460" r:id="rId41"/>
    <p:sldId id="461" r:id="rId42"/>
    <p:sldId id="403" r:id="rId43"/>
    <p:sldId id="383" r:id="rId44"/>
    <p:sldId id="385" r:id="rId45"/>
    <p:sldId id="386" r:id="rId46"/>
    <p:sldId id="462" r:id="rId47"/>
    <p:sldId id="473" r:id="rId48"/>
    <p:sldId id="474" r:id="rId49"/>
    <p:sldId id="475" r:id="rId50"/>
    <p:sldId id="402" r:id="rId51"/>
    <p:sldId id="406" r:id="rId52"/>
    <p:sldId id="423" r:id="rId5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0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E65814-3727-4DC4-AEBD-5A2A274FBC88}" type="doc">
      <dgm:prSet loTypeId="urn:microsoft.com/office/officeart/2005/8/layout/hierarchy1" loCatId="hierarchy" qsTypeId="urn:microsoft.com/office/officeart/2005/8/quickstyle/simple5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3991048D-ACBF-4B2E-A165-39C5C5AB1B7A}">
      <dgm:prSet/>
      <dgm:spPr/>
      <dgm:t>
        <a:bodyPr/>
        <a:lstStyle/>
        <a:p>
          <a:r>
            <a:rPr lang="ru-RU"/>
            <a:t>Чинний :</a:t>
          </a:r>
          <a:endParaRPr lang="en-US"/>
        </a:p>
      </dgm:t>
    </dgm:pt>
    <dgm:pt modelId="{D9CE9FE4-5932-4C44-BFEE-3DD2D806F0CC}" type="parTrans" cxnId="{B365B007-65EB-48C0-9543-838039A387B3}">
      <dgm:prSet/>
      <dgm:spPr/>
      <dgm:t>
        <a:bodyPr/>
        <a:lstStyle/>
        <a:p>
          <a:endParaRPr lang="en-US"/>
        </a:p>
      </dgm:t>
    </dgm:pt>
    <dgm:pt modelId="{299132DB-52B6-4880-B2C6-490287595C33}" type="sibTrans" cxnId="{B365B007-65EB-48C0-9543-838039A387B3}">
      <dgm:prSet/>
      <dgm:spPr/>
      <dgm:t>
        <a:bodyPr/>
        <a:lstStyle/>
        <a:p>
          <a:endParaRPr lang="en-US"/>
        </a:p>
      </dgm:t>
    </dgm:pt>
    <dgm:pt modelId="{5DFF296C-F857-435B-B2D3-913811EDDF51}">
      <dgm:prSet/>
      <dgm:spPr/>
      <dgm:t>
        <a:bodyPr/>
        <a:lstStyle/>
        <a:p>
          <a:r>
            <a:rPr lang="ru-RU"/>
            <a:t>1. Який діє за певних умов, має юридичну силу. </a:t>
          </a:r>
          <a:endParaRPr lang="en-US"/>
        </a:p>
      </dgm:t>
    </dgm:pt>
    <dgm:pt modelId="{C9762B94-4E7A-4233-B863-B8CB93BE1103}" type="parTrans" cxnId="{520A0C5E-796B-4172-B3E7-E0620203A1F3}">
      <dgm:prSet/>
      <dgm:spPr/>
      <dgm:t>
        <a:bodyPr/>
        <a:lstStyle/>
        <a:p>
          <a:endParaRPr lang="en-US"/>
        </a:p>
      </dgm:t>
    </dgm:pt>
    <dgm:pt modelId="{711F58E8-3A90-446E-91DF-3ED37C597266}" type="sibTrans" cxnId="{520A0C5E-796B-4172-B3E7-E0620203A1F3}">
      <dgm:prSet/>
      <dgm:spPr/>
      <dgm:t>
        <a:bodyPr/>
        <a:lstStyle/>
        <a:p>
          <a:endParaRPr lang="en-US"/>
        </a:p>
      </dgm:t>
    </dgm:pt>
    <dgm:pt modelId="{E0669CF1-CBEF-4919-8284-6D360D7C2769}">
      <dgm:prSet/>
      <dgm:spPr/>
      <dgm:t>
        <a:bodyPr/>
        <a:lstStyle/>
        <a:p>
          <a:r>
            <a:rPr lang="ru-RU"/>
            <a:t>2. Діяльний, активний.</a:t>
          </a:r>
          <a:endParaRPr lang="en-US"/>
        </a:p>
      </dgm:t>
    </dgm:pt>
    <dgm:pt modelId="{128B5F0B-9E6B-4985-9561-BAE8348C87AD}" type="parTrans" cxnId="{839D7B6E-F0C3-4D52-8754-105840615DDB}">
      <dgm:prSet/>
      <dgm:spPr/>
      <dgm:t>
        <a:bodyPr/>
        <a:lstStyle/>
        <a:p>
          <a:endParaRPr lang="en-US"/>
        </a:p>
      </dgm:t>
    </dgm:pt>
    <dgm:pt modelId="{061830A0-9703-4ED6-B557-BC3D922ED74A}" type="sibTrans" cxnId="{839D7B6E-F0C3-4D52-8754-105840615DDB}">
      <dgm:prSet/>
      <dgm:spPr/>
      <dgm:t>
        <a:bodyPr/>
        <a:lstStyle/>
        <a:p>
          <a:endParaRPr lang="en-US"/>
        </a:p>
      </dgm:t>
    </dgm:pt>
    <dgm:pt modelId="{C3828028-7B7E-4845-B66C-F9A30C685A30}" type="pres">
      <dgm:prSet presAssocID="{76E65814-3727-4DC4-AEBD-5A2A274FBC8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C02B676F-0E50-4729-BE4E-2A1A83807A37}" type="pres">
      <dgm:prSet presAssocID="{3991048D-ACBF-4B2E-A165-39C5C5AB1B7A}" presName="hierRoot1" presStyleCnt="0"/>
      <dgm:spPr/>
    </dgm:pt>
    <dgm:pt modelId="{96EB900E-FEAE-4CC7-82D7-FD42526B7202}" type="pres">
      <dgm:prSet presAssocID="{3991048D-ACBF-4B2E-A165-39C5C5AB1B7A}" presName="composite" presStyleCnt="0"/>
      <dgm:spPr/>
    </dgm:pt>
    <dgm:pt modelId="{85B5DB34-7F9B-4CB5-87F7-C359DAA9B7DD}" type="pres">
      <dgm:prSet presAssocID="{3991048D-ACBF-4B2E-A165-39C5C5AB1B7A}" presName="background" presStyleLbl="node0" presStyleIdx="0" presStyleCnt="3"/>
      <dgm:spPr/>
    </dgm:pt>
    <dgm:pt modelId="{D25D5E1B-B3B1-4B76-90A6-1B3BE5923D26}" type="pres">
      <dgm:prSet presAssocID="{3991048D-ACBF-4B2E-A165-39C5C5AB1B7A}" presName="text" presStyleLbl="fgAcc0" presStyleIdx="0" presStyleCnt="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1304223-8520-4EA4-8055-50DD207999D1}" type="pres">
      <dgm:prSet presAssocID="{3991048D-ACBF-4B2E-A165-39C5C5AB1B7A}" presName="hierChild2" presStyleCnt="0"/>
      <dgm:spPr/>
    </dgm:pt>
    <dgm:pt modelId="{D020D5DB-DF8D-49BE-9D15-EF238C3FE67E}" type="pres">
      <dgm:prSet presAssocID="{5DFF296C-F857-435B-B2D3-913811EDDF51}" presName="hierRoot1" presStyleCnt="0"/>
      <dgm:spPr/>
    </dgm:pt>
    <dgm:pt modelId="{E2ADB2D2-5185-45F0-AABD-78F46B7A9520}" type="pres">
      <dgm:prSet presAssocID="{5DFF296C-F857-435B-B2D3-913811EDDF51}" presName="composite" presStyleCnt="0"/>
      <dgm:spPr/>
    </dgm:pt>
    <dgm:pt modelId="{1046B85A-74D5-47C3-98CD-D72F665DB8CC}" type="pres">
      <dgm:prSet presAssocID="{5DFF296C-F857-435B-B2D3-913811EDDF51}" presName="background" presStyleLbl="node0" presStyleIdx="1" presStyleCnt="3"/>
      <dgm:spPr/>
    </dgm:pt>
    <dgm:pt modelId="{F73BDA5E-BD49-42DB-B499-50F7F2F3263B}" type="pres">
      <dgm:prSet presAssocID="{5DFF296C-F857-435B-B2D3-913811EDDF51}" presName="text" presStyleLbl="fgAcc0" presStyleIdx="1" presStyleCnt="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6A8067AF-F331-4549-8DAB-A512A4AE61AC}" type="pres">
      <dgm:prSet presAssocID="{5DFF296C-F857-435B-B2D3-913811EDDF51}" presName="hierChild2" presStyleCnt="0"/>
      <dgm:spPr/>
    </dgm:pt>
    <dgm:pt modelId="{B2214ADA-F85A-42AC-8DE6-026AB37452D0}" type="pres">
      <dgm:prSet presAssocID="{E0669CF1-CBEF-4919-8284-6D360D7C2769}" presName="hierRoot1" presStyleCnt="0"/>
      <dgm:spPr/>
    </dgm:pt>
    <dgm:pt modelId="{17FBF923-EF09-4704-A636-104FE933ED51}" type="pres">
      <dgm:prSet presAssocID="{E0669CF1-CBEF-4919-8284-6D360D7C2769}" presName="composite" presStyleCnt="0"/>
      <dgm:spPr/>
    </dgm:pt>
    <dgm:pt modelId="{5220E628-6431-4362-AB0E-61CA126061B5}" type="pres">
      <dgm:prSet presAssocID="{E0669CF1-CBEF-4919-8284-6D360D7C2769}" presName="background" presStyleLbl="node0" presStyleIdx="2" presStyleCnt="3"/>
      <dgm:spPr/>
    </dgm:pt>
    <dgm:pt modelId="{AA895A92-30CD-416B-8DCB-68370D4E5A68}" type="pres">
      <dgm:prSet presAssocID="{E0669CF1-CBEF-4919-8284-6D360D7C2769}" presName="text" presStyleLbl="fgAcc0" presStyleIdx="2" presStyleCnt="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27C470CE-33EC-45BC-8AA3-1ADCCFA8C051}" type="pres">
      <dgm:prSet presAssocID="{E0669CF1-CBEF-4919-8284-6D360D7C2769}" presName="hierChild2" presStyleCnt="0"/>
      <dgm:spPr/>
    </dgm:pt>
  </dgm:ptLst>
  <dgm:cxnLst>
    <dgm:cxn modelId="{DDEF3262-11C8-4ED1-9D09-A492BACA8D97}" type="presOf" srcId="{3991048D-ACBF-4B2E-A165-39C5C5AB1B7A}" destId="{D25D5E1B-B3B1-4B76-90A6-1B3BE5923D26}" srcOrd="0" destOrd="0" presId="urn:microsoft.com/office/officeart/2005/8/layout/hierarchy1"/>
    <dgm:cxn modelId="{B365B007-65EB-48C0-9543-838039A387B3}" srcId="{76E65814-3727-4DC4-AEBD-5A2A274FBC88}" destId="{3991048D-ACBF-4B2E-A165-39C5C5AB1B7A}" srcOrd="0" destOrd="0" parTransId="{D9CE9FE4-5932-4C44-BFEE-3DD2D806F0CC}" sibTransId="{299132DB-52B6-4880-B2C6-490287595C33}"/>
    <dgm:cxn modelId="{839D7B6E-F0C3-4D52-8754-105840615DDB}" srcId="{76E65814-3727-4DC4-AEBD-5A2A274FBC88}" destId="{E0669CF1-CBEF-4919-8284-6D360D7C2769}" srcOrd="2" destOrd="0" parTransId="{128B5F0B-9E6B-4985-9561-BAE8348C87AD}" sibTransId="{061830A0-9703-4ED6-B557-BC3D922ED74A}"/>
    <dgm:cxn modelId="{53C6D6DA-8AE4-4A95-B784-5F399F52FCCC}" type="presOf" srcId="{E0669CF1-CBEF-4919-8284-6D360D7C2769}" destId="{AA895A92-30CD-416B-8DCB-68370D4E5A68}" srcOrd="0" destOrd="0" presId="urn:microsoft.com/office/officeart/2005/8/layout/hierarchy1"/>
    <dgm:cxn modelId="{520A0C5E-796B-4172-B3E7-E0620203A1F3}" srcId="{76E65814-3727-4DC4-AEBD-5A2A274FBC88}" destId="{5DFF296C-F857-435B-B2D3-913811EDDF51}" srcOrd="1" destOrd="0" parTransId="{C9762B94-4E7A-4233-B863-B8CB93BE1103}" sibTransId="{711F58E8-3A90-446E-91DF-3ED37C597266}"/>
    <dgm:cxn modelId="{AA7911C3-A291-41FA-94A2-4FC556A2EF60}" type="presOf" srcId="{5DFF296C-F857-435B-B2D3-913811EDDF51}" destId="{F73BDA5E-BD49-42DB-B499-50F7F2F3263B}" srcOrd="0" destOrd="0" presId="urn:microsoft.com/office/officeart/2005/8/layout/hierarchy1"/>
    <dgm:cxn modelId="{61E00693-A5DF-473A-B101-E748DE828A11}" type="presOf" srcId="{76E65814-3727-4DC4-AEBD-5A2A274FBC88}" destId="{C3828028-7B7E-4845-B66C-F9A30C685A30}" srcOrd="0" destOrd="0" presId="urn:microsoft.com/office/officeart/2005/8/layout/hierarchy1"/>
    <dgm:cxn modelId="{BD5CB111-A5BF-41BE-B6DF-464BF3B3BCC1}" type="presParOf" srcId="{C3828028-7B7E-4845-B66C-F9A30C685A30}" destId="{C02B676F-0E50-4729-BE4E-2A1A83807A37}" srcOrd="0" destOrd="0" presId="urn:microsoft.com/office/officeart/2005/8/layout/hierarchy1"/>
    <dgm:cxn modelId="{B54F66C0-00BC-4355-A778-64F10A2006FD}" type="presParOf" srcId="{C02B676F-0E50-4729-BE4E-2A1A83807A37}" destId="{96EB900E-FEAE-4CC7-82D7-FD42526B7202}" srcOrd="0" destOrd="0" presId="urn:microsoft.com/office/officeart/2005/8/layout/hierarchy1"/>
    <dgm:cxn modelId="{8FC78C7F-F21C-4E86-9FE9-D08A2BA82705}" type="presParOf" srcId="{96EB900E-FEAE-4CC7-82D7-FD42526B7202}" destId="{85B5DB34-7F9B-4CB5-87F7-C359DAA9B7DD}" srcOrd="0" destOrd="0" presId="urn:microsoft.com/office/officeart/2005/8/layout/hierarchy1"/>
    <dgm:cxn modelId="{386F9203-E180-4050-804A-74ED57AB1D3E}" type="presParOf" srcId="{96EB900E-FEAE-4CC7-82D7-FD42526B7202}" destId="{D25D5E1B-B3B1-4B76-90A6-1B3BE5923D26}" srcOrd="1" destOrd="0" presId="urn:microsoft.com/office/officeart/2005/8/layout/hierarchy1"/>
    <dgm:cxn modelId="{2824C07E-791B-40FD-8EA4-8B8EE2AF6F6C}" type="presParOf" srcId="{C02B676F-0E50-4729-BE4E-2A1A83807A37}" destId="{31304223-8520-4EA4-8055-50DD207999D1}" srcOrd="1" destOrd="0" presId="urn:microsoft.com/office/officeart/2005/8/layout/hierarchy1"/>
    <dgm:cxn modelId="{507916ED-2127-4645-99B8-2CD73C5373AD}" type="presParOf" srcId="{C3828028-7B7E-4845-B66C-F9A30C685A30}" destId="{D020D5DB-DF8D-49BE-9D15-EF238C3FE67E}" srcOrd="1" destOrd="0" presId="urn:microsoft.com/office/officeart/2005/8/layout/hierarchy1"/>
    <dgm:cxn modelId="{1EC2C696-7B6D-4445-BF7D-405264F5715E}" type="presParOf" srcId="{D020D5DB-DF8D-49BE-9D15-EF238C3FE67E}" destId="{E2ADB2D2-5185-45F0-AABD-78F46B7A9520}" srcOrd="0" destOrd="0" presId="urn:microsoft.com/office/officeart/2005/8/layout/hierarchy1"/>
    <dgm:cxn modelId="{8E256EE8-A7CA-4F70-85CB-36B258F8ECC0}" type="presParOf" srcId="{E2ADB2D2-5185-45F0-AABD-78F46B7A9520}" destId="{1046B85A-74D5-47C3-98CD-D72F665DB8CC}" srcOrd="0" destOrd="0" presId="urn:microsoft.com/office/officeart/2005/8/layout/hierarchy1"/>
    <dgm:cxn modelId="{4FFB2A06-AF16-4206-9343-BE16829D7741}" type="presParOf" srcId="{E2ADB2D2-5185-45F0-AABD-78F46B7A9520}" destId="{F73BDA5E-BD49-42DB-B499-50F7F2F3263B}" srcOrd="1" destOrd="0" presId="urn:microsoft.com/office/officeart/2005/8/layout/hierarchy1"/>
    <dgm:cxn modelId="{5AC74627-25D4-41BA-959C-2999F70F82FB}" type="presParOf" srcId="{D020D5DB-DF8D-49BE-9D15-EF238C3FE67E}" destId="{6A8067AF-F331-4549-8DAB-A512A4AE61AC}" srcOrd="1" destOrd="0" presId="urn:microsoft.com/office/officeart/2005/8/layout/hierarchy1"/>
    <dgm:cxn modelId="{ADF8F68F-8D75-4F95-9C35-5FF8EB401743}" type="presParOf" srcId="{C3828028-7B7E-4845-B66C-F9A30C685A30}" destId="{B2214ADA-F85A-42AC-8DE6-026AB37452D0}" srcOrd="2" destOrd="0" presId="urn:microsoft.com/office/officeart/2005/8/layout/hierarchy1"/>
    <dgm:cxn modelId="{E600B89B-35CA-4206-B831-F490C79A243D}" type="presParOf" srcId="{B2214ADA-F85A-42AC-8DE6-026AB37452D0}" destId="{17FBF923-EF09-4704-A636-104FE933ED51}" srcOrd="0" destOrd="0" presId="urn:microsoft.com/office/officeart/2005/8/layout/hierarchy1"/>
    <dgm:cxn modelId="{7D914C69-D9FE-4966-8917-AEAF1E38BC98}" type="presParOf" srcId="{17FBF923-EF09-4704-A636-104FE933ED51}" destId="{5220E628-6431-4362-AB0E-61CA126061B5}" srcOrd="0" destOrd="0" presId="urn:microsoft.com/office/officeart/2005/8/layout/hierarchy1"/>
    <dgm:cxn modelId="{113A51A3-DB08-4A32-9993-64732400DA5F}" type="presParOf" srcId="{17FBF923-EF09-4704-A636-104FE933ED51}" destId="{AA895A92-30CD-416B-8DCB-68370D4E5A68}" srcOrd="1" destOrd="0" presId="urn:microsoft.com/office/officeart/2005/8/layout/hierarchy1"/>
    <dgm:cxn modelId="{DDB8C3BD-3A7A-4A61-BC54-DF878534438E}" type="presParOf" srcId="{B2214ADA-F85A-42AC-8DE6-026AB37452D0}" destId="{27C470CE-33EC-45BC-8AA3-1ADCCFA8C05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70EE1D-6150-494D-B1B9-7CCCC330C6EF}" type="doc">
      <dgm:prSet loTypeId="urn:microsoft.com/office/officeart/2008/layout/LinedList" loCatId="list" qsTypeId="urn:microsoft.com/office/officeart/2005/8/quickstyle/simple5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5C474D4-165F-4C2F-800B-73B15ECF6915}">
      <dgm:prSet/>
      <dgm:spPr/>
      <dgm:t>
        <a:bodyPr/>
        <a:lstStyle/>
        <a:p>
          <a:r>
            <a:rPr lang="uk-UA"/>
            <a:t>«Чинність» означає потенційну готовність НПА до застосування (використання), його відповідність усім встановленим вимогам.</a:t>
          </a:r>
          <a:endParaRPr lang="en-US"/>
        </a:p>
      </dgm:t>
    </dgm:pt>
    <dgm:pt modelId="{7D2A41E8-BF4B-41A7-A7C7-0DB40AAD9AB2}" type="parTrans" cxnId="{7CF7EB3C-E651-4342-A4D4-798A95105365}">
      <dgm:prSet/>
      <dgm:spPr/>
      <dgm:t>
        <a:bodyPr/>
        <a:lstStyle/>
        <a:p>
          <a:endParaRPr lang="en-US"/>
        </a:p>
      </dgm:t>
    </dgm:pt>
    <dgm:pt modelId="{4E1CFBA8-177C-4A72-A20D-B5FEB9F99F9B}" type="sibTrans" cxnId="{7CF7EB3C-E651-4342-A4D4-798A95105365}">
      <dgm:prSet/>
      <dgm:spPr/>
      <dgm:t>
        <a:bodyPr/>
        <a:lstStyle/>
        <a:p>
          <a:endParaRPr lang="en-US"/>
        </a:p>
      </dgm:t>
    </dgm:pt>
    <dgm:pt modelId="{565C7042-324C-47F8-8CA2-27416A697ED4}">
      <dgm:prSet/>
      <dgm:spPr/>
      <dgm:t>
        <a:bodyPr/>
        <a:lstStyle/>
        <a:p>
          <a:r>
            <a:rPr lang="uk-UA"/>
            <a:t>«Дія» означає реальне здійснення регулятивного впливу на предмет регулювання, тобто норми (положення) НПА підлягають практичній реалізації (виконанню, використанню, дотриманню та застосуванню). </a:t>
          </a:r>
          <a:endParaRPr lang="en-US"/>
        </a:p>
      </dgm:t>
    </dgm:pt>
    <dgm:pt modelId="{541F1120-9453-4DAA-B47E-CCAB9C4F1081}" type="parTrans" cxnId="{F76A46B3-6D96-4F22-B1FC-296A407DFB6A}">
      <dgm:prSet/>
      <dgm:spPr/>
      <dgm:t>
        <a:bodyPr/>
        <a:lstStyle/>
        <a:p>
          <a:endParaRPr lang="en-US"/>
        </a:p>
      </dgm:t>
    </dgm:pt>
    <dgm:pt modelId="{E5C4F756-CEBC-4754-AE13-CAB8243DB7C6}" type="sibTrans" cxnId="{F76A46B3-6D96-4F22-B1FC-296A407DFB6A}">
      <dgm:prSet/>
      <dgm:spPr/>
      <dgm:t>
        <a:bodyPr/>
        <a:lstStyle/>
        <a:p>
          <a:endParaRPr lang="en-US"/>
        </a:p>
      </dgm:t>
    </dgm:pt>
    <dgm:pt modelId="{578C1118-EE56-418B-BF9B-9F7DFBB5FDE1}" type="pres">
      <dgm:prSet presAssocID="{1370EE1D-6150-494D-B1B9-7CCCC330C6EF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A748D1C5-B7AA-41B2-AAD5-CB73C28C3EA9}" type="pres">
      <dgm:prSet presAssocID="{45C474D4-165F-4C2F-800B-73B15ECF6915}" presName="thickLine" presStyleLbl="alignNode1" presStyleIdx="0" presStyleCnt="2"/>
      <dgm:spPr/>
    </dgm:pt>
    <dgm:pt modelId="{735EF1F5-FE86-4B76-B9CE-587D7362C1C9}" type="pres">
      <dgm:prSet presAssocID="{45C474D4-165F-4C2F-800B-73B15ECF6915}" presName="horz1" presStyleCnt="0"/>
      <dgm:spPr/>
    </dgm:pt>
    <dgm:pt modelId="{EA10F5DB-F900-436A-AA2B-84383657DBE1}" type="pres">
      <dgm:prSet presAssocID="{45C474D4-165F-4C2F-800B-73B15ECF6915}" presName="tx1" presStyleLbl="revTx" presStyleIdx="0" presStyleCnt="2"/>
      <dgm:spPr/>
      <dgm:t>
        <a:bodyPr/>
        <a:lstStyle/>
        <a:p>
          <a:endParaRPr lang="uk-UA"/>
        </a:p>
      </dgm:t>
    </dgm:pt>
    <dgm:pt modelId="{2416CF60-FE1E-45F4-B398-9B7F194D8F7F}" type="pres">
      <dgm:prSet presAssocID="{45C474D4-165F-4C2F-800B-73B15ECF6915}" presName="vert1" presStyleCnt="0"/>
      <dgm:spPr/>
    </dgm:pt>
    <dgm:pt modelId="{7C785D85-6583-4E16-A0CA-7903C1F3697C}" type="pres">
      <dgm:prSet presAssocID="{565C7042-324C-47F8-8CA2-27416A697ED4}" presName="thickLine" presStyleLbl="alignNode1" presStyleIdx="1" presStyleCnt="2"/>
      <dgm:spPr/>
    </dgm:pt>
    <dgm:pt modelId="{C7CFF48F-533F-495B-B36F-74A6E0D455E2}" type="pres">
      <dgm:prSet presAssocID="{565C7042-324C-47F8-8CA2-27416A697ED4}" presName="horz1" presStyleCnt="0"/>
      <dgm:spPr/>
    </dgm:pt>
    <dgm:pt modelId="{0151C530-A918-4FE3-BCFD-A21AD33FF0EB}" type="pres">
      <dgm:prSet presAssocID="{565C7042-324C-47F8-8CA2-27416A697ED4}" presName="tx1" presStyleLbl="revTx" presStyleIdx="1" presStyleCnt="2"/>
      <dgm:spPr/>
      <dgm:t>
        <a:bodyPr/>
        <a:lstStyle/>
        <a:p>
          <a:endParaRPr lang="uk-UA"/>
        </a:p>
      </dgm:t>
    </dgm:pt>
    <dgm:pt modelId="{EAA1F400-1141-445F-A0A1-C8C350A7924D}" type="pres">
      <dgm:prSet presAssocID="{565C7042-324C-47F8-8CA2-27416A697ED4}" presName="vert1" presStyleCnt="0"/>
      <dgm:spPr/>
    </dgm:pt>
  </dgm:ptLst>
  <dgm:cxnLst>
    <dgm:cxn modelId="{7CF7EB3C-E651-4342-A4D4-798A95105365}" srcId="{1370EE1D-6150-494D-B1B9-7CCCC330C6EF}" destId="{45C474D4-165F-4C2F-800B-73B15ECF6915}" srcOrd="0" destOrd="0" parTransId="{7D2A41E8-BF4B-41A7-A7C7-0DB40AAD9AB2}" sibTransId="{4E1CFBA8-177C-4A72-A20D-B5FEB9F99F9B}"/>
    <dgm:cxn modelId="{E52DFFD9-1E89-449A-BDF7-E7A904DF2D13}" type="presOf" srcId="{45C474D4-165F-4C2F-800B-73B15ECF6915}" destId="{EA10F5DB-F900-436A-AA2B-84383657DBE1}" srcOrd="0" destOrd="0" presId="urn:microsoft.com/office/officeart/2008/layout/LinedList"/>
    <dgm:cxn modelId="{E1C093AB-713C-469E-936B-1817392B2C3B}" type="presOf" srcId="{1370EE1D-6150-494D-B1B9-7CCCC330C6EF}" destId="{578C1118-EE56-418B-BF9B-9F7DFBB5FDE1}" srcOrd="0" destOrd="0" presId="urn:microsoft.com/office/officeart/2008/layout/LinedList"/>
    <dgm:cxn modelId="{BD7917C6-0882-4918-B307-729739F7CB46}" type="presOf" srcId="{565C7042-324C-47F8-8CA2-27416A697ED4}" destId="{0151C530-A918-4FE3-BCFD-A21AD33FF0EB}" srcOrd="0" destOrd="0" presId="urn:microsoft.com/office/officeart/2008/layout/LinedList"/>
    <dgm:cxn modelId="{F76A46B3-6D96-4F22-B1FC-296A407DFB6A}" srcId="{1370EE1D-6150-494D-B1B9-7CCCC330C6EF}" destId="{565C7042-324C-47F8-8CA2-27416A697ED4}" srcOrd="1" destOrd="0" parTransId="{541F1120-9453-4DAA-B47E-CCAB9C4F1081}" sibTransId="{E5C4F756-CEBC-4754-AE13-CAB8243DB7C6}"/>
    <dgm:cxn modelId="{4703CAD4-0EA3-4A85-9448-C211794C7093}" type="presParOf" srcId="{578C1118-EE56-418B-BF9B-9F7DFBB5FDE1}" destId="{A748D1C5-B7AA-41B2-AAD5-CB73C28C3EA9}" srcOrd="0" destOrd="0" presId="urn:microsoft.com/office/officeart/2008/layout/LinedList"/>
    <dgm:cxn modelId="{9B55D08B-2CC6-43E7-A4DA-D498E675F0DA}" type="presParOf" srcId="{578C1118-EE56-418B-BF9B-9F7DFBB5FDE1}" destId="{735EF1F5-FE86-4B76-B9CE-587D7362C1C9}" srcOrd="1" destOrd="0" presId="urn:microsoft.com/office/officeart/2008/layout/LinedList"/>
    <dgm:cxn modelId="{3C0DA3FB-1D97-4FB2-B74A-08EAA22C2678}" type="presParOf" srcId="{735EF1F5-FE86-4B76-B9CE-587D7362C1C9}" destId="{EA10F5DB-F900-436A-AA2B-84383657DBE1}" srcOrd="0" destOrd="0" presId="urn:microsoft.com/office/officeart/2008/layout/LinedList"/>
    <dgm:cxn modelId="{D00F64B2-F880-4B7B-A53F-0B41675895D1}" type="presParOf" srcId="{735EF1F5-FE86-4B76-B9CE-587D7362C1C9}" destId="{2416CF60-FE1E-45F4-B398-9B7F194D8F7F}" srcOrd="1" destOrd="0" presId="urn:microsoft.com/office/officeart/2008/layout/LinedList"/>
    <dgm:cxn modelId="{DF5E09F9-FA7C-4000-9E36-E4E8CF3AD20E}" type="presParOf" srcId="{578C1118-EE56-418B-BF9B-9F7DFBB5FDE1}" destId="{7C785D85-6583-4E16-A0CA-7903C1F3697C}" srcOrd="2" destOrd="0" presId="urn:microsoft.com/office/officeart/2008/layout/LinedList"/>
    <dgm:cxn modelId="{C36CA2CB-E6FB-4EB6-9566-4B6DFC86BE7A}" type="presParOf" srcId="{578C1118-EE56-418B-BF9B-9F7DFBB5FDE1}" destId="{C7CFF48F-533F-495B-B36F-74A6E0D455E2}" srcOrd="3" destOrd="0" presId="urn:microsoft.com/office/officeart/2008/layout/LinedList"/>
    <dgm:cxn modelId="{B50575C8-418C-466E-A4C1-E627D8CA087D}" type="presParOf" srcId="{C7CFF48F-533F-495B-B36F-74A6E0D455E2}" destId="{0151C530-A918-4FE3-BCFD-A21AD33FF0EB}" srcOrd="0" destOrd="0" presId="urn:microsoft.com/office/officeart/2008/layout/LinedList"/>
    <dgm:cxn modelId="{ACB1D59E-C948-477C-A60E-27A0E891A51C}" type="presParOf" srcId="{C7CFF48F-533F-495B-B36F-74A6E0D455E2}" destId="{EAA1F400-1141-445F-A0A1-C8C350A7924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B5DB34-7F9B-4CB5-87F7-C359DAA9B7DD}">
      <dsp:nvSpPr>
        <dsp:cNvPr id="0" name=""/>
        <dsp:cNvSpPr/>
      </dsp:nvSpPr>
      <dsp:spPr>
        <a:xfrm>
          <a:off x="0" y="1109995"/>
          <a:ext cx="2878038" cy="18275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25D5E1B-B3B1-4B76-90A6-1B3BE5923D26}">
      <dsp:nvSpPr>
        <dsp:cNvPr id="0" name=""/>
        <dsp:cNvSpPr/>
      </dsp:nvSpPr>
      <dsp:spPr>
        <a:xfrm>
          <a:off x="319782" y="1413788"/>
          <a:ext cx="2878038" cy="18275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/>
            <a:t>Чинний :</a:t>
          </a:r>
          <a:endParaRPr lang="en-US" sz="2700" kern="1200"/>
        </a:p>
      </dsp:txBody>
      <dsp:txXfrm>
        <a:off x="373309" y="1467315"/>
        <a:ext cx="2770984" cy="1720500"/>
      </dsp:txXfrm>
    </dsp:sp>
    <dsp:sp modelId="{1046B85A-74D5-47C3-98CD-D72F665DB8CC}">
      <dsp:nvSpPr>
        <dsp:cNvPr id="0" name=""/>
        <dsp:cNvSpPr/>
      </dsp:nvSpPr>
      <dsp:spPr>
        <a:xfrm>
          <a:off x="3517602" y="1109995"/>
          <a:ext cx="2878038" cy="18275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73BDA5E-BD49-42DB-B499-50F7F2F3263B}">
      <dsp:nvSpPr>
        <dsp:cNvPr id="0" name=""/>
        <dsp:cNvSpPr/>
      </dsp:nvSpPr>
      <dsp:spPr>
        <a:xfrm>
          <a:off x="3837384" y="1413788"/>
          <a:ext cx="2878038" cy="18275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/>
            <a:t>1. Який діє за певних умов, має юридичну силу. </a:t>
          </a:r>
          <a:endParaRPr lang="en-US" sz="2700" kern="1200"/>
        </a:p>
      </dsp:txBody>
      <dsp:txXfrm>
        <a:off x="3890911" y="1467315"/>
        <a:ext cx="2770984" cy="1720500"/>
      </dsp:txXfrm>
    </dsp:sp>
    <dsp:sp modelId="{5220E628-6431-4362-AB0E-61CA126061B5}">
      <dsp:nvSpPr>
        <dsp:cNvPr id="0" name=""/>
        <dsp:cNvSpPr/>
      </dsp:nvSpPr>
      <dsp:spPr>
        <a:xfrm>
          <a:off x="7035204" y="1109995"/>
          <a:ext cx="2878038" cy="18275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A895A92-30CD-416B-8DCB-68370D4E5A68}">
      <dsp:nvSpPr>
        <dsp:cNvPr id="0" name=""/>
        <dsp:cNvSpPr/>
      </dsp:nvSpPr>
      <dsp:spPr>
        <a:xfrm>
          <a:off x="7354986" y="1413788"/>
          <a:ext cx="2878038" cy="18275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/>
            <a:t>2. Діяльний, активний.</a:t>
          </a:r>
          <a:endParaRPr lang="en-US" sz="2700" kern="1200"/>
        </a:p>
      </dsp:txBody>
      <dsp:txXfrm>
        <a:off x="7408513" y="1467315"/>
        <a:ext cx="2770984" cy="1720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48D1C5-B7AA-41B2-AAD5-CB73C28C3EA9}">
      <dsp:nvSpPr>
        <dsp:cNvPr id="0" name=""/>
        <dsp:cNvSpPr/>
      </dsp:nvSpPr>
      <dsp:spPr>
        <a:xfrm>
          <a:off x="0" y="0"/>
          <a:ext cx="6358486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A10F5DB-F900-436A-AA2B-84383657DBE1}">
      <dsp:nvSpPr>
        <dsp:cNvPr id="0" name=""/>
        <dsp:cNvSpPr/>
      </dsp:nvSpPr>
      <dsp:spPr>
        <a:xfrm>
          <a:off x="0" y="0"/>
          <a:ext cx="6358486" cy="217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/>
            <a:t>«Чинність» означає потенційну готовність НПА до застосування (використання), його відповідність усім встановленим вимогам.</a:t>
          </a:r>
          <a:endParaRPr lang="en-US" sz="2400" kern="1200"/>
        </a:p>
      </dsp:txBody>
      <dsp:txXfrm>
        <a:off x="0" y="0"/>
        <a:ext cx="6358486" cy="2175669"/>
      </dsp:txXfrm>
    </dsp:sp>
    <dsp:sp modelId="{7C785D85-6583-4E16-A0CA-7903C1F3697C}">
      <dsp:nvSpPr>
        <dsp:cNvPr id="0" name=""/>
        <dsp:cNvSpPr/>
      </dsp:nvSpPr>
      <dsp:spPr>
        <a:xfrm>
          <a:off x="0" y="2175669"/>
          <a:ext cx="6358486" cy="0"/>
        </a:xfrm>
        <a:prstGeom prst="line">
          <a:avLst/>
        </a:prstGeom>
        <a:gradFill rotWithShape="0">
          <a:gsLst>
            <a:gs pos="0">
              <a:schemeClr val="accent5">
                <a:hueOff val="-779532"/>
                <a:satOff val="7969"/>
                <a:lumOff val="-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79532"/>
                <a:satOff val="7969"/>
                <a:lumOff val="-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79532"/>
                <a:satOff val="7969"/>
                <a:lumOff val="-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779532"/>
              <a:satOff val="7969"/>
              <a:lumOff val="-4314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151C530-A918-4FE3-BCFD-A21AD33FF0EB}">
      <dsp:nvSpPr>
        <dsp:cNvPr id="0" name=""/>
        <dsp:cNvSpPr/>
      </dsp:nvSpPr>
      <dsp:spPr>
        <a:xfrm>
          <a:off x="0" y="2175669"/>
          <a:ext cx="6358486" cy="217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/>
            <a:t>«Дія» означає реальне здійснення регулятивного впливу на предмет регулювання, тобто норми (положення) НПА підлягають практичній реалізації (виконанню, використанню, дотриманню та застосуванню). </a:t>
          </a:r>
          <a:endParaRPr lang="en-US" sz="2400" kern="1200"/>
        </a:p>
      </dsp:txBody>
      <dsp:txXfrm>
        <a:off x="0" y="2175669"/>
        <a:ext cx="6358486" cy="21756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DA4419-C183-495B-8DBA-7814FB05717B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FF827-054B-4F79-A9E3-5DAC44988A5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9339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BFF827-054B-4F79-A9E3-5DAC44988A55}" type="slidenum">
              <a:rPr lang="uk-UA" smtClean="0"/>
              <a:t>51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488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5067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8487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681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279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95560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5250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3316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84706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2660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3490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12868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8140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2177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0740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5531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4677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656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85D7CF7-04DE-443D-A6F7-5403684D27F0}" type="datetimeFigureOut">
              <a:rPr lang="uk-UA" smtClean="0"/>
              <a:t>27.04.2026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01B5F94-BB2F-41A2-90EE-7958F1EB815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06007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3354-20#n674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020E385-54F4-42F2-9A7E-7A8B8160EC6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dirty="0" err="1">
                <a:gradFill flip="none" rotWithShape="1">
                  <a:gsLst>
                    <a:gs pos="28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  <a:tileRect/>
                </a:gradFill>
              </a:rPr>
              <a:t>Програма</a:t>
            </a:r>
            <a:r>
              <a:rPr lang="ru-RU" sz="3200" dirty="0">
                <a:gradFill flip="none" rotWithShape="1">
                  <a:gsLst>
                    <a:gs pos="28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  <a:tileRect/>
                </a:gradFill>
              </a:rPr>
              <a:t> </a:t>
            </a:r>
            <a:r>
              <a:rPr lang="ru-RU" sz="3200" dirty="0" err="1">
                <a:gradFill flip="none" rotWithShape="1">
                  <a:gsLst>
                    <a:gs pos="28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  <a:tileRect/>
                </a:gradFill>
              </a:rPr>
              <a:t>підготовки</a:t>
            </a:r>
            <a:r>
              <a:rPr lang="ru-RU" sz="3200" dirty="0">
                <a:gradFill flip="none" rotWithShape="1">
                  <a:gsLst>
                    <a:gs pos="28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  <a:tileRect/>
                </a:gradFill>
              </a:rPr>
              <a:t> </a:t>
            </a:r>
            <a:r>
              <a:rPr lang="ru-RU" sz="3200" dirty="0" err="1">
                <a:gradFill flip="none" rotWithShape="1">
                  <a:gsLst>
                    <a:gs pos="28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  <a:tileRect/>
                </a:gradFill>
              </a:rPr>
              <a:t>суддів</a:t>
            </a:r>
            <a:r>
              <a:rPr lang="ru-RU" sz="3200" dirty="0">
                <a:gradFill flip="none" rotWithShape="1">
                  <a:gsLst>
                    <a:gs pos="28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  <a:tileRect/>
                </a:gradFill>
              </a:rPr>
              <a:t> Верховного Суду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0605" y="1825625"/>
            <a:ext cx="724637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sz="1300" b="1" i="1" dirty="0">
              <a:gradFill>
                <a:gsLst>
                  <a:gs pos="34000">
                    <a:srgbClr val="EDEDED"/>
                  </a:gs>
                  <a:gs pos="0">
                    <a:srgbClr val="BFBFBF"/>
                  </a:gs>
                  <a:gs pos="100000">
                    <a:srgbClr val="FFFFFF"/>
                  </a:gs>
                </a:gsLst>
                <a:lin ang="4800000" scaled="0"/>
              </a:gra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1300" i="1" dirty="0">
              <a:gradFill>
                <a:gsLst>
                  <a:gs pos="34000">
                    <a:srgbClr val="EDEDED"/>
                  </a:gs>
                  <a:gs pos="0">
                    <a:srgbClr val="BFBFBF"/>
                  </a:gs>
                  <a:gs pos="100000">
                    <a:srgbClr val="FFFFFF"/>
                  </a:gs>
                </a:gsLst>
                <a:lin ang="4800000" scaled="0"/>
              </a:gradFill>
            </a:endParaRPr>
          </a:p>
          <a:p>
            <a:pPr marL="0" indent="0">
              <a:buNone/>
            </a:pPr>
            <a:r>
              <a:rPr lang="uk-UA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Тема: </a:t>
            </a:r>
            <a:r>
              <a:rPr lang="uk-UA" b="1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</a:rPr>
              <a:t>ДІЯ ЗАКОНУ У ЧАСІ: ДОКТРИНА ТА ВИКЛИКИ НАЦІОНАЛЬНОМУ СУДУ.</a:t>
            </a:r>
            <a:endParaRPr lang="uk-UA" dirty="0">
              <a:gradFill>
                <a:gsLst>
                  <a:gs pos="34000">
                    <a:srgbClr val="EDEDED"/>
                  </a:gs>
                  <a:gs pos="0">
                    <a:srgbClr val="BFBFBF"/>
                  </a:gs>
                  <a:gs pos="100000">
                    <a:srgbClr val="FFFFFF"/>
                  </a:gs>
                </a:gsLst>
                <a:lin ang="4800000" scaled="0"/>
              </a:gradFill>
            </a:endParaRPr>
          </a:p>
          <a:p>
            <a:pPr marL="0" indent="0">
              <a:buNone/>
            </a:pPr>
            <a:endParaRPr lang="uk-UA" sz="1300" b="1" dirty="0">
              <a:gradFill>
                <a:gsLst>
                  <a:gs pos="34000">
                    <a:srgbClr val="EDEDED"/>
                  </a:gs>
                  <a:gs pos="0">
                    <a:srgbClr val="BFBFBF"/>
                  </a:gs>
                  <a:gs pos="100000">
                    <a:srgbClr val="FFFFFF"/>
                  </a:gs>
                </a:gsLst>
                <a:lin ang="4800000" scaled="0"/>
              </a:gradFill>
            </a:endParaRPr>
          </a:p>
          <a:p>
            <a:endParaRPr lang="uk-UA" sz="1300" dirty="0">
              <a:gradFill>
                <a:gsLst>
                  <a:gs pos="34000">
                    <a:srgbClr val="EDEDED"/>
                  </a:gs>
                  <a:gs pos="0">
                    <a:srgbClr val="BFBFBF"/>
                  </a:gs>
                  <a:gs pos="100000">
                    <a:srgbClr val="FFFFFF"/>
                  </a:gs>
                </a:gsLst>
                <a:lin ang="4800000" scaled="0"/>
              </a:gradFill>
            </a:endParaRPr>
          </a:p>
          <a:p>
            <a:pPr marL="0" indent="0">
              <a:spcAft>
                <a:spcPts val="1000"/>
              </a:spcAft>
              <a:buNone/>
            </a:pPr>
            <a:endParaRPr lang="uk-UA" sz="1300" b="1" i="1" dirty="0">
              <a:gradFill>
                <a:gsLst>
                  <a:gs pos="34000">
                    <a:srgbClr val="EDEDED"/>
                  </a:gs>
                  <a:gs pos="0">
                    <a:srgbClr val="BFBFBF"/>
                  </a:gs>
                  <a:gs pos="100000">
                    <a:srgbClr val="FFFFFF"/>
                  </a:gs>
                </a:gsLst>
                <a:lin ang="4800000" scaled="0"/>
              </a:gra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uk-UA" sz="1300" b="1" i="1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Дмитро ЛУК'ЯНЕЦЬ, </a:t>
            </a:r>
            <a:r>
              <a:rPr lang="uk-UA" sz="1300" i="1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доктор юридичних наук, професор,</a:t>
            </a:r>
            <a:r>
              <a:rPr lang="uk-UA" sz="1300" b="1" i="1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300" i="1" dirty="0">
                <a:gradFill>
                  <a:gsLst>
                    <a:gs pos="34000">
                      <a:srgbClr val="EDEDED"/>
                    </a:gs>
                    <a:gs pos="0">
                      <a:srgbClr val="BFBFBF"/>
                    </a:gs>
                    <a:gs pos="100000">
                      <a:srgbClr val="FFFFFF"/>
                    </a:gs>
                  </a:gsLst>
                  <a:lin ang="4800000" scaled="0"/>
                </a:gra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професор кафедри державно-правових дисциплін Харківського національного університету імені В. Н. Каразіна, Член науково-консультаційної ради при Верховному Суді, Член науково-консультаційної ради при голові Верховної Ради України;</a:t>
            </a:r>
            <a:endParaRPr lang="uk-UA" sz="1300" dirty="0">
              <a:gradFill>
                <a:gsLst>
                  <a:gs pos="34000">
                    <a:srgbClr val="EDEDED"/>
                  </a:gs>
                  <a:gs pos="0">
                    <a:srgbClr val="BFBFBF"/>
                  </a:gs>
                  <a:gs pos="100000">
                    <a:srgbClr val="FFFFFF"/>
                  </a:gs>
                </a:gsLst>
                <a:lin ang="4800000" scaled="0"/>
              </a:gra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300" dirty="0">
              <a:gradFill>
                <a:gsLst>
                  <a:gs pos="34000">
                    <a:srgbClr val="EDEDED"/>
                  </a:gs>
                  <a:gs pos="0">
                    <a:srgbClr val="BFBFBF"/>
                  </a:gs>
                  <a:gs pos="100000">
                    <a:srgbClr val="FFFFFF"/>
                  </a:gs>
                </a:gsLst>
                <a:lin ang="4800000" scaled="0"/>
              </a:gradFill>
            </a:endParaRPr>
          </a:p>
        </p:txBody>
      </p:sp>
      <p:sp>
        <p:nvSpPr>
          <p:cNvPr id="11" name="Rounded Rectangle 17">
            <a:extLst>
              <a:ext uri="{FF2B5EF4-FFF2-40B4-BE49-F238E27FC236}">
                <a16:creationId xmlns:a16="http://schemas.microsoft.com/office/drawing/2014/main" id="{B1B60728-8C3E-4908-96B8-23E96225950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33852" y="1948070"/>
            <a:ext cx="3429886" cy="3896139"/>
          </a:xfrm>
          <a:prstGeom prst="roundRect">
            <a:avLst>
              <a:gd name="adj" fmla="val 2028"/>
            </a:avLst>
          </a:prstGeom>
          <a:solidFill>
            <a:schemeClr val="bg1"/>
          </a:solidFill>
          <a:ln>
            <a:noFill/>
          </a:ln>
          <a:effectLst>
            <a:innerShdw blurRad="127000" dist="12700">
              <a:prstClr val="black"/>
            </a:innerShdw>
            <a:reflection blurRad="6350" stA="52000" endA="300" endPos="2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26824" y="3105140"/>
            <a:ext cx="2843942" cy="15819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117574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6D0CE3-E601-B9A6-33B3-00708C76E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Співвідношення категорій «чинність» та «дія» НПА</a:t>
            </a:r>
            <a:endParaRPr lang="uk-UA" sz="28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05EAA2C-11B6-928A-4FE9-1F2F565E4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Чинність та дія НПА знаходяться у причинно-наслідковому </a:t>
            </a:r>
            <a:r>
              <a:rPr lang="uk-UA" dirty="0" err="1"/>
              <a:t>звязку</a:t>
            </a:r>
            <a:r>
              <a:rPr lang="uk-UA" dirty="0"/>
              <a:t>: </a:t>
            </a:r>
          </a:p>
          <a:p>
            <a:pPr algn="just">
              <a:buFontTx/>
              <a:buChar char="-"/>
            </a:pPr>
            <a:r>
              <a:rPr lang="uk-UA" dirty="0"/>
              <a:t>Закон вступає у дію внаслідок набрання ним чинності (за загальним правилом);</a:t>
            </a:r>
          </a:p>
          <a:p>
            <a:pPr algn="just">
              <a:buFontTx/>
              <a:buChar char="-"/>
            </a:pPr>
            <a:r>
              <a:rPr lang="uk-UA" dirty="0"/>
              <a:t>Дія закону припиняється внаслідок втрати чинності законом.</a:t>
            </a:r>
          </a:p>
        </p:txBody>
      </p:sp>
    </p:spTree>
    <p:extLst>
      <p:ext uri="{BB962C8B-B14F-4D97-AF65-F5344CB8AC3E}">
        <p14:creationId xmlns:p14="http://schemas.microsoft.com/office/powerpoint/2010/main" val="2242194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6591"/>
          </a:xfrm>
        </p:spPr>
        <p:txBody>
          <a:bodyPr>
            <a:normAutofit/>
          </a:bodyPr>
          <a:lstStyle/>
          <a:p>
            <a:r>
              <a:rPr lang="uk-UA" sz="2800" b="1" dirty="0"/>
              <a:t>Співвідношення категорій «чинність» та «дія» НПА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0439" y="1288026"/>
            <a:ext cx="10793361" cy="488893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Чинність НПА є характеристикою, яка визначає потенційну здатність нормативно-правового акта здійснювати регулятивний вплив на суспільні відносини, що є його предметом. 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Чинний НПА (поза дією) – це НПА, що набув юридичної сили, але ще не може бути застосований.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Чинність нормативно-правового акта є статичною характеристикою і здебільшого пов’язана зі статусом нормативно-правового акта, невипадково така характеристика як чинність пов’язана виключно з такими опціями, як «набрання чинності» та «втрата чинності». 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Чинність є дискретною характеристикою, тобто нормативно-правовий акт може бути або чинним, або не чинним і сама по собі чинність не має будь-яких якісних чи темпоральних характеристик. </a:t>
            </a:r>
            <a:endParaRPr lang="ru-RU" dirty="0"/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656097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2565"/>
          </a:xfrm>
        </p:spPr>
        <p:txBody>
          <a:bodyPr>
            <a:normAutofit/>
          </a:bodyPr>
          <a:lstStyle/>
          <a:p>
            <a:r>
              <a:rPr lang="uk-UA" sz="2800" b="1" dirty="0"/>
              <a:t>Співвідношення категорій «чинність» та «дія» НПА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307690"/>
            <a:ext cx="10744200" cy="486927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З чинністю </a:t>
            </a:r>
            <a:r>
              <a:rPr lang="uk-UA" dirty="0" err="1"/>
              <a:t>пов</a:t>
            </a:r>
            <a:r>
              <a:rPr lang="en-US" dirty="0"/>
              <a:t>’</a:t>
            </a:r>
            <a:r>
              <a:rPr lang="uk-UA" dirty="0" err="1"/>
              <a:t>язана</a:t>
            </a:r>
            <a:r>
              <a:rPr lang="uk-UA" dirty="0"/>
              <a:t> можливість оскарження нормативно-правового акта.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ru-RU" dirty="0" err="1"/>
              <a:t>Закони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визнані</a:t>
            </a:r>
            <a:r>
              <a:rPr lang="ru-RU" dirty="0"/>
              <a:t> </a:t>
            </a:r>
            <a:r>
              <a:rPr lang="ru-RU" dirty="0" err="1"/>
              <a:t>неконституційними</a:t>
            </a:r>
            <a:r>
              <a:rPr lang="ru-RU" dirty="0"/>
              <a:t>, </a:t>
            </a:r>
            <a:r>
              <a:rPr lang="ru-RU" b="1" dirty="0" err="1">
                <a:solidFill>
                  <a:srgbClr val="FF0000"/>
                </a:solidFill>
              </a:rPr>
              <a:t>втрачають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чинність</a:t>
            </a:r>
            <a:r>
              <a:rPr lang="ru-RU" b="1" dirty="0"/>
              <a:t> </a:t>
            </a:r>
            <a:r>
              <a:rPr lang="ru-RU" dirty="0"/>
              <a:t>з дня </a:t>
            </a:r>
            <a:r>
              <a:rPr lang="ru-RU" dirty="0" err="1"/>
              <a:t>ухвалення</a:t>
            </a:r>
            <a:r>
              <a:rPr lang="ru-RU" dirty="0"/>
              <a:t> </a:t>
            </a:r>
            <a:r>
              <a:rPr lang="ru-RU" dirty="0" err="1"/>
              <a:t>Конституційним</a:t>
            </a:r>
            <a:r>
              <a:rPr lang="ru-RU" dirty="0"/>
              <a:t> Судом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неконституційність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самим </a:t>
            </a:r>
            <a:r>
              <a:rPr lang="ru-RU" dirty="0" err="1"/>
              <a:t>рішенням</a:t>
            </a:r>
            <a:r>
              <a:rPr lang="ru-RU" dirty="0"/>
              <a:t>, </a:t>
            </a:r>
            <a:r>
              <a:rPr lang="ru-RU" dirty="0" err="1"/>
              <a:t>але</a:t>
            </a:r>
            <a:r>
              <a:rPr lang="ru-RU" dirty="0"/>
              <a:t> не </a:t>
            </a:r>
            <a:r>
              <a:rPr lang="ru-RU" dirty="0" err="1"/>
              <a:t>раніше</a:t>
            </a:r>
            <a:r>
              <a:rPr lang="ru-RU" dirty="0"/>
              <a:t> дня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ухвалення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uk-UA" dirty="0"/>
              <a:t>(ч.1 Ст.91 ЗУ «Про Конституційний Суд України»)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ru-RU" dirty="0"/>
              <a:t>Нормативно-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оскаржені</a:t>
            </a:r>
            <a:r>
              <a:rPr lang="ru-RU" dirty="0"/>
              <a:t> до </a:t>
            </a:r>
            <a:r>
              <a:rPr lang="ru-RU" dirty="0" err="1"/>
              <a:t>адміністративного</a:t>
            </a:r>
            <a:r>
              <a:rPr lang="ru-RU" dirty="0"/>
              <a:t> суду </a:t>
            </a:r>
            <a:r>
              <a:rPr lang="ru-RU" b="1" dirty="0" err="1">
                <a:solidFill>
                  <a:srgbClr val="FF0000"/>
                </a:solidFill>
              </a:rPr>
              <a:t>протягом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всього</a:t>
            </a:r>
            <a:r>
              <a:rPr lang="ru-RU" b="1" dirty="0">
                <a:solidFill>
                  <a:srgbClr val="FF0000"/>
                </a:solidFill>
              </a:rPr>
              <a:t> строку </a:t>
            </a:r>
            <a:r>
              <a:rPr lang="ru-RU" b="1" dirty="0" err="1">
                <a:solidFill>
                  <a:srgbClr val="FF0000"/>
                </a:solidFill>
              </a:rPr>
              <a:t>їх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чинності</a:t>
            </a:r>
            <a:r>
              <a:rPr lang="ru-RU" b="1" dirty="0">
                <a:solidFill>
                  <a:srgbClr val="FF000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uk-UA" dirty="0"/>
              <a:t>(ч.3 ст.264 КАСУ)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3057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>
          <a:xfrm>
            <a:off x="637309" y="330200"/>
            <a:ext cx="11042073" cy="1082576"/>
          </a:xfrm>
        </p:spPr>
        <p:txBody>
          <a:bodyPr>
            <a:noAutofit/>
          </a:bodyPr>
          <a:lstStyle/>
          <a:p>
            <a:r>
              <a:rPr lang="uk-UA" sz="2800" b="1" dirty="0"/>
              <a:t>Співвідношення категорій «чинність» та «дія» НПА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2" name="Rectangle 14"/>
          <p:cNvSpPr>
            <a:spLocks noGrp="1" noChangeArrowheads="1"/>
          </p:cNvSpPr>
          <p:nvPr>
            <p:ph idx="1"/>
          </p:nvPr>
        </p:nvSpPr>
        <p:spPr>
          <a:xfrm>
            <a:off x="637309" y="1496291"/>
            <a:ext cx="11046691" cy="490450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sz="2800" dirty="0"/>
              <a:t>Дія нормативно-правового акту являє собою ознаку нормативно-правового акта, яка характеризує його можливості щодо здійснення реального регулятивного впливу на суспільні відносини, що є його предметом. Тобто, діючий НПА (такий, що діє) – це НПА який може бути реалізований (застосований).</a:t>
            </a:r>
            <a:endParaRPr lang="ru-RU" sz="2800" dirty="0"/>
          </a:p>
          <a:p>
            <a:pPr marL="0" indent="0" algn="just">
              <a:buNone/>
            </a:pPr>
            <a:endParaRPr lang="uk-UA" sz="2800" dirty="0"/>
          </a:p>
          <a:p>
            <a:pPr marL="0" indent="0" algn="just">
              <a:buNone/>
            </a:pPr>
            <a:r>
              <a:rPr lang="uk-UA" sz="2800" dirty="0"/>
              <a:t>Дія нормативно-правового акта є характеристикою динамічною і </a:t>
            </a:r>
            <a:r>
              <a:rPr lang="uk-UA" sz="2800" dirty="0" err="1"/>
              <a:t>пов</a:t>
            </a:r>
            <a:r>
              <a:rPr lang="ru-RU" sz="2800" dirty="0"/>
              <a:t>’</a:t>
            </a:r>
            <a:r>
              <a:rPr lang="uk-UA" sz="2800" dirty="0" err="1"/>
              <a:t>язана</a:t>
            </a:r>
            <a:r>
              <a:rPr lang="uk-UA" sz="2800" dirty="0"/>
              <a:t> з практичною реалізацією нормативних приписів, що містяться у нормативно-правовому акті. </a:t>
            </a:r>
          </a:p>
          <a:p>
            <a:pPr marL="0" indent="0" algn="just">
              <a:buNone/>
            </a:pPr>
            <a:endParaRPr lang="uk-UA" sz="2800" dirty="0"/>
          </a:p>
          <a:p>
            <a:pPr marL="0" indent="0" algn="just">
              <a:buNone/>
            </a:pPr>
            <a:r>
              <a:rPr lang="uk-UA" sz="2800" dirty="0"/>
              <a:t>Дії нормативно-правового акту властиві певні якісні характеристики, зокрема темпоральні (дія у часі),  просторові (дія у просторі) та суб’єктні (дія за колом осіб).</a:t>
            </a:r>
          </a:p>
          <a:p>
            <a:pPr marL="0" indent="0" algn="just">
              <a:buNone/>
            </a:pPr>
            <a:endParaRPr lang="uk-UA" sz="2800" dirty="0"/>
          </a:p>
          <a:p>
            <a:pPr marL="0" indent="0" algn="just">
              <a:buNone/>
            </a:pPr>
            <a:r>
              <a:rPr lang="uk-UA" sz="2800" dirty="0"/>
              <a:t>Для дії НПА у часі є властивими такі «опції», як пряма дія, зворотна дія, зупинення дії, відновлення дії, припинення дії.</a:t>
            </a:r>
            <a:endParaRPr lang="ru-RU" sz="2800" dirty="0"/>
          </a:p>
          <a:p>
            <a:pPr marL="0" indent="0" algn="just">
              <a:buNone/>
            </a:pPr>
            <a:endParaRPr lang="ru-RU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Статуси закону (нормативно-правового </a:t>
            </a:r>
            <a:r>
              <a:rPr lang="uk-UA" sz="2800" b="1" dirty="0" err="1"/>
              <a:t>акта</a:t>
            </a:r>
            <a:r>
              <a:rPr lang="uk-UA" sz="2800" b="1" dirty="0"/>
              <a:t>)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uk-UA" dirty="0"/>
              <a:t>Прийнятий (виданий) та опублікований, але такий, що не набрав чинності (Приклад - ЗУ «Про публічні консультації»);</a:t>
            </a:r>
          </a:p>
          <a:p>
            <a:pPr marL="0" indent="0">
              <a:buNone/>
            </a:pPr>
            <a:endParaRPr lang="uk-UA" dirty="0"/>
          </a:p>
          <a:p>
            <a:pPr>
              <a:buFontTx/>
              <a:buChar char="-"/>
            </a:pPr>
            <a:r>
              <a:rPr lang="uk-UA" dirty="0"/>
              <a:t>Прийнятий (виданий), опублікований та такий, що набрав чинності але не введений у дію (Приклад – ЗУ «Про правотворчу діяльність»);</a:t>
            </a:r>
          </a:p>
          <a:p>
            <a:pPr marL="0" indent="0">
              <a:buNone/>
            </a:pPr>
            <a:endParaRPr lang="uk-UA" dirty="0"/>
          </a:p>
          <a:p>
            <a:pPr>
              <a:buFontTx/>
              <a:buChar char="-"/>
            </a:pPr>
            <a:r>
              <a:rPr lang="uk-UA" dirty="0"/>
              <a:t>Прийнятий (виданий), опублікований та такий, що набрав чинності та введений у дію.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2030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7642C7-AFE8-96E1-3055-74F4E5A9D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744200" cy="814746"/>
          </a:xfrm>
        </p:spPr>
        <p:txBody>
          <a:bodyPr>
            <a:normAutofit fontScale="90000"/>
          </a:bodyPr>
          <a:lstStyle/>
          <a:p>
            <a:r>
              <a:rPr lang="uk-UA" sz="3200" dirty="0"/>
              <a:t>Яка користь від чинного, але такого, що не вступив у дію закону ?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8FB51C1-4803-99E0-B8BF-30DE0C1FD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79872"/>
            <a:ext cx="11120284" cy="4997091"/>
          </a:xfrm>
        </p:spPr>
        <p:txBody>
          <a:bodyPr/>
          <a:lstStyle/>
          <a:p>
            <a:pPr marL="0" indent="0">
              <a:buNone/>
            </a:pPr>
            <a:endParaRPr lang="uk-UA" dirty="0"/>
          </a:p>
          <a:p>
            <a:pPr marL="514350" indent="-514350">
              <a:buAutoNum type="arabicPeriod"/>
            </a:pPr>
            <a:r>
              <a:rPr lang="uk-UA" dirty="0"/>
              <a:t>Досягнення юридичної визначеності у правовому регулюванні.</a:t>
            </a:r>
          </a:p>
          <a:p>
            <a:pPr marL="514350" indent="-514350">
              <a:buAutoNum type="arabicPeriod"/>
            </a:pPr>
            <a:r>
              <a:rPr lang="uk-UA" dirty="0"/>
              <a:t>Можливість використання у контексті правової аргументації позиції законодавця.</a:t>
            </a:r>
          </a:p>
          <a:p>
            <a:pPr marL="514350" indent="-514350" algn="just">
              <a:buAutoNum type="arabicPeriod"/>
            </a:pPr>
            <a:r>
              <a:rPr lang="uk-UA" dirty="0"/>
              <a:t>Можливість використання «статичних (службових) норм» (норм-дефініцій та норм-принципів) за умови їх відсутності у попередньому правовому регулюванні.</a:t>
            </a:r>
          </a:p>
          <a:p>
            <a:pPr marL="514350" indent="-514350">
              <a:buAutoNum type="arabicPeriod"/>
            </a:pPr>
            <a:r>
              <a:rPr lang="uk-UA" dirty="0"/>
              <a:t>Можливість конституційного подання стосовно відповідності закону або його окремих положень Конституції України.</a:t>
            </a:r>
          </a:p>
        </p:txBody>
      </p:sp>
    </p:spTree>
    <p:extLst>
      <p:ext uri="{BB962C8B-B14F-4D97-AF65-F5344CB8AC3E}">
        <p14:creationId xmlns:p14="http://schemas.microsoft.com/office/powerpoint/2010/main" val="444901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73E0BB-27F7-77CD-20BA-B7C17E1A9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*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9A070A2-614D-E0E3-0C8F-81BF2C5DB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	Відокремлення категорій «чинність» та «дія» закону (нормативно-правового акту) дає можливість </a:t>
            </a:r>
            <a:r>
              <a:rPr lang="uk-UA" dirty="0" err="1"/>
              <a:t>суб</a:t>
            </a:r>
            <a:r>
              <a:rPr lang="en-US" dirty="0"/>
              <a:t>’</a:t>
            </a:r>
            <a:r>
              <a:rPr lang="uk-UA" dirty="0" err="1"/>
              <a:t>єкту</a:t>
            </a:r>
            <a:r>
              <a:rPr lang="uk-UA" dirty="0"/>
              <a:t> правотворчої діяльності здійснювати «керування» регулятивним впливом.</a:t>
            </a:r>
          </a:p>
        </p:txBody>
      </p:sp>
    </p:spTree>
    <p:extLst>
      <p:ext uri="{BB962C8B-B14F-4D97-AF65-F5344CB8AC3E}">
        <p14:creationId xmlns:p14="http://schemas.microsoft.com/office/powerpoint/2010/main" val="21056166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err="1"/>
              <a:t>Набрання</a:t>
            </a:r>
            <a:r>
              <a:rPr lang="ru-RU" sz="2800" b="1" dirty="0"/>
              <a:t> </a:t>
            </a:r>
            <a:r>
              <a:rPr lang="ru-RU" sz="2800" b="1" dirty="0" err="1"/>
              <a:t>чинності</a:t>
            </a:r>
            <a:r>
              <a:rPr lang="ru-RU" sz="2800" b="1" dirty="0"/>
              <a:t> нормативно-</a:t>
            </a:r>
            <a:r>
              <a:rPr lang="ru-RU" sz="2800" b="1" dirty="0" err="1"/>
              <a:t>правовим</a:t>
            </a:r>
            <a:r>
              <a:rPr lang="ru-RU" sz="2800" b="1" dirty="0"/>
              <a:t> актом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Нормативно-</a:t>
            </a:r>
            <a:r>
              <a:rPr lang="ru-RU" dirty="0" err="1"/>
              <a:t>правовий</a:t>
            </a:r>
            <a:r>
              <a:rPr lang="ru-RU" dirty="0"/>
              <a:t> акт </a:t>
            </a:r>
            <a:r>
              <a:rPr lang="ru-RU" dirty="0" err="1"/>
              <a:t>набирає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у порядку та строк (</a:t>
            </a:r>
            <a:r>
              <a:rPr lang="ru-RU" dirty="0" err="1"/>
              <a:t>термін</a:t>
            </a:r>
            <a:r>
              <a:rPr lang="ru-RU" dirty="0"/>
              <a:t>),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 та (</a:t>
            </a:r>
            <a:r>
              <a:rPr lang="ru-RU" dirty="0" err="1"/>
              <a:t>або</a:t>
            </a:r>
            <a:r>
              <a:rPr lang="ru-RU" dirty="0"/>
              <a:t>) законом, але не </a:t>
            </a:r>
            <a:r>
              <a:rPr lang="ru-RU" dirty="0" err="1"/>
              <a:t>раніше</a:t>
            </a:r>
            <a:r>
              <a:rPr lang="ru-RU" dirty="0"/>
              <a:t> дня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b="1" dirty="0" err="1"/>
              <a:t>опублікування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, </a:t>
            </a:r>
            <a:r>
              <a:rPr lang="ru-RU" dirty="0" err="1"/>
              <a:t>передбаченого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третьою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Закон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набирає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через 10 </a:t>
            </a:r>
            <a:r>
              <a:rPr lang="ru-RU" dirty="0" err="1"/>
              <a:t>днів</a:t>
            </a:r>
            <a:r>
              <a:rPr lang="ru-RU" dirty="0"/>
              <a:t> з дня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офіційного</a:t>
            </a:r>
            <a:r>
              <a:rPr lang="ru-RU" dirty="0"/>
              <a:t> </a:t>
            </a:r>
            <a:r>
              <a:rPr lang="ru-RU" dirty="0" err="1"/>
              <a:t>оприлюднення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 самим законом, але не </a:t>
            </a:r>
            <a:r>
              <a:rPr lang="ru-RU" dirty="0" err="1"/>
              <a:t>раніше</a:t>
            </a:r>
            <a:r>
              <a:rPr lang="ru-RU" dirty="0"/>
              <a:t> дня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b="1" dirty="0" err="1"/>
              <a:t>опублікування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(ЗУ «Про </a:t>
            </a:r>
            <a:r>
              <a:rPr lang="ru-RU" dirty="0" err="1"/>
              <a:t>правотворчу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»)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894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err="1"/>
              <a:t>Набрання</a:t>
            </a:r>
            <a:r>
              <a:rPr lang="ru-RU" sz="2800" b="1" dirty="0"/>
              <a:t> </a:t>
            </a:r>
            <a:r>
              <a:rPr lang="ru-RU" sz="2800" b="1" dirty="0" err="1"/>
              <a:t>чинності</a:t>
            </a:r>
            <a:r>
              <a:rPr lang="ru-RU" sz="2800" b="1" dirty="0"/>
              <a:t> нормативно-</a:t>
            </a:r>
            <a:r>
              <a:rPr lang="ru-RU" sz="2800" b="1" dirty="0" err="1"/>
              <a:t>правовим</a:t>
            </a:r>
            <a:r>
              <a:rPr lang="ru-RU" sz="2800" b="1" dirty="0"/>
              <a:t> актом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/>
              <a:t>Моментом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нормативно-</a:t>
            </a:r>
            <a:r>
              <a:rPr lang="ru-RU" dirty="0" err="1"/>
              <a:t>правовим</a:t>
            </a:r>
            <a:r>
              <a:rPr lang="ru-RU" dirty="0"/>
              <a:t> актом є 0 годин дня, </a:t>
            </a:r>
            <a:r>
              <a:rPr lang="ru-RU" dirty="0" err="1"/>
              <a:t>наступного</a:t>
            </a:r>
            <a:r>
              <a:rPr lang="ru-RU" dirty="0"/>
              <a:t> за днем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опублікування</a:t>
            </a:r>
            <a:r>
              <a:rPr lang="ru-RU" dirty="0"/>
              <a:t> в порядку, </a:t>
            </a:r>
            <a:r>
              <a:rPr lang="ru-RU" dirty="0" err="1"/>
              <a:t>встановленому</a:t>
            </a:r>
            <a:r>
              <a:rPr lang="ru-RU" dirty="0"/>
              <a:t> законом, </a:t>
            </a:r>
            <a:r>
              <a:rPr lang="ru-RU" dirty="0" err="1"/>
              <a:t>якщо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r>
              <a:rPr lang="ru-RU" dirty="0"/>
              <a:t>1)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 та (</a:t>
            </a:r>
            <a:r>
              <a:rPr lang="ru-RU" dirty="0" err="1"/>
              <a:t>або</a:t>
            </a:r>
            <a:r>
              <a:rPr lang="ru-RU" dirty="0"/>
              <a:t>) законом;</a:t>
            </a:r>
          </a:p>
          <a:p>
            <a:pPr marL="0" indent="0" algn="just">
              <a:buNone/>
            </a:pPr>
            <a:r>
              <a:rPr lang="ru-RU" dirty="0"/>
              <a:t>2)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пізній</a:t>
            </a:r>
            <a:r>
              <a:rPr lang="ru-RU" dirty="0"/>
              <a:t> строк (</a:t>
            </a:r>
            <a:r>
              <a:rPr lang="ru-RU" dirty="0" err="1"/>
              <a:t>термін</a:t>
            </a:r>
            <a:r>
              <a:rPr lang="ru-RU" dirty="0"/>
              <a:t>) не </a:t>
            </a:r>
            <a:r>
              <a:rPr lang="ru-RU" dirty="0" err="1"/>
              <a:t>встановлено</a:t>
            </a:r>
            <a:r>
              <a:rPr lang="ru-RU" dirty="0"/>
              <a:t> самим нормативно-</a:t>
            </a:r>
            <a:r>
              <a:rPr lang="ru-RU" dirty="0" err="1"/>
              <a:t>правовим</a:t>
            </a:r>
            <a:r>
              <a:rPr lang="ru-RU" dirty="0"/>
              <a:t> актом.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Якщо</a:t>
            </a:r>
            <a:r>
              <a:rPr lang="ru-RU" dirty="0"/>
              <a:t> момент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нормативно-</a:t>
            </a:r>
            <a:r>
              <a:rPr lang="ru-RU" dirty="0" err="1"/>
              <a:t>правовим</a:t>
            </a:r>
            <a:r>
              <a:rPr lang="ru-RU" dirty="0"/>
              <a:t> актом 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err="1"/>
              <a:t>конкретним</a:t>
            </a:r>
            <a:r>
              <a:rPr lang="ru-RU" dirty="0"/>
              <a:t> </a:t>
            </a:r>
            <a:r>
              <a:rPr lang="ru-RU" dirty="0" err="1"/>
              <a:t>строком</a:t>
            </a:r>
            <a:r>
              <a:rPr lang="ru-RU" dirty="0"/>
              <a:t> (</a:t>
            </a:r>
            <a:r>
              <a:rPr lang="ru-RU" dirty="0" err="1"/>
              <a:t>терміном</a:t>
            </a:r>
            <a:r>
              <a:rPr lang="ru-RU" dirty="0"/>
              <a:t>), </a:t>
            </a:r>
            <a:r>
              <a:rPr lang="ru-RU" dirty="0" err="1"/>
              <a:t>такий</a:t>
            </a:r>
            <a:r>
              <a:rPr lang="ru-RU" dirty="0"/>
              <a:t> нормативно-</a:t>
            </a:r>
            <a:r>
              <a:rPr lang="ru-RU" dirty="0" err="1"/>
              <a:t>правовий</a:t>
            </a:r>
            <a:r>
              <a:rPr lang="ru-RU" dirty="0"/>
              <a:t> акт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чинним</a:t>
            </a:r>
            <a:r>
              <a:rPr lang="ru-RU" dirty="0"/>
              <a:t> з 0 годин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визначеного</a:t>
            </a:r>
            <a:r>
              <a:rPr lang="ru-RU" dirty="0"/>
              <a:t> у </a:t>
            </a:r>
            <a:r>
              <a:rPr lang="ru-RU" dirty="0" err="1"/>
              <a:t>ньому</a:t>
            </a:r>
            <a:r>
              <a:rPr lang="ru-RU" dirty="0"/>
              <a:t> дня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(ЗУ «Про </a:t>
            </a:r>
            <a:r>
              <a:rPr lang="ru-RU" dirty="0" err="1"/>
              <a:t>правотворчу</a:t>
            </a:r>
            <a:r>
              <a:rPr lang="ru-RU" dirty="0"/>
              <a:t> </a:t>
            </a:r>
            <a:r>
              <a:rPr lang="ru-RU" dirty="0" err="1"/>
              <a:t>діяльінсть</a:t>
            </a:r>
            <a:r>
              <a:rPr lang="ru-RU" dirty="0"/>
              <a:t>»)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4265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err="1"/>
              <a:t>Дія</a:t>
            </a:r>
            <a:r>
              <a:rPr lang="ru-RU" sz="2800" b="1" dirty="0"/>
              <a:t> нормативно-правового акта у </a:t>
            </a:r>
            <a:r>
              <a:rPr lang="ru-RU" sz="2800" b="1" dirty="0" err="1"/>
              <a:t>часі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0942" y="1825625"/>
            <a:ext cx="11139948" cy="435133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err="1"/>
              <a:t>Дія</a:t>
            </a:r>
            <a:r>
              <a:rPr lang="ru-RU" dirty="0"/>
              <a:t> нормативно-правового акта у </a:t>
            </a:r>
            <a:r>
              <a:rPr lang="ru-RU" dirty="0" err="1"/>
              <a:t>часі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b="1" dirty="0" err="1"/>
              <a:t>реалізація</a:t>
            </a:r>
            <a:r>
              <a:rPr lang="ru-RU" dirty="0"/>
              <a:t> нормативно-правового акта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набрання</a:t>
            </a:r>
            <a:r>
              <a:rPr lang="ru-RU" dirty="0"/>
              <a:t> ним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до </a:t>
            </a:r>
            <a:r>
              <a:rPr lang="ru-RU" dirty="0" err="1"/>
              <a:t>набрання</a:t>
            </a:r>
            <a:r>
              <a:rPr lang="ru-RU" dirty="0"/>
              <a:t> ним </a:t>
            </a:r>
            <a:r>
              <a:rPr lang="ru-RU" dirty="0" err="1"/>
              <a:t>чинності</a:t>
            </a:r>
            <a:r>
              <a:rPr lang="ru-RU" dirty="0"/>
              <a:t> і </a:t>
            </a:r>
            <a:r>
              <a:rPr lang="ru-RU" dirty="0" err="1"/>
              <a:t>тривали</a:t>
            </a:r>
            <a:r>
              <a:rPr lang="ru-RU" dirty="0"/>
              <a:t> станом на дату </a:t>
            </a:r>
            <a:r>
              <a:rPr lang="ru-RU" dirty="0" err="1"/>
              <a:t>набрання</a:t>
            </a:r>
            <a:r>
              <a:rPr lang="ru-RU" dirty="0"/>
              <a:t> актом </a:t>
            </a:r>
            <a:r>
              <a:rPr lang="ru-RU" dirty="0" err="1"/>
              <a:t>чинності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Дія</a:t>
            </a:r>
            <a:r>
              <a:rPr lang="ru-RU" dirty="0"/>
              <a:t> нормативно-правового акта </a:t>
            </a:r>
            <a:r>
              <a:rPr lang="ru-RU" dirty="0" err="1"/>
              <a:t>поширюється</a:t>
            </a:r>
            <a:r>
              <a:rPr lang="ru-RU" dirty="0"/>
              <a:t> на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 (</a:t>
            </a:r>
            <a:r>
              <a:rPr lang="ru-RU" dirty="0" err="1"/>
              <a:t>тривають</a:t>
            </a:r>
            <a:r>
              <a:rPr lang="ru-RU" dirty="0"/>
              <a:t>)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набрання</a:t>
            </a:r>
            <a:r>
              <a:rPr lang="ru-RU" dirty="0"/>
              <a:t> ним </a:t>
            </a:r>
            <a:r>
              <a:rPr lang="ru-RU" dirty="0" err="1"/>
              <a:t>чинності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 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 </a:t>
            </a:r>
            <a:r>
              <a:rPr lang="ru-RU" dirty="0" err="1"/>
              <a:t>чи</a:t>
            </a:r>
            <a:r>
              <a:rPr lang="ru-RU" dirty="0"/>
              <a:t> законом.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dirty="0" err="1"/>
              <a:t>Дія</a:t>
            </a:r>
            <a:r>
              <a:rPr lang="ru-RU" b="1" dirty="0"/>
              <a:t> нормативно-правового акта </a:t>
            </a:r>
            <a:r>
              <a:rPr lang="ru-RU" b="1" dirty="0" err="1"/>
              <a:t>починається</a:t>
            </a:r>
            <a:r>
              <a:rPr lang="ru-RU" b="1" dirty="0"/>
              <a:t> з моменту </a:t>
            </a:r>
            <a:r>
              <a:rPr lang="ru-RU" b="1" dirty="0" err="1"/>
              <a:t>набрання</a:t>
            </a:r>
            <a:r>
              <a:rPr lang="ru-RU" b="1" dirty="0"/>
              <a:t> ним </a:t>
            </a:r>
            <a:r>
              <a:rPr lang="ru-RU" b="1" dirty="0" err="1"/>
              <a:t>чинності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 законом, і </a:t>
            </a:r>
            <a:r>
              <a:rPr lang="ru-RU" b="1" dirty="0" err="1"/>
              <a:t>закінчується</a:t>
            </a:r>
            <a:r>
              <a:rPr lang="ru-RU" b="1" dirty="0"/>
              <a:t> моментом </a:t>
            </a:r>
            <a:r>
              <a:rPr lang="ru-RU" b="1" dirty="0" err="1"/>
              <a:t>припинення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дії</a:t>
            </a:r>
            <a:r>
              <a:rPr lang="ru-RU" b="1" dirty="0"/>
              <a:t>. </a:t>
            </a:r>
          </a:p>
          <a:p>
            <a:pPr marL="0" indent="0" algn="just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/>
              <a:t>(ЗУ «Про </a:t>
            </a:r>
            <a:r>
              <a:rPr lang="ru-RU" dirty="0" err="1"/>
              <a:t>правотворчу</a:t>
            </a:r>
            <a:r>
              <a:rPr lang="ru-RU" dirty="0"/>
              <a:t> </a:t>
            </a:r>
            <a:r>
              <a:rPr lang="ru-RU" dirty="0" err="1"/>
              <a:t>діяльінсть</a:t>
            </a:r>
            <a:r>
              <a:rPr lang="ru-RU" dirty="0"/>
              <a:t>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2339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B2275DD-736C-472F-9D1B-3BA6016BFD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FBDCBA-60AC-404C-0420-F89C5F3CB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841828" cy="1137104"/>
          </a:xfrm>
        </p:spPr>
        <p:txBody>
          <a:bodyPr anchor="b">
            <a:normAutofit/>
          </a:bodyPr>
          <a:lstStyle/>
          <a:p>
            <a:r>
              <a:rPr lang="uk-UA" sz="3700" b="1" dirty="0">
                <a:solidFill>
                  <a:schemeClr val="tx1">
                    <a:lumMod val="95000"/>
                  </a:schemeClr>
                </a:solidFill>
              </a:rPr>
              <a:t>Підходи до визначення поняття «час»</a:t>
            </a:r>
            <a:br>
              <a:rPr lang="uk-UA" sz="3700" b="1" dirty="0">
                <a:solidFill>
                  <a:schemeClr val="tx1">
                    <a:lumMod val="95000"/>
                  </a:schemeClr>
                </a:solidFill>
              </a:rPr>
            </a:br>
            <a:r>
              <a:rPr lang="uk-UA" sz="3700" b="1" dirty="0">
                <a:solidFill>
                  <a:schemeClr val="tx1">
                    <a:lumMod val="95000"/>
                  </a:schemeClr>
                </a:solidFill>
              </a:rPr>
              <a:t>(математика)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2C9EB44-748A-9AAF-E2CA-40B75C0A7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27275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sz="24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 algn="just">
              <a:buNone/>
            </a:pPr>
            <a:r>
              <a:rPr lang="uk-UA" sz="2400" dirty="0">
                <a:solidFill>
                  <a:schemeClr val="tx1">
                    <a:lumMod val="95000"/>
                  </a:schemeClr>
                </a:solidFill>
              </a:rPr>
              <a:t>Перше визначення часу виходить із рівнянь, що описують зміни стану певних об</a:t>
            </a:r>
            <a:r>
              <a:rPr lang="en-US" sz="2400" dirty="0">
                <a:solidFill>
                  <a:schemeClr val="tx1">
                    <a:lumMod val="95000"/>
                  </a:schemeClr>
                </a:solidFill>
              </a:rPr>
              <a:t>’</a:t>
            </a:r>
            <a:r>
              <a:rPr lang="uk-UA" sz="2400" dirty="0" err="1">
                <a:solidFill>
                  <a:schemeClr val="tx1">
                    <a:lumMod val="95000"/>
                  </a:schemeClr>
                </a:solidFill>
              </a:rPr>
              <a:t>єктів</a:t>
            </a:r>
            <a:r>
              <a:rPr lang="uk-UA" sz="2400" dirty="0">
                <a:solidFill>
                  <a:schemeClr val="tx1">
                    <a:lumMod val="95000"/>
                  </a:schemeClr>
                </a:solidFill>
              </a:rPr>
              <a:t>. У всіх цих рівняннях час є величиною, яку називають "координатним часом". У цьому випадку час — це математичний параметр, якому можна присвоїти певне значення.</a:t>
            </a:r>
          </a:p>
          <a:p>
            <a:pPr marL="0" indent="0">
              <a:buNone/>
            </a:pPr>
            <a:endParaRPr lang="uk-UA" sz="2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6246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EEB166-AE7E-3A25-9932-F68E97EDE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439" y="365125"/>
            <a:ext cx="10793361" cy="1325563"/>
          </a:xfrm>
        </p:spPr>
        <p:txBody>
          <a:bodyPr>
            <a:normAutofit/>
          </a:bodyPr>
          <a:lstStyle/>
          <a:p>
            <a:r>
              <a:rPr lang="ru-RU" sz="2800" b="1" dirty="0" err="1"/>
              <a:t>Дія</a:t>
            </a:r>
            <a:r>
              <a:rPr lang="ru-RU" sz="2800" b="1" dirty="0"/>
              <a:t> нормативно-правового акта у </a:t>
            </a:r>
            <a:r>
              <a:rPr lang="ru-RU" sz="2800" b="1" dirty="0" err="1"/>
              <a:t>часі</a:t>
            </a:r>
            <a:endParaRPr lang="uk-UA" sz="28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D00A26B-2430-4BD2-DD7C-63F42F647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613" y="1825625"/>
            <a:ext cx="11130116" cy="435133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висновками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тлумачення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ст. 58 </a:t>
            </a:r>
            <a:r>
              <a:rPr lang="ru-RU" dirty="0" err="1"/>
              <a:t>Конституції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викладеними</a:t>
            </a:r>
            <a:r>
              <a:rPr lang="ru-RU" dirty="0"/>
              <a:t> у </a:t>
            </a:r>
            <a:r>
              <a:rPr lang="ru-RU" dirty="0" err="1"/>
              <a:t>рішеннях</a:t>
            </a:r>
            <a:r>
              <a:rPr lang="ru-RU" dirty="0"/>
              <a:t> </a:t>
            </a:r>
            <a:r>
              <a:rPr lang="ru-RU" dirty="0" err="1"/>
              <a:t>Конституційного</a:t>
            </a:r>
            <a:r>
              <a:rPr lang="ru-RU" dirty="0"/>
              <a:t> Суду </a:t>
            </a:r>
            <a:r>
              <a:rPr lang="uk-UA" dirty="0"/>
              <a:t>України від 13 травня 1997 року № 1-зп, від 9 лютого 1999 року № 1-рп/99, від 5 квітня 2001 року № 3-рп/2001, від 13 березня </a:t>
            </a:r>
            <a:r>
              <a:rPr lang="ru-RU" dirty="0"/>
              <a:t>2012 року № 6-рп/2012, </a:t>
            </a:r>
            <a:r>
              <a:rPr lang="ru-RU" dirty="0" err="1"/>
              <a:t>закони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нормативно-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 </a:t>
            </a:r>
            <a:r>
              <a:rPr lang="ru-RU" dirty="0" err="1"/>
              <a:t>поширюють</a:t>
            </a:r>
            <a:r>
              <a:rPr lang="ru-RU" dirty="0"/>
              <a:t> свою </a:t>
            </a:r>
            <a:r>
              <a:rPr lang="ru-RU" dirty="0" err="1"/>
              <a:t>дію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на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набуття</a:t>
            </a:r>
            <a:r>
              <a:rPr lang="ru-RU" dirty="0"/>
              <a:t> законами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чинності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b="1" dirty="0" err="1">
                <a:solidFill>
                  <a:srgbClr val="FF0000"/>
                </a:solidFill>
              </a:rPr>
              <a:t>дію</a:t>
            </a:r>
            <a:r>
              <a:rPr lang="ru-RU" b="1" dirty="0">
                <a:solidFill>
                  <a:srgbClr val="FF0000"/>
                </a:solidFill>
              </a:rPr>
              <a:t> нормативно-правового акта в </a:t>
            </a:r>
            <a:r>
              <a:rPr lang="ru-RU" b="1" dirty="0" err="1">
                <a:solidFill>
                  <a:srgbClr val="FF0000"/>
                </a:solidFill>
              </a:rPr>
              <a:t>часі</a:t>
            </a:r>
            <a:r>
              <a:rPr lang="ru-RU" b="1" dirty="0">
                <a:solidFill>
                  <a:srgbClr val="FF0000"/>
                </a:solidFill>
              </a:rPr>
              <a:t> треба </a:t>
            </a:r>
            <a:r>
              <a:rPr lang="ru-RU" b="1" dirty="0" err="1">
                <a:solidFill>
                  <a:srgbClr val="FF0000"/>
                </a:solidFill>
              </a:rPr>
              <a:t>розуміти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так,що</a:t>
            </a:r>
            <a:r>
              <a:rPr lang="ru-RU" b="1" dirty="0">
                <a:solidFill>
                  <a:srgbClr val="FF0000"/>
                </a:solidFill>
              </a:rPr>
              <a:t> вона </a:t>
            </a:r>
            <a:r>
              <a:rPr lang="ru-RU" b="1" dirty="0" err="1">
                <a:solidFill>
                  <a:srgbClr val="FF0000"/>
                </a:solidFill>
              </a:rPr>
              <a:t>починається</a:t>
            </a:r>
            <a:r>
              <a:rPr lang="ru-RU" b="1" dirty="0">
                <a:solidFill>
                  <a:srgbClr val="FF0000"/>
                </a:solidFill>
              </a:rPr>
              <a:t> з моменту </a:t>
            </a:r>
            <a:r>
              <a:rPr lang="ru-RU" b="1" dirty="0" err="1">
                <a:solidFill>
                  <a:srgbClr val="FF0000"/>
                </a:solidFill>
              </a:rPr>
              <a:t>набрання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цим</a:t>
            </a:r>
            <a:r>
              <a:rPr lang="ru-RU" b="1" dirty="0">
                <a:solidFill>
                  <a:srgbClr val="FF0000"/>
                </a:solidFill>
              </a:rPr>
              <a:t> актом </a:t>
            </a:r>
            <a:r>
              <a:rPr lang="ru-RU" b="1" dirty="0" err="1">
                <a:solidFill>
                  <a:srgbClr val="FF0000"/>
                </a:solidFill>
              </a:rPr>
              <a:t>чинності</a:t>
            </a:r>
            <a:r>
              <a:rPr lang="ru-RU" b="1" dirty="0">
                <a:solidFill>
                  <a:srgbClr val="FF0000"/>
                </a:solidFill>
              </a:rPr>
              <a:t> і </a:t>
            </a:r>
            <a:r>
              <a:rPr lang="ru-RU" b="1" dirty="0" err="1">
                <a:solidFill>
                  <a:srgbClr val="FF0000"/>
                </a:solidFill>
              </a:rPr>
              <a:t>припиняється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із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втратою</a:t>
            </a:r>
            <a:r>
              <a:rPr lang="ru-RU" b="1" dirty="0">
                <a:solidFill>
                  <a:srgbClr val="FF0000"/>
                </a:solidFill>
              </a:rPr>
              <a:t> ним </a:t>
            </a:r>
            <a:r>
              <a:rPr lang="ru-RU" b="1" dirty="0" err="1">
                <a:solidFill>
                  <a:srgbClr val="FF0000"/>
                </a:solidFill>
              </a:rPr>
              <a:t>чинності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до </a:t>
            </a:r>
            <a:r>
              <a:rPr lang="ru-RU" dirty="0" err="1"/>
              <a:t>події</a:t>
            </a:r>
            <a:r>
              <a:rPr lang="ru-RU" dirty="0"/>
              <a:t>, факту </a:t>
            </a:r>
            <a:r>
              <a:rPr lang="ru-RU" dirty="0" err="1"/>
              <a:t>застосовується</a:t>
            </a:r>
            <a:r>
              <a:rPr lang="ru-RU" dirty="0"/>
              <a:t> той закон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інший</a:t>
            </a:r>
            <a:r>
              <a:rPr lang="ru-RU" dirty="0"/>
              <a:t> нормативно-</a:t>
            </a:r>
            <a:r>
              <a:rPr lang="ru-RU" dirty="0" err="1"/>
              <a:t>правовий</a:t>
            </a:r>
            <a:r>
              <a:rPr lang="ru-RU" dirty="0"/>
              <a:t> акт,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вони настали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мали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 err="1"/>
              <a:t>дія</a:t>
            </a:r>
            <a:r>
              <a:rPr lang="ru-RU" dirty="0"/>
              <a:t> закону та </a:t>
            </a:r>
            <a:r>
              <a:rPr lang="ru-RU" dirty="0" err="1"/>
              <a:t>іншого</a:t>
            </a:r>
            <a:r>
              <a:rPr lang="ru-RU" dirty="0"/>
              <a:t> нормативно-правового акта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поширюватися</a:t>
            </a:r>
            <a:r>
              <a:rPr lang="ru-RU" dirty="0"/>
              <a:t> на </a:t>
            </a:r>
            <a:r>
              <a:rPr lang="ru-RU" dirty="0" err="1"/>
              <a:t>правовідносини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 і </a:t>
            </a:r>
            <a:r>
              <a:rPr lang="ru-RU" dirty="0" err="1"/>
              <a:t>закінчилисядо</a:t>
            </a:r>
            <a:r>
              <a:rPr lang="ru-RU" dirty="0"/>
              <a:t>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законом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нормативно-</a:t>
            </a:r>
            <a:r>
              <a:rPr lang="ru-RU" dirty="0" err="1"/>
              <a:t>правовим</a:t>
            </a:r>
            <a:r>
              <a:rPr lang="ru-RU" dirty="0"/>
              <a:t> актом.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984936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110" y="365125"/>
            <a:ext cx="10832690" cy="785249"/>
          </a:xfrm>
        </p:spPr>
        <p:txBody>
          <a:bodyPr>
            <a:normAutofit/>
          </a:bodyPr>
          <a:lstStyle/>
          <a:p>
            <a:r>
              <a:rPr lang="ru-RU" sz="2800" b="1" dirty="0" err="1"/>
              <a:t>Дія</a:t>
            </a:r>
            <a:r>
              <a:rPr lang="ru-RU" sz="2800" b="1" dirty="0"/>
              <a:t> нормативно-правового акта у </a:t>
            </a:r>
            <a:r>
              <a:rPr lang="ru-RU" sz="2800" b="1" dirty="0" err="1"/>
              <a:t>часі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1110" y="1825625"/>
            <a:ext cx="10832690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800" dirty="0"/>
              <a:t>За </a:t>
            </a:r>
            <a:r>
              <a:rPr lang="ru-RU" sz="2800" dirty="0" err="1"/>
              <a:t>необхідності</a:t>
            </a:r>
            <a:r>
              <a:rPr lang="ru-RU" sz="2800" dirty="0"/>
              <a:t> </a:t>
            </a:r>
            <a:r>
              <a:rPr lang="ru-RU" sz="2800" dirty="0" err="1"/>
              <a:t>первинний</a:t>
            </a:r>
            <a:r>
              <a:rPr lang="ru-RU" sz="2800" dirty="0"/>
              <a:t> закон, кодекс </a:t>
            </a:r>
            <a:r>
              <a:rPr lang="ru-RU" sz="2800" dirty="0" err="1"/>
              <a:t>чи</a:t>
            </a:r>
            <a:r>
              <a:rPr lang="ru-RU" sz="2800" dirty="0"/>
              <a:t> </a:t>
            </a:r>
            <a:r>
              <a:rPr lang="ru-RU" sz="2800" dirty="0" err="1"/>
              <a:t>окремі</a:t>
            </a:r>
            <a:r>
              <a:rPr lang="ru-RU" sz="2800" dirty="0"/>
              <a:t>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структурні</a:t>
            </a:r>
            <a:r>
              <a:rPr lang="ru-RU" sz="2800" dirty="0"/>
              <a:t> </a:t>
            </a:r>
            <a:r>
              <a:rPr lang="ru-RU" sz="2800" dirty="0" err="1"/>
              <a:t>елементи</a:t>
            </a:r>
            <a:r>
              <a:rPr lang="ru-RU" sz="2800" dirty="0"/>
              <a:t> </a:t>
            </a:r>
            <a:r>
              <a:rPr lang="ru-RU" sz="2800" dirty="0" err="1"/>
              <a:t>можуть</a:t>
            </a:r>
            <a:r>
              <a:rPr lang="ru-RU" sz="2800" dirty="0"/>
              <a:t> </a:t>
            </a:r>
            <a:r>
              <a:rPr lang="ru-RU" sz="2800" dirty="0" err="1"/>
              <a:t>вводитися</a:t>
            </a:r>
            <a:r>
              <a:rPr lang="ru-RU" sz="2800" dirty="0"/>
              <a:t> в </a:t>
            </a:r>
            <a:r>
              <a:rPr lang="ru-RU" sz="2800" dirty="0" err="1"/>
              <a:t>дію</a:t>
            </a:r>
            <a:r>
              <a:rPr lang="ru-RU" sz="2800" dirty="0"/>
              <a:t> </a:t>
            </a:r>
            <a:r>
              <a:rPr lang="ru-RU" sz="2800" dirty="0" err="1"/>
              <a:t>пізніше</a:t>
            </a:r>
            <a:r>
              <a:rPr lang="ru-RU" sz="2800" dirty="0"/>
              <a:t> моменту </a:t>
            </a:r>
            <a:r>
              <a:rPr lang="ru-RU" sz="2800" dirty="0" err="1"/>
              <a:t>набрання</a:t>
            </a:r>
            <a:r>
              <a:rPr lang="ru-RU" sz="2800" dirty="0"/>
              <a:t> ним </a:t>
            </a:r>
            <a:r>
              <a:rPr lang="ru-RU" sz="2800" dirty="0" err="1"/>
              <a:t>чинності</a:t>
            </a:r>
            <a:r>
              <a:rPr lang="ru-RU" sz="2800" dirty="0"/>
              <a:t>. </a:t>
            </a:r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 err="1"/>
              <a:t>Введення</a:t>
            </a:r>
            <a:r>
              <a:rPr lang="ru-RU" sz="2800" dirty="0"/>
              <a:t> в </a:t>
            </a:r>
            <a:r>
              <a:rPr lang="ru-RU" sz="2800" dirty="0" err="1"/>
              <a:t>дію</a:t>
            </a:r>
            <a:r>
              <a:rPr lang="ru-RU" sz="2800" dirty="0"/>
              <a:t> </a:t>
            </a:r>
            <a:r>
              <a:rPr lang="ru-RU" sz="2800" dirty="0" err="1"/>
              <a:t>окремих</a:t>
            </a:r>
            <a:r>
              <a:rPr lang="ru-RU" sz="2800" dirty="0"/>
              <a:t> </a:t>
            </a:r>
            <a:r>
              <a:rPr lang="ru-RU" sz="2800" dirty="0" err="1"/>
              <a:t>структурних</a:t>
            </a:r>
            <a:r>
              <a:rPr lang="ru-RU" sz="2800" dirty="0"/>
              <a:t> </a:t>
            </a:r>
            <a:r>
              <a:rPr lang="ru-RU" sz="2800" dirty="0" err="1"/>
              <a:t>елементів</a:t>
            </a:r>
            <a:r>
              <a:rPr lang="ru-RU" sz="2800" dirty="0"/>
              <a:t> </a:t>
            </a:r>
            <a:r>
              <a:rPr lang="ru-RU" sz="2800" dirty="0" err="1"/>
              <a:t>первинного</a:t>
            </a:r>
            <a:r>
              <a:rPr lang="ru-RU" sz="2800" dirty="0"/>
              <a:t> закону, кодексу не </a:t>
            </a:r>
            <a:r>
              <a:rPr lang="ru-RU" sz="2800" dirty="0" err="1"/>
              <a:t>може</a:t>
            </a:r>
            <a:r>
              <a:rPr lang="ru-RU" sz="2800" dirty="0"/>
              <a:t> </a:t>
            </a:r>
            <a:r>
              <a:rPr lang="ru-RU" sz="2800" dirty="0" err="1"/>
              <a:t>передувати</a:t>
            </a:r>
            <a:r>
              <a:rPr lang="ru-RU" sz="2800" dirty="0"/>
              <a:t> моменту </a:t>
            </a:r>
            <a:r>
              <a:rPr lang="ru-RU" sz="2800" dirty="0" err="1"/>
              <a:t>набрання</a:t>
            </a:r>
            <a:r>
              <a:rPr lang="ru-RU" sz="2800" dirty="0"/>
              <a:t> ним </a:t>
            </a:r>
            <a:r>
              <a:rPr lang="ru-RU" sz="2800" dirty="0" err="1"/>
              <a:t>чинності</a:t>
            </a:r>
            <a:r>
              <a:rPr lang="ru-RU" sz="2800" dirty="0"/>
              <a:t> в </a:t>
            </a:r>
            <a:r>
              <a:rPr lang="ru-RU" sz="2800" dirty="0" err="1"/>
              <a:t>цілому</a:t>
            </a:r>
            <a:r>
              <a:rPr lang="ru-RU" sz="2800" dirty="0"/>
              <a:t>. </a:t>
            </a:r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 err="1"/>
              <a:t>Норми</a:t>
            </a:r>
            <a:r>
              <a:rPr lang="ru-RU" sz="2800" dirty="0"/>
              <a:t> права </a:t>
            </a:r>
            <a:r>
              <a:rPr lang="ru-RU" sz="2800" dirty="0" err="1"/>
              <a:t>щодо</a:t>
            </a:r>
            <a:r>
              <a:rPr lang="ru-RU" sz="2800" dirty="0"/>
              <a:t> строку (</a:t>
            </a:r>
            <a:r>
              <a:rPr lang="ru-RU" sz="2800" dirty="0" err="1"/>
              <a:t>терміну</a:t>
            </a:r>
            <a:r>
              <a:rPr lang="ru-RU" sz="2800" dirty="0"/>
              <a:t>) та умов </a:t>
            </a:r>
            <a:r>
              <a:rPr lang="ru-RU" sz="2800" dirty="0" err="1"/>
              <a:t>введення</a:t>
            </a:r>
            <a:r>
              <a:rPr lang="ru-RU" sz="2800" dirty="0"/>
              <a:t> в </a:t>
            </a:r>
            <a:r>
              <a:rPr lang="ru-RU" sz="2800" dirty="0" err="1"/>
              <a:t>дію</a:t>
            </a:r>
            <a:r>
              <a:rPr lang="ru-RU" sz="2800" dirty="0"/>
              <a:t> </a:t>
            </a:r>
            <a:r>
              <a:rPr lang="ru-RU" sz="2800" dirty="0" err="1"/>
              <a:t>інших</a:t>
            </a:r>
            <a:r>
              <a:rPr lang="ru-RU" sz="2800" dirty="0"/>
              <a:t> </a:t>
            </a:r>
            <a:r>
              <a:rPr lang="ru-RU" sz="2800" dirty="0" err="1"/>
              <a:t>структурних</a:t>
            </a:r>
            <a:r>
              <a:rPr lang="ru-RU" sz="2800" dirty="0"/>
              <a:t> </a:t>
            </a:r>
            <a:r>
              <a:rPr lang="ru-RU" sz="2800" dirty="0" err="1"/>
              <a:t>елементів</a:t>
            </a:r>
            <a:r>
              <a:rPr lang="ru-RU" sz="2800" dirty="0"/>
              <a:t> </a:t>
            </a:r>
            <a:r>
              <a:rPr lang="ru-RU" sz="2800" dirty="0" err="1"/>
              <a:t>первинного</a:t>
            </a:r>
            <a:r>
              <a:rPr lang="ru-RU" sz="2800" dirty="0"/>
              <a:t> закону, кодексу </a:t>
            </a:r>
            <a:r>
              <a:rPr lang="ru-RU" sz="2800" dirty="0" err="1"/>
              <a:t>набирають</a:t>
            </a:r>
            <a:r>
              <a:rPr lang="ru-RU" sz="2800" dirty="0"/>
              <a:t> </a:t>
            </a:r>
            <a:r>
              <a:rPr lang="ru-RU" sz="2800" dirty="0" err="1"/>
              <a:t>чинності</a:t>
            </a:r>
            <a:r>
              <a:rPr lang="ru-RU" sz="2800" dirty="0"/>
              <a:t> </a:t>
            </a:r>
            <a:r>
              <a:rPr lang="ru-RU" sz="2800" dirty="0" err="1"/>
              <a:t>одночасно</a:t>
            </a:r>
            <a:r>
              <a:rPr lang="ru-RU" sz="2800" dirty="0"/>
              <a:t> з </a:t>
            </a:r>
            <a:r>
              <a:rPr lang="ru-RU" sz="2800" dirty="0" err="1"/>
              <a:t>набранням</a:t>
            </a:r>
            <a:r>
              <a:rPr lang="ru-RU" sz="2800" dirty="0"/>
              <a:t> </a:t>
            </a:r>
            <a:r>
              <a:rPr lang="ru-RU" sz="2800" dirty="0" err="1"/>
              <a:t>чинності</a:t>
            </a:r>
            <a:r>
              <a:rPr lang="ru-RU" sz="2800" dirty="0"/>
              <a:t> таким </a:t>
            </a:r>
            <a:r>
              <a:rPr lang="ru-RU" sz="2800" dirty="0" err="1"/>
              <a:t>первинним</a:t>
            </a:r>
            <a:r>
              <a:rPr lang="ru-RU" sz="2800" dirty="0"/>
              <a:t> законом, кодексом.</a:t>
            </a:r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/>
              <a:t>(ЗУ «Про </a:t>
            </a:r>
            <a:r>
              <a:rPr lang="ru-RU" sz="2800" dirty="0" err="1"/>
              <a:t>правотворчу</a:t>
            </a:r>
            <a:r>
              <a:rPr lang="ru-RU" sz="2800" dirty="0"/>
              <a:t> </a:t>
            </a:r>
            <a:r>
              <a:rPr lang="ru-RU" sz="2800" dirty="0" err="1"/>
              <a:t>діяльність</a:t>
            </a:r>
            <a:r>
              <a:rPr lang="ru-RU" sz="2800" dirty="0"/>
              <a:t>)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8713281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ЗУ «Про адміністративну процедуру»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/>
              <a:t>Цей</a:t>
            </a:r>
            <a:r>
              <a:rPr lang="ru-RU" sz="2800" dirty="0"/>
              <a:t> Закон </a:t>
            </a:r>
            <a:r>
              <a:rPr lang="ru-RU" sz="2800" dirty="0" err="1"/>
              <a:t>набирає</a:t>
            </a:r>
            <a:r>
              <a:rPr lang="ru-RU" sz="2800" dirty="0"/>
              <a:t> </a:t>
            </a:r>
            <a:r>
              <a:rPr lang="ru-RU" sz="2800" dirty="0" err="1"/>
              <a:t>чинності</a:t>
            </a:r>
            <a:r>
              <a:rPr lang="ru-RU" sz="2800" dirty="0"/>
              <a:t> через 18 </a:t>
            </a:r>
            <a:r>
              <a:rPr lang="ru-RU" sz="2800" dirty="0" err="1"/>
              <a:t>місяців</a:t>
            </a:r>
            <a:r>
              <a:rPr lang="ru-RU" sz="2800" dirty="0"/>
              <a:t> з дня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опублікування</a:t>
            </a:r>
            <a:r>
              <a:rPr lang="ru-RU" sz="2800" dirty="0"/>
              <a:t>, </a:t>
            </a:r>
            <a:r>
              <a:rPr lang="ru-RU" sz="2800" dirty="0" err="1"/>
              <a:t>крім</a:t>
            </a:r>
            <a:r>
              <a:rPr lang="ru-RU" sz="2800" dirty="0"/>
              <a:t> пункту 8 </a:t>
            </a:r>
            <a:r>
              <a:rPr lang="ru-RU" sz="2800" dirty="0" err="1"/>
              <a:t>цього</a:t>
            </a:r>
            <a:r>
              <a:rPr lang="ru-RU" sz="2800" dirty="0"/>
              <a:t> </a:t>
            </a:r>
            <a:r>
              <a:rPr lang="ru-RU" sz="2800" dirty="0" err="1"/>
              <a:t>розділу</a:t>
            </a:r>
            <a:r>
              <a:rPr lang="ru-RU" sz="2800" dirty="0"/>
              <a:t>, </a:t>
            </a:r>
            <a:r>
              <a:rPr lang="ru-RU" sz="2800" dirty="0" err="1"/>
              <a:t>який</a:t>
            </a:r>
            <a:r>
              <a:rPr lang="ru-RU" sz="2800" dirty="0"/>
              <a:t> </a:t>
            </a:r>
            <a:r>
              <a:rPr lang="ru-RU" sz="2800" dirty="0" err="1"/>
              <a:t>набирає</a:t>
            </a:r>
            <a:r>
              <a:rPr lang="ru-RU" sz="2800" dirty="0"/>
              <a:t> </a:t>
            </a:r>
            <a:r>
              <a:rPr lang="ru-RU" sz="2800" dirty="0" err="1"/>
              <a:t>чинності</a:t>
            </a:r>
            <a:r>
              <a:rPr lang="ru-RU" sz="2800" dirty="0"/>
              <a:t> з дня, </a:t>
            </a:r>
            <a:r>
              <a:rPr lang="ru-RU" sz="2800" dirty="0" err="1"/>
              <a:t>наступного</a:t>
            </a:r>
            <a:r>
              <a:rPr lang="ru-RU" sz="2800" dirty="0"/>
              <a:t> за днем </a:t>
            </a:r>
            <a:r>
              <a:rPr lang="ru-RU" sz="2800" dirty="0" err="1"/>
              <a:t>опублікування</a:t>
            </a:r>
            <a:r>
              <a:rPr lang="ru-RU" sz="2800" dirty="0"/>
              <a:t> </a:t>
            </a:r>
            <a:r>
              <a:rPr lang="ru-RU" sz="2800" dirty="0" err="1"/>
              <a:t>цього</a:t>
            </a:r>
            <a:r>
              <a:rPr lang="ru-RU" sz="2800" dirty="0"/>
              <a:t> Закону.</a:t>
            </a:r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 err="1"/>
              <a:t>Дія</a:t>
            </a:r>
            <a:r>
              <a:rPr lang="ru-RU" sz="2800" dirty="0"/>
              <a:t> </a:t>
            </a:r>
            <a:r>
              <a:rPr lang="ru-RU" sz="2800" dirty="0" err="1"/>
              <a:t>цього</a:t>
            </a:r>
            <a:r>
              <a:rPr lang="ru-RU" sz="2800" dirty="0"/>
              <a:t> Закону </a:t>
            </a:r>
            <a:r>
              <a:rPr lang="ru-RU" sz="2800" dirty="0" err="1"/>
              <a:t>поширюється</a:t>
            </a:r>
            <a:r>
              <a:rPr lang="ru-RU" sz="2800" dirty="0"/>
              <a:t> на </a:t>
            </a:r>
            <a:r>
              <a:rPr lang="ru-RU" sz="2800" dirty="0" err="1"/>
              <a:t>відносини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виникають</a:t>
            </a:r>
            <a:r>
              <a:rPr lang="ru-RU" sz="2800" dirty="0"/>
              <a:t> </a:t>
            </a:r>
            <a:r>
              <a:rPr lang="ru-RU" sz="2800" dirty="0" err="1"/>
              <a:t>під</a:t>
            </a:r>
            <a:r>
              <a:rPr lang="ru-RU" sz="2800" dirty="0"/>
              <a:t> час </a:t>
            </a:r>
            <a:r>
              <a:rPr lang="ru-RU" sz="2800" dirty="0" err="1"/>
              <a:t>здійснення</a:t>
            </a:r>
            <a:r>
              <a:rPr lang="ru-RU" sz="2800" dirty="0"/>
              <a:t> </a:t>
            </a:r>
            <a:r>
              <a:rPr lang="ru-RU" sz="2800" dirty="0" err="1"/>
              <a:t>Національним</a:t>
            </a:r>
            <a:r>
              <a:rPr lang="ru-RU" sz="2800" dirty="0"/>
              <a:t> банком </a:t>
            </a:r>
            <a:r>
              <a:rPr lang="ru-RU" sz="2800" dirty="0" err="1"/>
              <a:t>України</a:t>
            </a:r>
            <a:r>
              <a:rPr lang="ru-RU" sz="2800" dirty="0"/>
              <a:t> </a:t>
            </a:r>
            <a:r>
              <a:rPr lang="ru-RU" sz="2800" dirty="0" err="1"/>
              <a:t>функцій</a:t>
            </a:r>
            <a:r>
              <a:rPr lang="ru-RU" sz="2800" dirty="0"/>
              <a:t> </a:t>
            </a:r>
            <a:r>
              <a:rPr lang="ru-RU" sz="2800" dirty="0" err="1"/>
              <a:t>публічної</a:t>
            </a:r>
            <a:r>
              <a:rPr lang="ru-RU" sz="2800" dirty="0"/>
              <a:t> </a:t>
            </a:r>
            <a:r>
              <a:rPr lang="ru-RU" sz="2800" dirty="0" err="1"/>
              <a:t>адміністрації</a:t>
            </a:r>
            <a:r>
              <a:rPr lang="ru-RU" sz="2800" dirty="0"/>
              <a:t>, з 1 </a:t>
            </a:r>
            <a:r>
              <a:rPr lang="ru-RU" sz="2800" dirty="0" err="1"/>
              <a:t>січня</a:t>
            </a:r>
            <a:r>
              <a:rPr lang="ru-RU" sz="2800" dirty="0"/>
              <a:t> 2025 року.</a:t>
            </a:r>
          </a:p>
          <a:p>
            <a:pPr marL="0" indent="0" algn="just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194494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ЗУ «Про лобіювання»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dirty="0" err="1"/>
              <a:t>Цей</a:t>
            </a:r>
            <a:r>
              <a:rPr lang="ru-RU" dirty="0"/>
              <a:t> Закон </a:t>
            </a:r>
            <a:r>
              <a:rPr lang="ru-RU" dirty="0" err="1"/>
              <a:t>набирає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з дня, </a:t>
            </a:r>
            <a:r>
              <a:rPr lang="ru-RU" dirty="0" err="1"/>
              <a:t>наступного</a:t>
            </a:r>
            <a:r>
              <a:rPr lang="ru-RU" dirty="0"/>
              <a:t> за днем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опублікування</a:t>
            </a:r>
            <a:r>
              <a:rPr lang="ru-RU" dirty="0"/>
              <a:t>, та вводиться в </a:t>
            </a:r>
            <a:r>
              <a:rPr lang="ru-RU" dirty="0" err="1"/>
              <a:t>дію</a:t>
            </a:r>
            <a:r>
              <a:rPr lang="ru-RU" dirty="0"/>
              <a:t> через два </a:t>
            </a:r>
            <a:r>
              <a:rPr lang="ru-RU" dirty="0" err="1"/>
              <a:t>місяці</a:t>
            </a:r>
            <a:r>
              <a:rPr lang="ru-RU" dirty="0"/>
              <a:t> з дня початку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прозорості</a:t>
            </a:r>
            <a:r>
              <a:rPr lang="ru-RU" dirty="0"/>
              <a:t>, але не </a:t>
            </a:r>
            <a:r>
              <a:rPr lang="ru-RU" dirty="0" err="1"/>
              <a:t>пізніше</a:t>
            </a:r>
            <a:r>
              <a:rPr lang="ru-RU" dirty="0"/>
              <a:t> 1 </a:t>
            </a:r>
            <a:r>
              <a:rPr lang="ru-RU" dirty="0" err="1"/>
              <a:t>січня</a:t>
            </a:r>
            <a:r>
              <a:rPr lang="ru-RU" dirty="0"/>
              <a:t> 2025 року, </a:t>
            </a:r>
            <a:r>
              <a:rPr lang="ru-RU" dirty="0" err="1"/>
              <a:t>крім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r>
              <a:rPr lang="ru-RU" dirty="0"/>
              <a:t>1) </a:t>
            </a:r>
            <a:r>
              <a:rPr lang="ru-RU" dirty="0" err="1"/>
              <a:t>пунктів</a:t>
            </a:r>
            <a:r>
              <a:rPr lang="ru-RU" dirty="0"/>
              <a:t> 2, 5 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розділу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набирають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та </a:t>
            </a:r>
            <a:r>
              <a:rPr lang="ru-RU" dirty="0" err="1"/>
              <a:t>вводяться</a:t>
            </a:r>
            <a:r>
              <a:rPr lang="ru-RU" dirty="0"/>
              <a:t> в </a:t>
            </a:r>
            <a:r>
              <a:rPr lang="ru-RU" dirty="0" err="1"/>
              <a:t>дію</a:t>
            </a:r>
            <a:r>
              <a:rPr lang="ru-RU" dirty="0"/>
              <a:t> з дня </a:t>
            </a:r>
            <a:r>
              <a:rPr lang="ru-RU" dirty="0" err="1"/>
              <a:t>опублікування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Закону;</a:t>
            </a:r>
          </a:p>
          <a:p>
            <a:pPr marL="0" indent="0" algn="just">
              <a:buNone/>
            </a:pPr>
            <a:r>
              <a:rPr lang="ru-RU" dirty="0"/>
              <a:t>2) пункту 4 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розділу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набирає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чинності</a:t>
            </a:r>
            <a:r>
              <a:rPr lang="ru-RU" b="1" dirty="0">
                <a:solidFill>
                  <a:srgbClr val="FF0000"/>
                </a:solidFill>
              </a:rPr>
              <a:t> з дня </a:t>
            </a:r>
            <a:r>
              <a:rPr lang="ru-RU" b="1" dirty="0" err="1">
                <a:solidFill>
                  <a:srgbClr val="FF0000"/>
                </a:solidFill>
              </a:rPr>
              <a:t>введення</a:t>
            </a:r>
            <a:r>
              <a:rPr lang="ru-RU" b="1" dirty="0">
                <a:solidFill>
                  <a:srgbClr val="FF0000"/>
                </a:solidFill>
              </a:rPr>
              <a:t> в </a:t>
            </a:r>
            <a:r>
              <a:rPr lang="ru-RU" b="1" dirty="0" err="1">
                <a:solidFill>
                  <a:srgbClr val="FF0000"/>
                </a:solidFill>
              </a:rPr>
              <a:t>дію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цього</a:t>
            </a:r>
            <a:r>
              <a:rPr lang="ru-RU" b="1" dirty="0">
                <a:solidFill>
                  <a:srgbClr val="FF0000"/>
                </a:solidFill>
              </a:rPr>
              <a:t> Закону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03010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ЗУ «Про </a:t>
            </a:r>
            <a:r>
              <a:rPr lang="ru-RU" sz="2800" b="1" dirty="0" err="1"/>
              <a:t>ратифікацію</a:t>
            </a:r>
            <a:r>
              <a:rPr lang="ru-RU" sz="2800" b="1" dirty="0"/>
              <a:t> </a:t>
            </a:r>
            <a:r>
              <a:rPr lang="ru-RU" sz="2800" b="1" dirty="0" err="1"/>
              <a:t>Конвенції</a:t>
            </a:r>
            <a:r>
              <a:rPr lang="ru-RU" sz="2800" b="1" dirty="0"/>
              <a:t> </a:t>
            </a:r>
            <a:r>
              <a:rPr lang="ru-RU" sz="2800" b="1" dirty="0" err="1"/>
              <a:t>Організації</a:t>
            </a:r>
            <a:r>
              <a:rPr lang="ru-RU" sz="2800" b="1" dirty="0"/>
              <a:t> </a:t>
            </a:r>
            <a:br>
              <a:rPr lang="ru-RU" sz="2800" b="1" dirty="0"/>
            </a:br>
            <a:r>
              <a:rPr lang="ru-RU" sz="2800" b="1" dirty="0" err="1"/>
              <a:t>Об'єднаних</a:t>
            </a:r>
            <a:r>
              <a:rPr lang="ru-RU" sz="2800" b="1" dirty="0"/>
              <a:t> </a:t>
            </a:r>
            <a:r>
              <a:rPr lang="ru-RU" sz="2800" b="1" dirty="0" err="1"/>
              <a:t>Націй</a:t>
            </a:r>
            <a:r>
              <a:rPr lang="ru-RU" sz="2800" b="1" dirty="0"/>
              <a:t> </a:t>
            </a:r>
            <a:r>
              <a:rPr lang="ru-RU" sz="2800" b="1" dirty="0" err="1"/>
              <a:t>проти</a:t>
            </a:r>
            <a:r>
              <a:rPr lang="ru-RU" sz="2800" b="1" dirty="0"/>
              <a:t> </a:t>
            </a:r>
            <a:r>
              <a:rPr lang="ru-RU" sz="2800" b="1" dirty="0" err="1"/>
              <a:t>корупції</a:t>
            </a:r>
            <a:r>
              <a:rPr lang="ru-RU" sz="2800" b="1" dirty="0"/>
              <a:t>»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dirty="0"/>
              <a:t>…</a:t>
            </a:r>
            <a:endParaRPr lang="ru-RU" sz="2800" dirty="0"/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 err="1"/>
              <a:t>Цей</a:t>
            </a:r>
            <a:r>
              <a:rPr lang="ru-RU" sz="2800" dirty="0"/>
              <a:t> Закон </a:t>
            </a:r>
            <a:r>
              <a:rPr lang="ru-RU" sz="2800" dirty="0" err="1"/>
              <a:t>набирає</a:t>
            </a:r>
            <a:r>
              <a:rPr lang="ru-RU" sz="2800" dirty="0"/>
              <a:t> </a:t>
            </a:r>
            <a:r>
              <a:rPr lang="ru-RU" sz="2800" dirty="0" err="1"/>
              <a:t>чинності</a:t>
            </a:r>
            <a:r>
              <a:rPr lang="ru-RU" sz="2800" dirty="0"/>
              <a:t> з дня </a:t>
            </a:r>
            <a:r>
              <a:rPr lang="ru-RU" sz="2800" dirty="0" err="1"/>
              <a:t>набрання</a:t>
            </a:r>
            <a:r>
              <a:rPr lang="ru-RU" sz="2800" dirty="0"/>
              <a:t> </a:t>
            </a:r>
            <a:r>
              <a:rPr lang="ru-RU" sz="2800" dirty="0" err="1"/>
              <a:t>чинності</a:t>
            </a:r>
            <a:r>
              <a:rPr lang="ru-RU" sz="2800" dirty="0"/>
              <a:t> законом </a:t>
            </a:r>
            <a:br>
              <a:rPr lang="ru-RU" sz="2800" dirty="0"/>
            </a:br>
            <a:r>
              <a:rPr lang="ru-RU" sz="2800" dirty="0" err="1"/>
              <a:t>України</a:t>
            </a:r>
            <a:r>
              <a:rPr lang="ru-RU" sz="2800" dirty="0"/>
              <a:t> про </a:t>
            </a:r>
            <a:r>
              <a:rPr lang="ru-RU" sz="2800" dirty="0" err="1"/>
              <a:t>внесення</a:t>
            </a:r>
            <a:r>
              <a:rPr lang="ru-RU" sz="2800" dirty="0"/>
              <a:t> </a:t>
            </a:r>
            <a:r>
              <a:rPr lang="ru-RU" sz="2800" dirty="0" err="1"/>
              <a:t>змін</a:t>
            </a:r>
            <a:r>
              <a:rPr lang="ru-RU" sz="2800" dirty="0"/>
              <a:t> до </a:t>
            </a:r>
            <a:r>
              <a:rPr lang="ru-RU" sz="2800" dirty="0" err="1"/>
              <a:t>деяких</a:t>
            </a:r>
            <a:r>
              <a:rPr lang="ru-RU" sz="2800" dirty="0"/>
              <a:t> </a:t>
            </a:r>
            <a:r>
              <a:rPr lang="ru-RU" sz="2800" dirty="0" err="1"/>
              <a:t>законодавчих</a:t>
            </a:r>
            <a:r>
              <a:rPr lang="ru-RU" sz="2800" dirty="0"/>
              <a:t> </a:t>
            </a:r>
            <a:r>
              <a:rPr lang="ru-RU" sz="2800" dirty="0" err="1"/>
              <a:t>актів</a:t>
            </a:r>
            <a:r>
              <a:rPr lang="ru-RU" sz="2800" dirty="0"/>
              <a:t> </a:t>
            </a:r>
            <a:r>
              <a:rPr lang="ru-RU" sz="2800" dirty="0" err="1"/>
              <a:t>щодо</a:t>
            </a:r>
            <a:r>
              <a:rPr lang="ru-RU" sz="2800" dirty="0"/>
              <a:t> </a:t>
            </a:r>
            <a:br>
              <a:rPr lang="ru-RU" sz="2800" dirty="0"/>
            </a:br>
            <a:r>
              <a:rPr lang="ru-RU" sz="2800" dirty="0" err="1"/>
              <a:t>відповідальності</a:t>
            </a:r>
            <a:r>
              <a:rPr lang="ru-RU" sz="2800" dirty="0"/>
              <a:t> за </a:t>
            </a:r>
            <a:r>
              <a:rPr lang="ru-RU" sz="2800" dirty="0" err="1"/>
              <a:t>корупційні</a:t>
            </a:r>
            <a:r>
              <a:rPr lang="ru-RU" sz="2800" dirty="0"/>
              <a:t> </a:t>
            </a:r>
            <a:r>
              <a:rPr lang="ru-RU" sz="2800" dirty="0" err="1"/>
              <a:t>правопорушення</a:t>
            </a:r>
            <a:r>
              <a:rPr lang="ru-RU" sz="2800" dirty="0"/>
              <a:t> у </a:t>
            </a:r>
            <a:r>
              <a:rPr lang="ru-RU" sz="2800" dirty="0" err="1"/>
              <a:t>зв'язку</a:t>
            </a:r>
            <a:r>
              <a:rPr lang="ru-RU" sz="2800" dirty="0"/>
              <a:t> з </a:t>
            </a:r>
            <a:r>
              <a:rPr lang="ru-RU" sz="2800" dirty="0" err="1"/>
              <a:t>ратифікацією</a:t>
            </a:r>
            <a:r>
              <a:rPr lang="ru-RU" sz="2800" dirty="0"/>
              <a:t> </a:t>
            </a:r>
            <a:r>
              <a:rPr lang="ru-RU" sz="2800" dirty="0" err="1"/>
              <a:t>Конвенції</a:t>
            </a:r>
            <a:r>
              <a:rPr lang="ru-RU" sz="2800" dirty="0"/>
              <a:t> </a:t>
            </a:r>
            <a:r>
              <a:rPr lang="ru-RU" sz="2800" dirty="0" err="1"/>
              <a:t>Організації</a:t>
            </a:r>
            <a:r>
              <a:rPr lang="ru-RU" sz="2800" dirty="0"/>
              <a:t> </a:t>
            </a:r>
            <a:r>
              <a:rPr lang="ru-RU" sz="2800" dirty="0" err="1"/>
              <a:t>Об'єднаних</a:t>
            </a:r>
            <a:r>
              <a:rPr lang="ru-RU" sz="2800" dirty="0"/>
              <a:t> </a:t>
            </a:r>
            <a:r>
              <a:rPr lang="ru-RU" sz="2800" dirty="0" err="1"/>
              <a:t>Націй</a:t>
            </a:r>
            <a:r>
              <a:rPr lang="ru-RU" sz="2800" dirty="0"/>
              <a:t> </a:t>
            </a:r>
            <a:br>
              <a:rPr lang="ru-RU" sz="2800" dirty="0"/>
            </a:br>
            <a:r>
              <a:rPr lang="ru-RU" sz="2800" dirty="0" err="1"/>
              <a:t>проти</a:t>
            </a:r>
            <a:r>
              <a:rPr lang="ru-RU" sz="2800" dirty="0"/>
              <a:t> </a:t>
            </a:r>
            <a:r>
              <a:rPr lang="ru-RU" sz="2800" dirty="0" err="1"/>
              <a:t>корупції</a:t>
            </a:r>
            <a:r>
              <a:rPr lang="en-US" sz="2800" dirty="0"/>
              <a:t>. </a:t>
            </a:r>
            <a:endParaRPr lang="uk-UA" sz="2800" dirty="0"/>
          </a:p>
          <a:p>
            <a:pPr marL="0" indent="0" algn="just">
              <a:buNone/>
            </a:pPr>
            <a:endParaRPr lang="uk-UA" sz="2800" dirty="0"/>
          </a:p>
          <a:p>
            <a:pPr marL="0" indent="0" algn="just">
              <a:buNone/>
            </a:pPr>
            <a:r>
              <a:rPr lang="ru-RU" sz="2800" dirty="0"/>
              <a:t>18 </a:t>
            </a:r>
            <a:r>
              <a:rPr lang="ru-RU" sz="2800" dirty="0" err="1"/>
              <a:t>жовтня</a:t>
            </a:r>
            <a:r>
              <a:rPr lang="ru-RU" sz="2800" dirty="0"/>
              <a:t> 2006 року N 251-V </a:t>
            </a:r>
          </a:p>
        </p:txBody>
      </p:sp>
    </p:spTree>
    <p:extLst>
      <p:ext uri="{BB962C8B-B14F-4D97-AF65-F5344CB8AC3E}">
        <p14:creationId xmlns:p14="http://schemas.microsoft.com/office/powerpoint/2010/main" val="8934804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01327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ru-RU" sz="3100" b="1" dirty="0"/>
              <a:t/>
            </a:r>
            <a:br>
              <a:rPr lang="ru-RU" sz="3100" b="1" dirty="0"/>
            </a:br>
            <a:r>
              <a:rPr lang="ru-RU" sz="3100" b="1" dirty="0"/>
              <a:t/>
            </a:r>
            <a:br>
              <a:rPr lang="ru-RU" sz="3100" b="1" dirty="0"/>
            </a:br>
            <a:r>
              <a:rPr lang="ru-RU" sz="3100" b="1" dirty="0"/>
              <a:t>З А К О Н  У К Р А Ї Н И </a:t>
            </a:r>
            <a:r>
              <a:rPr lang="ru-RU" sz="3100" b="1" dirty="0" err="1"/>
              <a:t>від</a:t>
            </a:r>
            <a:r>
              <a:rPr lang="ru-RU" sz="3100" b="1" dirty="0"/>
              <a:t> 23.12.2009 року N 1787-VI </a:t>
            </a:r>
            <a:br>
              <a:rPr lang="ru-RU" sz="3100" b="1" dirty="0"/>
            </a:br>
            <a:r>
              <a:rPr lang="ru-RU" sz="3100" b="1" dirty="0"/>
              <a:t> «Про </a:t>
            </a:r>
            <a:r>
              <a:rPr lang="ru-RU" sz="3100" b="1" dirty="0" err="1"/>
              <a:t>внесення</a:t>
            </a:r>
            <a:r>
              <a:rPr lang="ru-RU" sz="3100" b="1" dirty="0"/>
              <a:t> </a:t>
            </a:r>
            <a:r>
              <a:rPr lang="ru-RU" sz="3100" b="1" dirty="0" err="1"/>
              <a:t>змін</a:t>
            </a:r>
            <a:r>
              <a:rPr lang="ru-RU" sz="3100" b="1" dirty="0"/>
              <a:t> до </a:t>
            </a:r>
            <a:r>
              <a:rPr lang="ru-RU" sz="3100" b="1" dirty="0" err="1"/>
              <a:t>деяких</a:t>
            </a:r>
            <a:r>
              <a:rPr lang="ru-RU" sz="3100" b="1" dirty="0"/>
              <a:t> </a:t>
            </a:r>
            <a:r>
              <a:rPr lang="ru-RU" sz="3100" b="1" dirty="0" err="1"/>
              <a:t>законодавчих</a:t>
            </a:r>
            <a:r>
              <a:rPr lang="ru-RU" sz="3100" b="1" dirty="0"/>
              <a:t> </a:t>
            </a:r>
            <a:r>
              <a:rPr lang="ru-RU" sz="3100" b="1" dirty="0" err="1"/>
              <a:t>актів</a:t>
            </a:r>
            <a:r>
              <a:rPr lang="ru-RU" sz="3100" b="1" dirty="0"/>
              <a:t> </a:t>
            </a:r>
            <a:r>
              <a:rPr lang="ru-RU" sz="3100" b="1" dirty="0" err="1"/>
              <a:t>України</a:t>
            </a:r>
            <a:r>
              <a:rPr lang="ru-RU" sz="3100" b="1" dirty="0"/>
              <a:t> </a:t>
            </a:r>
            <a:br>
              <a:rPr lang="ru-RU" sz="3100" b="1" dirty="0"/>
            </a:br>
            <a:r>
              <a:rPr lang="ru-RU" sz="3100" b="1" dirty="0" err="1"/>
              <a:t>щодо</a:t>
            </a:r>
            <a:r>
              <a:rPr lang="ru-RU" sz="3100" b="1" dirty="0"/>
              <a:t> </a:t>
            </a:r>
            <a:r>
              <a:rPr lang="ru-RU" sz="3100" b="1" dirty="0" err="1"/>
              <a:t>відповідальності</a:t>
            </a:r>
            <a:r>
              <a:rPr lang="ru-RU" sz="3100" b="1" dirty="0"/>
              <a:t> за </a:t>
            </a:r>
            <a:r>
              <a:rPr lang="ru-RU" sz="3100" b="1" dirty="0" err="1"/>
              <a:t>корупційні</a:t>
            </a:r>
            <a:r>
              <a:rPr lang="ru-RU" sz="3100" b="1" dirty="0"/>
              <a:t> </a:t>
            </a:r>
            <a:r>
              <a:rPr lang="ru-RU" sz="3100" b="1" dirty="0" err="1"/>
              <a:t>правопорушення</a:t>
            </a:r>
            <a:r>
              <a:rPr lang="ru-RU" sz="3100" b="1" dirty="0"/>
              <a:t>»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dirty="0"/>
              <a:t>…</a:t>
            </a:r>
          </a:p>
          <a:p>
            <a:pPr marL="0" indent="0" algn="just">
              <a:buNone/>
            </a:pPr>
            <a:r>
              <a:rPr lang="en-US" sz="2800" dirty="0"/>
              <a:t>II. </a:t>
            </a:r>
            <a:r>
              <a:rPr lang="ru-RU" sz="2800" dirty="0" err="1"/>
              <a:t>Цей</a:t>
            </a:r>
            <a:r>
              <a:rPr lang="ru-RU" sz="2800" dirty="0"/>
              <a:t> Закон </a:t>
            </a:r>
            <a:r>
              <a:rPr lang="ru-RU" sz="2800" dirty="0" err="1"/>
              <a:t>набирає</a:t>
            </a:r>
            <a:r>
              <a:rPr lang="ru-RU" sz="2800" dirty="0"/>
              <a:t> </a:t>
            </a:r>
            <a:r>
              <a:rPr lang="ru-RU" sz="2800" dirty="0" err="1"/>
              <a:t>чинності</a:t>
            </a:r>
            <a:r>
              <a:rPr lang="ru-RU" sz="2800" dirty="0"/>
              <a:t> з дня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опублікування</a:t>
            </a:r>
            <a:r>
              <a:rPr lang="ru-RU" sz="2800" dirty="0"/>
              <a:t> і </a:t>
            </a:r>
            <a:br>
              <a:rPr lang="ru-RU" sz="2800" dirty="0"/>
            </a:br>
            <a:r>
              <a:rPr lang="ru-RU" sz="2800" dirty="0"/>
              <a:t>вводиться в </a:t>
            </a:r>
            <a:r>
              <a:rPr lang="ru-RU" sz="2800" dirty="0" err="1"/>
              <a:t>дію</a:t>
            </a:r>
            <a:r>
              <a:rPr lang="ru-RU" sz="2800" dirty="0"/>
              <a:t> </a:t>
            </a:r>
            <a:r>
              <a:rPr lang="ru-RU" sz="2800" dirty="0" err="1"/>
              <a:t>одночасно</a:t>
            </a:r>
            <a:r>
              <a:rPr lang="ru-RU" sz="2800" dirty="0"/>
              <a:t> з </a:t>
            </a:r>
            <a:r>
              <a:rPr lang="ru-RU" sz="2800" dirty="0" err="1"/>
              <a:t>введенням</a:t>
            </a:r>
            <a:r>
              <a:rPr lang="ru-RU" sz="2800" dirty="0"/>
              <a:t> в </a:t>
            </a:r>
            <a:r>
              <a:rPr lang="ru-RU" sz="2800" dirty="0" err="1"/>
              <a:t>дію</a:t>
            </a:r>
            <a:r>
              <a:rPr lang="ru-RU" sz="2800" dirty="0"/>
              <a:t> </a:t>
            </a:r>
            <a:r>
              <a:rPr lang="ru-RU" sz="2800" dirty="0" err="1"/>
              <a:t>законів</a:t>
            </a:r>
            <a:r>
              <a:rPr lang="ru-RU" sz="2800" dirty="0"/>
              <a:t> </a:t>
            </a:r>
            <a:r>
              <a:rPr lang="ru-RU" sz="2800" dirty="0" err="1"/>
              <a:t>України</a:t>
            </a:r>
            <a:r>
              <a:rPr lang="ru-RU" sz="2800" dirty="0"/>
              <a:t> "Про засади </a:t>
            </a:r>
            <a:r>
              <a:rPr lang="ru-RU" sz="2800" dirty="0" err="1"/>
              <a:t>запобігання</a:t>
            </a:r>
            <a:r>
              <a:rPr lang="ru-RU" sz="2800" dirty="0"/>
              <a:t> та </a:t>
            </a:r>
            <a:r>
              <a:rPr lang="ru-RU" sz="2800" dirty="0" err="1"/>
              <a:t>протидії</a:t>
            </a:r>
            <a:r>
              <a:rPr lang="ru-RU" sz="2800" dirty="0"/>
              <a:t> </a:t>
            </a:r>
            <a:r>
              <a:rPr lang="ru-RU" sz="2800" dirty="0" err="1"/>
              <a:t>корупції</a:t>
            </a:r>
            <a:r>
              <a:rPr lang="ru-RU" sz="2800" dirty="0"/>
              <a:t>" та "Про </a:t>
            </a:r>
            <a:br>
              <a:rPr lang="ru-RU" sz="2800" dirty="0"/>
            </a:br>
            <a:r>
              <a:rPr lang="ru-RU" sz="2800" dirty="0" err="1"/>
              <a:t>відповідальність</a:t>
            </a:r>
            <a:r>
              <a:rPr lang="ru-RU" sz="2800" dirty="0"/>
              <a:t> </a:t>
            </a:r>
            <a:r>
              <a:rPr lang="ru-RU" sz="2800" dirty="0" err="1"/>
              <a:t>юридичних</a:t>
            </a:r>
            <a:r>
              <a:rPr lang="ru-RU" sz="2800" dirty="0"/>
              <a:t> </a:t>
            </a:r>
            <a:r>
              <a:rPr lang="ru-RU" sz="2800" dirty="0" err="1"/>
              <a:t>осіб</a:t>
            </a:r>
            <a:r>
              <a:rPr lang="ru-RU" sz="2800" dirty="0"/>
              <a:t> за </a:t>
            </a:r>
            <a:r>
              <a:rPr lang="ru-RU" sz="2800" dirty="0" err="1"/>
              <a:t>вчинення</a:t>
            </a:r>
            <a:r>
              <a:rPr lang="ru-RU" sz="2800" dirty="0"/>
              <a:t> </a:t>
            </a:r>
            <a:r>
              <a:rPr lang="ru-RU" sz="2800" dirty="0" err="1"/>
              <a:t>корупційних</a:t>
            </a:r>
            <a:r>
              <a:rPr lang="ru-RU" sz="2800" dirty="0"/>
              <a:t> </a:t>
            </a:r>
            <a:br>
              <a:rPr lang="ru-RU" sz="2800" dirty="0"/>
            </a:br>
            <a:r>
              <a:rPr lang="ru-RU" sz="2800" dirty="0" err="1"/>
              <a:t>правопорушень</a:t>
            </a:r>
            <a:r>
              <a:rPr lang="ru-RU" sz="2800" dirty="0"/>
              <a:t>".</a:t>
            </a:r>
          </a:p>
          <a:p>
            <a:pPr marL="0" indent="0" algn="just">
              <a:buNone/>
            </a:pPr>
            <a:r>
              <a:rPr lang="ru-RU" sz="2800" dirty="0"/>
              <a:t>(</a:t>
            </a:r>
            <a:r>
              <a:rPr lang="ru-RU" sz="2800" dirty="0" err="1"/>
              <a:t>Опублікован</a:t>
            </a:r>
            <a:r>
              <a:rPr lang="ru-RU" sz="2800" dirty="0"/>
              <a:t> – 30.12.2009)</a:t>
            </a:r>
          </a:p>
          <a:p>
            <a:pPr marL="0" indent="0" algn="just">
              <a:buNone/>
            </a:pPr>
            <a:r>
              <a:rPr lang="ru-RU" sz="2800" dirty="0"/>
              <a:t>{ Закон </a:t>
            </a:r>
            <a:r>
              <a:rPr lang="ru-RU" sz="2800" dirty="0" err="1"/>
              <a:t>втратив</a:t>
            </a:r>
            <a:r>
              <a:rPr lang="ru-RU" sz="2800" dirty="0"/>
              <a:t> </a:t>
            </a:r>
            <a:r>
              <a:rPr lang="ru-RU" sz="2800" dirty="0" err="1"/>
              <a:t>чинність</a:t>
            </a:r>
            <a:r>
              <a:rPr lang="ru-RU" sz="2800" dirty="0"/>
              <a:t> на </a:t>
            </a:r>
            <a:r>
              <a:rPr lang="ru-RU" sz="2800" dirty="0" err="1"/>
              <a:t>підставі</a:t>
            </a:r>
            <a:r>
              <a:rPr lang="ru-RU" sz="2800" dirty="0"/>
              <a:t> Закону N 2808-VI </a:t>
            </a:r>
            <a:r>
              <a:rPr lang="ru-RU" sz="2800" dirty="0" err="1"/>
              <a:t>від</a:t>
            </a:r>
            <a:r>
              <a:rPr lang="ru-RU" sz="2800" dirty="0"/>
              <a:t> 21.12.2010, ВВР, 2011, N 25, ст.188 }</a:t>
            </a:r>
          </a:p>
        </p:txBody>
      </p:sp>
    </p:spTree>
    <p:extLst>
      <p:ext uri="{BB962C8B-B14F-4D97-AF65-F5344CB8AC3E}">
        <p14:creationId xmlns:p14="http://schemas.microsoft.com/office/powerpoint/2010/main" val="8401669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 algn="ctr"/>
            <a:r>
              <a:rPr lang="ru-RU" sz="3100" b="1" dirty="0"/>
              <a:t>З А К О Н    У К Р А Ї Н И </a:t>
            </a:r>
            <a:r>
              <a:rPr lang="ru-RU" sz="3100" b="1" dirty="0" err="1"/>
              <a:t>від</a:t>
            </a:r>
            <a:r>
              <a:rPr lang="ru-RU" sz="3100" b="1" dirty="0"/>
              <a:t> 11 червня 2009 року N 1506-VI </a:t>
            </a:r>
            <a:br>
              <a:rPr lang="ru-RU" sz="3100" b="1" dirty="0"/>
            </a:br>
            <a:r>
              <a:rPr lang="ru-RU" sz="3100" b="1" dirty="0"/>
              <a:t>Про засади </a:t>
            </a:r>
            <a:r>
              <a:rPr lang="ru-RU" sz="3100" b="1" dirty="0" err="1"/>
              <a:t>запобігання</a:t>
            </a:r>
            <a:r>
              <a:rPr lang="ru-RU" sz="3100" b="1" dirty="0"/>
              <a:t> та </a:t>
            </a:r>
            <a:r>
              <a:rPr lang="ru-RU" sz="3100" b="1" dirty="0" err="1"/>
              <a:t>протидії</a:t>
            </a:r>
            <a:r>
              <a:rPr lang="ru-RU" sz="3100" b="1" dirty="0"/>
              <a:t> </a:t>
            </a:r>
            <a:r>
              <a:rPr lang="ru-RU" sz="3100" b="1" dirty="0" err="1"/>
              <a:t>корупції</a:t>
            </a:r>
            <a:r>
              <a:rPr lang="ru-RU" sz="3100" b="1" dirty="0"/>
              <a:t> </a:t>
            </a:r>
            <a:r>
              <a:rPr lang="ru-RU" sz="3100" dirty="0"/>
              <a:t/>
            </a:r>
            <a:br>
              <a:rPr lang="ru-RU" sz="3100" dirty="0"/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uk-UA" dirty="0"/>
          </a:p>
          <a:p>
            <a:pPr marL="0" indent="0">
              <a:buNone/>
            </a:pPr>
            <a:endParaRPr lang="ru-RU" dirty="0"/>
          </a:p>
          <a:p>
            <a:pPr marL="514350" indent="-514350">
              <a:buAutoNum type="arabicPeriod"/>
            </a:pPr>
            <a:r>
              <a:rPr lang="ru-RU" dirty="0" err="1"/>
              <a:t>Цей</a:t>
            </a:r>
            <a:r>
              <a:rPr lang="ru-RU" dirty="0"/>
              <a:t> Закон </a:t>
            </a:r>
            <a:r>
              <a:rPr lang="ru-RU" dirty="0" err="1"/>
              <a:t>набирає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з дня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опублікування</a:t>
            </a:r>
            <a:r>
              <a:rPr lang="ru-RU" dirty="0"/>
              <a:t> (18.07.2009) і вводиться в </a:t>
            </a:r>
            <a:r>
              <a:rPr lang="ru-RU" dirty="0" err="1"/>
              <a:t>дію</a:t>
            </a:r>
            <a:r>
              <a:rPr lang="ru-RU" dirty="0"/>
              <a:t> з 1 </a:t>
            </a:r>
            <a:r>
              <a:rPr lang="ru-RU" dirty="0" err="1"/>
              <a:t>січня</a:t>
            </a:r>
            <a:r>
              <a:rPr lang="ru-RU" dirty="0"/>
              <a:t> 2011 року.</a:t>
            </a:r>
          </a:p>
          <a:p>
            <a:pPr marL="0" indent="0" algn="ctr">
              <a:buNone/>
            </a:pPr>
            <a:endParaRPr lang="uk-UA" dirty="0"/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Визнати</a:t>
            </a:r>
            <a:r>
              <a:rPr lang="ru-RU" dirty="0"/>
              <a:t> такими,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b="1" dirty="0" err="1"/>
              <a:t>втрачають</a:t>
            </a:r>
            <a:r>
              <a:rPr lang="ru-RU" b="1" dirty="0"/>
              <a:t> </a:t>
            </a:r>
            <a:r>
              <a:rPr lang="ru-RU" b="1" dirty="0" err="1"/>
              <a:t>чинність</a:t>
            </a:r>
            <a:r>
              <a:rPr lang="ru-RU" b="1" dirty="0"/>
              <a:t> </a:t>
            </a:r>
            <a:r>
              <a:rPr lang="ru-RU" dirty="0"/>
              <a:t>з 1 </a:t>
            </a:r>
            <a:r>
              <a:rPr lang="ru-RU" dirty="0" err="1"/>
              <a:t>січня</a:t>
            </a:r>
            <a:r>
              <a:rPr lang="ru-RU" dirty="0"/>
              <a:t> 2011  року:</a:t>
            </a:r>
          </a:p>
          <a:p>
            <a:r>
              <a:rPr lang="ru-RU" dirty="0"/>
              <a:t>Закон </a:t>
            </a:r>
            <a:r>
              <a:rPr lang="ru-RU" dirty="0" err="1"/>
              <a:t>України</a:t>
            </a:r>
            <a:r>
              <a:rPr lang="ru-RU" dirty="0"/>
              <a:t> "Про </a:t>
            </a:r>
            <a:r>
              <a:rPr lang="ru-RU" dirty="0" err="1"/>
              <a:t>боротьбу</a:t>
            </a:r>
            <a:r>
              <a:rPr lang="ru-RU" dirty="0"/>
              <a:t> з </a:t>
            </a:r>
            <a:r>
              <a:rPr lang="ru-RU" dirty="0" err="1"/>
              <a:t>корупцією</a:t>
            </a:r>
            <a:r>
              <a:rPr lang="ru-RU" dirty="0"/>
              <a:t>"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{ Закон </a:t>
            </a:r>
            <a:r>
              <a:rPr lang="ru-RU" dirty="0" err="1"/>
              <a:t>втратив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Закону N 2808-VI  </a:t>
            </a:r>
            <a:r>
              <a:rPr lang="ru-RU" dirty="0" err="1"/>
              <a:t>від</a:t>
            </a:r>
            <a:r>
              <a:rPr lang="ru-RU" dirty="0"/>
              <a:t> 21.12.2010, ВВР, 2011, N 25, ст.188 } </a:t>
            </a:r>
            <a:br>
              <a:rPr lang="ru-RU" dirty="0"/>
            </a:br>
            <a:endParaRPr lang="ru-RU" dirty="0"/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dirty="0"/>
              <a:t>(Закон діяв 5 днів)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82421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ru-RU" sz="2800" b="1" dirty="0"/>
              <a:t> </a:t>
            </a:r>
            <a:br>
              <a:rPr lang="ru-RU" sz="2800" b="1" dirty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b="1" dirty="0"/>
              <a:t>ЗУ «Про </a:t>
            </a:r>
            <a:r>
              <a:rPr lang="ru-RU" sz="2800" b="1" dirty="0" err="1"/>
              <a:t>визнання</a:t>
            </a:r>
            <a:r>
              <a:rPr lang="ru-RU" sz="2800" b="1" dirty="0"/>
              <a:t> такими, </a:t>
            </a:r>
            <a:r>
              <a:rPr lang="ru-RU" sz="2800" b="1" dirty="0" err="1"/>
              <a:t>що</a:t>
            </a:r>
            <a:r>
              <a:rPr lang="ru-RU" sz="2800" b="1" dirty="0"/>
              <a:t> </a:t>
            </a:r>
            <a:r>
              <a:rPr lang="ru-RU" sz="2800" b="1" dirty="0" err="1"/>
              <a:t>втратили</a:t>
            </a:r>
            <a:r>
              <a:rPr lang="ru-RU" sz="2800" b="1" dirty="0"/>
              <a:t> </a:t>
            </a:r>
            <a:r>
              <a:rPr lang="ru-RU" sz="2800" b="1" dirty="0" err="1"/>
              <a:t>чинність</a:t>
            </a:r>
            <a:r>
              <a:rPr lang="ru-RU" sz="2800" b="1" dirty="0"/>
              <a:t>,  </a:t>
            </a:r>
            <a:r>
              <a:rPr lang="ru-RU" sz="2800" b="1" dirty="0" err="1"/>
              <a:t>деяких</a:t>
            </a:r>
            <a:r>
              <a:rPr lang="ru-RU" sz="2800" b="1" dirty="0"/>
              <a:t> </a:t>
            </a:r>
            <a:r>
              <a:rPr lang="ru-RU" sz="2800" b="1" dirty="0" err="1"/>
              <a:t>законів</a:t>
            </a:r>
            <a:r>
              <a:rPr lang="ru-RU" sz="2800" b="1" dirty="0"/>
              <a:t> </a:t>
            </a:r>
            <a:r>
              <a:rPr lang="ru-RU" sz="2800" b="1" dirty="0" err="1"/>
              <a:t>України</a:t>
            </a:r>
            <a:r>
              <a:rPr lang="ru-RU" sz="2800" b="1" dirty="0"/>
              <a:t> </a:t>
            </a:r>
            <a:r>
              <a:rPr lang="ru-RU" sz="2800" b="1" dirty="0" err="1"/>
              <a:t>щодо</a:t>
            </a:r>
            <a:r>
              <a:rPr lang="ru-RU" sz="2800" b="1" dirty="0"/>
              <a:t> </a:t>
            </a:r>
            <a:r>
              <a:rPr lang="ru-RU" sz="2800" b="1" dirty="0" err="1"/>
              <a:t>запобігання</a:t>
            </a:r>
            <a:r>
              <a:rPr lang="ru-RU" sz="2800" b="1" dirty="0"/>
              <a:t> та </a:t>
            </a:r>
            <a:r>
              <a:rPr lang="ru-RU" sz="2800" b="1" dirty="0" err="1"/>
              <a:t>протидії</a:t>
            </a:r>
            <a:r>
              <a:rPr lang="ru-RU" sz="2800" b="1" dirty="0"/>
              <a:t> </a:t>
            </a:r>
            <a:r>
              <a:rPr lang="ru-RU" sz="2800" b="1" dirty="0" err="1"/>
              <a:t>корупції</a:t>
            </a:r>
            <a:r>
              <a:rPr lang="ru-RU" sz="2800" b="1" dirty="0"/>
              <a:t>»</a:t>
            </a:r>
            <a:br>
              <a:rPr lang="ru-RU" sz="2800" b="1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466205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4800" dirty="0"/>
          </a:p>
          <a:p>
            <a:pPr marL="0" indent="0">
              <a:buNone/>
            </a:pPr>
            <a:r>
              <a:rPr lang="ru-RU" sz="6400" dirty="0" err="1"/>
              <a:t>Верховна</a:t>
            </a:r>
            <a:r>
              <a:rPr lang="ru-RU" sz="6400" dirty="0"/>
              <a:t> Рада </a:t>
            </a:r>
            <a:r>
              <a:rPr lang="ru-RU" sz="6400" dirty="0" err="1"/>
              <a:t>України</a:t>
            </a:r>
            <a:r>
              <a:rPr lang="ru-RU" sz="6400" dirty="0"/>
              <a:t> </a:t>
            </a:r>
            <a:r>
              <a:rPr lang="ru-RU" sz="6400" b="1" dirty="0"/>
              <a:t>п о с т а н о в л я є</a:t>
            </a:r>
            <a:r>
              <a:rPr lang="ru-RU" sz="6400" dirty="0"/>
              <a:t>: </a:t>
            </a:r>
            <a:br>
              <a:rPr lang="ru-RU" sz="6400" dirty="0"/>
            </a:br>
            <a:endParaRPr lang="ru-RU" sz="6400" dirty="0"/>
          </a:p>
          <a:p>
            <a:pPr marL="0" indent="0">
              <a:buNone/>
            </a:pPr>
            <a:r>
              <a:rPr lang="ru-RU" sz="6400" dirty="0"/>
              <a:t>1. </a:t>
            </a:r>
            <a:r>
              <a:rPr lang="ru-RU" sz="6400" dirty="0" err="1"/>
              <a:t>Визнати</a:t>
            </a:r>
            <a:r>
              <a:rPr lang="ru-RU" sz="6400" dirty="0"/>
              <a:t> такими, </a:t>
            </a:r>
            <a:r>
              <a:rPr lang="ru-RU" sz="6400" dirty="0" err="1"/>
              <a:t>що</a:t>
            </a:r>
            <a:r>
              <a:rPr lang="ru-RU" sz="6400" dirty="0"/>
              <a:t> </a:t>
            </a:r>
            <a:r>
              <a:rPr lang="ru-RU" sz="6400" dirty="0" err="1"/>
              <a:t>втратили</a:t>
            </a:r>
            <a:r>
              <a:rPr lang="ru-RU" sz="6400" dirty="0"/>
              <a:t> </a:t>
            </a:r>
            <a:r>
              <a:rPr lang="ru-RU" sz="6400" dirty="0" err="1"/>
              <a:t>чинність</a:t>
            </a:r>
            <a:r>
              <a:rPr lang="ru-RU" sz="6400" dirty="0"/>
              <a:t>: </a:t>
            </a:r>
            <a:br>
              <a:rPr lang="ru-RU" sz="6400" dirty="0"/>
            </a:br>
            <a:endParaRPr lang="ru-RU" sz="6400" dirty="0"/>
          </a:p>
          <a:p>
            <a:pPr marL="0" indent="0" algn="just">
              <a:buNone/>
            </a:pPr>
            <a:r>
              <a:rPr lang="ru-RU" sz="6400" b="1" dirty="0"/>
              <a:t>Закон </a:t>
            </a:r>
            <a:r>
              <a:rPr lang="ru-RU" sz="6400" b="1" dirty="0" err="1"/>
              <a:t>України</a:t>
            </a:r>
            <a:r>
              <a:rPr lang="ru-RU" sz="6400" b="1" dirty="0"/>
              <a:t> "Про засади </a:t>
            </a:r>
            <a:r>
              <a:rPr lang="ru-RU" sz="6400" b="1" dirty="0" err="1"/>
              <a:t>запобігання</a:t>
            </a:r>
            <a:r>
              <a:rPr lang="ru-RU" sz="6400" b="1" dirty="0"/>
              <a:t> та </a:t>
            </a:r>
            <a:r>
              <a:rPr lang="ru-RU" sz="6400" b="1" dirty="0" err="1"/>
              <a:t>протидії</a:t>
            </a:r>
            <a:r>
              <a:rPr lang="ru-RU" sz="6400" b="1" dirty="0"/>
              <a:t> </a:t>
            </a:r>
            <a:r>
              <a:rPr lang="ru-RU" sz="6400" b="1" dirty="0" err="1"/>
              <a:t>корупції</a:t>
            </a:r>
            <a:r>
              <a:rPr lang="ru-RU" sz="6400" b="1" dirty="0"/>
              <a:t>"</a:t>
            </a:r>
            <a:r>
              <a:rPr lang="ru-RU" sz="6400" dirty="0"/>
              <a:t>   (</a:t>
            </a:r>
            <a:r>
              <a:rPr lang="ru-RU" sz="6400" dirty="0" err="1"/>
              <a:t>Відомості</a:t>
            </a:r>
            <a:r>
              <a:rPr lang="ru-RU" sz="6400" dirty="0"/>
              <a:t> </a:t>
            </a:r>
            <a:r>
              <a:rPr lang="ru-RU" sz="6400" dirty="0" err="1"/>
              <a:t>Верховної</a:t>
            </a:r>
            <a:r>
              <a:rPr lang="ru-RU" sz="6400" dirty="0"/>
              <a:t> Ради </a:t>
            </a:r>
            <a:r>
              <a:rPr lang="ru-RU" sz="6400" dirty="0" err="1"/>
              <a:t>України</a:t>
            </a:r>
            <a:r>
              <a:rPr lang="ru-RU" sz="6400" dirty="0"/>
              <a:t>, 2009 р., </a:t>
            </a:r>
            <a:r>
              <a:rPr lang="en-US" sz="6400" dirty="0"/>
              <a:t>N 45, </a:t>
            </a:r>
            <a:r>
              <a:rPr lang="ru-RU" sz="6400" dirty="0"/>
              <a:t>ст.  691; 2010 р., </a:t>
            </a:r>
            <a:r>
              <a:rPr lang="en-US" sz="6400" dirty="0"/>
              <a:t>N 9, </a:t>
            </a:r>
            <a:r>
              <a:rPr lang="ru-RU" sz="6400" dirty="0"/>
              <a:t>ст. 87, </a:t>
            </a:r>
            <a:r>
              <a:rPr lang="en-US" sz="6400" dirty="0"/>
              <a:t>N 20, </a:t>
            </a:r>
            <a:r>
              <a:rPr lang="ru-RU" sz="6400" dirty="0"/>
              <a:t>ст. 205);</a:t>
            </a:r>
          </a:p>
          <a:p>
            <a:pPr marL="0" indent="0" algn="just">
              <a:buNone/>
            </a:pPr>
            <a:endParaRPr lang="ru-RU" sz="6400" dirty="0"/>
          </a:p>
          <a:p>
            <a:pPr marL="0" indent="0" algn="just">
              <a:buNone/>
            </a:pPr>
            <a:r>
              <a:rPr lang="ru-RU" sz="6400" b="1" dirty="0"/>
              <a:t>Закон </a:t>
            </a:r>
            <a:r>
              <a:rPr lang="ru-RU" sz="6400" b="1" dirty="0" err="1"/>
              <a:t>України</a:t>
            </a:r>
            <a:r>
              <a:rPr lang="ru-RU" sz="6400" b="1" dirty="0"/>
              <a:t> "Про </a:t>
            </a:r>
            <a:r>
              <a:rPr lang="ru-RU" sz="6400" b="1" dirty="0" err="1"/>
              <a:t>відповідальність</a:t>
            </a:r>
            <a:r>
              <a:rPr lang="ru-RU" sz="6400" b="1" dirty="0"/>
              <a:t> </a:t>
            </a:r>
            <a:r>
              <a:rPr lang="ru-RU" sz="6400" b="1" dirty="0" err="1"/>
              <a:t>юридичних</a:t>
            </a:r>
            <a:r>
              <a:rPr lang="ru-RU" sz="6400" b="1" dirty="0"/>
              <a:t> </a:t>
            </a:r>
            <a:r>
              <a:rPr lang="ru-RU" sz="6400" b="1" dirty="0" err="1"/>
              <a:t>осіб</a:t>
            </a:r>
            <a:r>
              <a:rPr lang="ru-RU" sz="6400" b="1" dirty="0"/>
              <a:t> за  </a:t>
            </a:r>
            <a:r>
              <a:rPr lang="ru-RU" sz="6400" b="1" dirty="0" err="1"/>
              <a:t>вчинення</a:t>
            </a:r>
            <a:r>
              <a:rPr lang="ru-RU" sz="6400" b="1" dirty="0"/>
              <a:t> </a:t>
            </a:r>
            <a:r>
              <a:rPr lang="ru-RU" sz="6400" b="1" dirty="0" err="1"/>
              <a:t>корупційних</a:t>
            </a:r>
            <a:r>
              <a:rPr lang="ru-RU" sz="6400" b="1" dirty="0"/>
              <a:t> </a:t>
            </a:r>
            <a:r>
              <a:rPr lang="ru-RU" sz="6400" b="1" dirty="0" err="1"/>
              <a:t>правопорушень</a:t>
            </a:r>
            <a:r>
              <a:rPr lang="ru-RU" sz="6400" b="1" dirty="0"/>
              <a:t>"</a:t>
            </a:r>
            <a:r>
              <a:rPr lang="ru-RU" sz="6400" dirty="0"/>
              <a:t>  (</a:t>
            </a:r>
            <a:r>
              <a:rPr lang="ru-RU" sz="6400" dirty="0" err="1"/>
              <a:t>Відомості</a:t>
            </a:r>
            <a:r>
              <a:rPr lang="ru-RU" sz="6400" dirty="0"/>
              <a:t> </a:t>
            </a:r>
            <a:r>
              <a:rPr lang="ru-RU" sz="6400" dirty="0" err="1"/>
              <a:t>Верховної</a:t>
            </a:r>
            <a:r>
              <a:rPr lang="ru-RU" sz="6400" dirty="0"/>
              <a:t> Ради </a:t>
            </a:r>
            <a:r>
              <a:rPr lang="ru-RU" sz="6400" dirty="0" err="1"/>
              <a:t>України</a:t>
            </a:r>
            <a:r>
              <a:rPr lang="ru-RU" sz="6400" dirty="0"/>
              <a:t>, 2009 р., </a:t>
            </a:r>
            <a:r>
              <a:rPr lang="en-US" sz="6400" dirty="0"/>
              <a:t>N 45, </a:t>
            </a:r>
            <a:r>
              <a:rPr lang="ru-RU" sz="6400" dirty="0"/>
              <a:t>ст. 692; 2010 р., </a:t>
            </a:r>
            <a:r>
              <a:rPr lang="en-US" sz="6400" dirty="0"/>
              <a:t>N 9, </a:t>
            </a:r>
            <a:r>
              <a:rPr lang="ru-RU" sz="6400" dirty="0"/>
              <a:t>ст.87, </a:t>
            </a:r>
            <a:r>
              <a:rPr lang="en-US" sz="6400" dirty="0"/>
              <a:t>N 20, </a:t>
            </a:r>
            <a:r>
              <a:rPr lang="ru-RU" sz="6400" dirty="0"/>
              <a:t>ст. 205, </a:t>
            </a:r>
            <a:r>
              <a:rPr lang="en-US" sz="6400" dirty="0"/>
              <a:t>N 29, </a:t>
            </a:r>
            <a:r>
              <a:rPr lang="ru-RU" sz="6400" dirty="0"/>
              <a:t>ст. 392);</a:t>
            </a:r>
          </a:p>
          <a:p>
            <a:pPr marL="0" indent="0" algn="just">
              <a:buNone/>
            </a:pPr>
            <a:endParaRPr lang="ru-RU" sz="6400" dirty="0"/>
          </a:p>
          <a:p>
            <a:pPr marL="0" indent="0" algn="just">
              <a:buNone/>
            </a:pPr>
            <a:r>
              <a:rPr lang="ru-RU" sz="6400" b="1" dirty="0"/>
              <a:t>Закон </a:t>
            </a:r>
            <a:r>
              <a:rPr lang="ru-RU" sz="6400" b="1" dirty="0" err="1"/>
              <a:t>України</a:t>
            </a:r>
            <a:r>
              <a:rPr lang="ru-RU" sz="6400" b="1" dirty="0"/>
              <a:t> "Про </a:t>
            </a:r>
            <a:r>
              <a:rPr lang="ru-RU" sz="6400" b="1" dirty="0" err="1"/>
              <a:t>внесення</a:t>
            </a:r>
            <a:r>
              <a:rPr lang="ru-RU" sz="6400" b="1" dirty="0"/>
              <a:t> </a:t>
            </a:r>
            <a:r>
              <a:rPr lang="ru-RU" sz="6400" b="1" dirty="0" err="1"/>
              <a:t>змін</a:t>
            </a:r>
            <a:r>
              <a:rPr lang="ru-RU" sz="6400" b="1" dirty="0"/>
              <a:t> до </a:t>
            </a:r>
            <a:r>
              <a:rPr lang="ru-RU" sz="6400" b="1" dirty="0" err="1"/>
              <a:t>деяких</a:t>
            </a:r>
            <a:r>
              <a:rPr lang="ru-RU" sz="6400" b="1" dirty="0"/>
              <a:t> </a:t>
            </a:r>
            <a:r>
              <a:rPr lang="ru-RU" sz="6400" b="1" dirty="0" err="1"/>
              <a:t>законодавчих</a:t>
            </a:r>
            <a:r>
              <a:rPr lang="ru-RU" sz="6400" b="1" dirty="0"/>
              <a:t> </a:t>
            </a:r>
            <a:r>
              <a:rPr lang="ru-RU" sz="6400" b="1" dirty="0" err="1"/>
              <a:t>актів</a:t>
            </a:r>
            <a:r>
              <a:rPr lang="ru-RU" sz="6400" b="1" dirty="0"/>
              <a:t> </a:t>
            </a:r>
            <a:r>
              <a:rPr lang="ru-RU" sz="6400" b="1" dirty="0" err="1"/>
              <a:t>України</a:t>
            </a:r>
            <a:r>
              <a:rPr lang="ru-RU" sz="6400" b="1" dirty="0"/>
              <a:t> </a:t>
            </a:r>
            <a:r>
              <a:rPr lang="ru-RU" sz="6400" b="1" dirty="0" err="1"/>
              <a:t>щодо</a:t>
            </a:r>
            <a:r>
              <a:rPr lang="ru-RU" sz="6400" b="1" dirty="0"/>
              <a:t> </a:t>
            </a:r>
            <a:r>
              <a:rPr lang="ru-RU" sz="6400" b="1" dirty="0" err="1"/>
              <a:t>відповідальності</a:t>
            </a:r>
            <a:r>
              <a:rPr lang="ru-RU" sz="6400" b="1" dirty="0"/>
              <a:t> за </a:t>
            </a:r>
            <a:r>
              <a:rPr lang="ru-RU" sz="6400" b="1" dirty="0" err="1"/>
              <a:t>корупційні</a:t>
            </a:r>
            <a:r>
              <a:rPr lang="ru-RU" sz="6400" b="1" dirty="0"/>
              <a:t> </a:t>
            </a:r>
            <a:r>
              <a:rPr lang="ru-RU" sz="6400" b="1" dirty="0" err="1"/>
              <a:t>правопорушення</a:t>
            </a:r>
            <a:r>
              <a:rPr lang="ru-RU" sz="6400" b="1" dirty="0"/>
              <a:t>"</a:t>
            </a:r>
            <a:r>
              <a:rPr lang="ru-RU" sz="6400" dirty="0"/>
              <a:t>  (</a:t>
            </a:r>
            <a:r>
              <a:rPr lang="ru-RU" sz="6400" dirty="0" err="1"/>
              <a:t>Відомості</a:t>
            </a:r>
            <a:r>
              <a:rPr lang="ru-RU" sz="6400" dirty="0"/>
              <a:t> </a:t>
            </a:r>
            <a:r>
              <a:rPr lang="ru-RU" sz="6400" dirty="0" err="1"/>
              <a:t>Верховної</a:t>
            </a:r>
            <a:r>
              <a:rPr lang="ru-RU" sz="6400" dirty="0"/>
              <a:t> Ради </a:t>
            </a:r>
            <a:r>
              <a:rPr lang="ru-RU" sz="6400" dirty="0" err="1"/>
              <a:t>України</a:t>
            </a:r>
            <a:r>
              <a:rPr lang="ru-RU" sz="6400" dirty="0"/>
              <a:t>, 2009 р., </a:t>
            </a:r>
            <a:r>
              <a:rPr lang="en-US" sz="6400" dirty="0"/>
              <a:t>N 46, </a:t>
            </a:r>
            <a:r>
              <a:rPr lang="ru-RU" sz="6400" dirty="0"/>
              <a:t>ст.699; 2010 р., </a:t>
            </a:r>
            <a:r>
              <a:rPr lang="en-US" sz="6400" dirty="0"/>
              <a:t>N 9, </a:t>
            </a:r>
            <a:r>
              <a:rPr lang="ru-RU" sz="6400" dirty="0"/>
              <a:t>ст. 87).</a:t>
            </a:r>
          </a:p>
          <a:p>
            <a:pPr marL="0" indent="0" algn="just">
              <a:buNone/>
            </a:pPr>
            <a:endParaRPr lang="ru-RU" sz="6400" dirty="0"/>
          </a:p>
          <a:p>
            <a:pPr marL="0" indent="0">
              <a:buNone/>
            </a:pPr>
            <a:r>
              <a:rPr lang="ru-RU" sz="6400" dirty="0"/>
              <a:t>2. </a:t>
            </a:r>
            <a:r>
              <a:rPr lang="ru-RU" sz="6400" dirty="0" err="1"/>
              <a:t>Цей</a:t>
            </a:r>
            <a:r>
              <a:rPr lang="ru-RU" sz="6400" dirty="0"/>
              <a:t> Закон </a:t>
            </a:r>
            <a:r>
              <a:rPr lang="ru-RU" sz="6400" dirty="0" err="1"/>
              <a:t>набирає</a:t>
            </a:r>
            <a:r>
              <a:rPr lang="ru-RU" sz="6400" dirty="0"/>
              <a:t> </a:t>
            </a:r>
            <a:r>
              <a:rPr lang="ru-RU" sz="6400" dirty="0" err="1"/>
              <a:t>чинності</a:t>
            </a:r>
            <a:r>
              <a:rPr lang="ru-RU" sz="6400" dirty="0"/>
              <a:t> з дня </a:t>
            </a:r>
            <a:r>
              <a:rPr lang="ru-RU" sz="6400" dirty="0" err="1"/>
              <a:t>його</a:t>
            </a:r>
            <a:r>
              <a:rPr lang="ru-RU" sz="6400" dirty="0"/>
              <a:t> </a:t>
            </a:r>
            <a:r>
              <a:rPr lang="ru-RU" sz="6400" dirty="0" err="1"/>
              <a:t>опублікування</a:t>
            </a:r>
            <a:r>
              <a:rPr lang="ru-RU" sz="6400" dirty="0"/>
              <a:t>. </a:t>
            </a:r>
            <a:br>
              <a:rPr lang="ru-RU" sz="6400" dirty="0"/>
            </a:br>
            <a:r>
              <a:rPr lang="ru-RU" sz="6400" dirty="0"/>
              <a:t/>
            </a:r>
            <a:br>
              <a:rPr lang="ru-RU" sz="6400" dirty="0"/>
            </a:br>
            <a:endParaRPr lang="ru-RU" sz="6400" dirty="0"/>
          </a:p>
          <a:p>
            <a:pPr marL="0" indent="0">
              <a:buNone/>
            </a:pPr>
            <a:r>
              <a:rPr lang="ru-RU" sz="6400" dirty="0"/>
              <a:t>Президент </a:t>
            </a:r>
            <a:r>
              <a:rPr lang="ru-RU" sz="6400" dirty="0" err="1"/>
              <a:t>України</a:t>
            </a:r>
            <a:r>
              <a:rPr lang="ru-RU" sz="6400" dirty="0"/>
              <a:t> В.ЯНУКОВИЧ </a:t>
            </a:r>
            <a:br>
              <a:rPr lang="ru-RU" sz="6400" dirty="0"/>
            </a:br>
            <a:r>
              <a:rPr lang="ru-RU" sz="6400" dirty="0"/>
              <a:t>м. </a:t>
            </a:r>
            <a:r>
              <a:rPr lang="ru-RU" sz="6400" dirty="0" err="1"/>
              <a:t>Київ</a:t>
            </a:r>
            <a:r>
              <a:rPr lang="ru-RU" sz="6400" dirty="0"/>
              <a:t>, 21 </a:t>
            </a:r>
            <a:r>
              <a:rPr lang="ru-RU" sz="6400" dirty="0" err="1"/>
              <a:t>грудня</a:t>
            </a:r>
            <a:r>
              <a:rPr lang="ru-RU" sz="6400" dirty="0"/>
              <a:t> 2010 року </a:t>
            </a:r>
            <a:br>
              <a:rPr lang="ru-RU" sz="6400" dirty="0"/>
            </a:br>
            <a:r>
              <a:rPr lang="en-US" sz="6400" dirty="0"/>
              <a:t>N 2808-VI </a:t>
            </a:r>
            <a:r>
              <a:rPr lang="uk-UA" sz="6400" dirty="0"/>
              <a:t>                                                                   (опубліковано 5.01.2011)</a:t>
            </a:r>
            <a:endParaRPr lang="en-US" sz="6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07905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 algn="ctr"/>
            <a:r>
              <a:rPr lang="uk-UA" sz="3100" dirty="0"/>
              <a:t>Закон України</a:t>
            </a:r>
            <a:br>
              <a:rPr lang="uk-UA" sz="3100" dirty="0"/>
            </a:br>
            <a:r>
              <a:rPr lang="uk-UA" sz="3100" dirty="0"/>
              <a:t>«</a:t>
            </a:r>
            <a:r>
              <a:rPr lang="ru-RU" sz="3100" b="1" dirty="0"/>
              <a:t>Про засади </a:t>
            </a:r>
            <a:r>
              <a:rPr lang="ru-RU" sz="3100" b="1" dirty="0" err="1"/>
              <a:t>запобігання</a:t>
            </a:r>
            <a:r>
              <a:rPr lang="ru-RU" sz="3100" b="1" dirty="0"/>
              <a:t> і </a:t>
            </a:r>
            <a:r>
              <a:rPr lang="ru-RU" sz="3100" b="1" dirty="0" err="1"/>
              <a:t>протидії</a:t>
            </a:r>
            <a:r>
              <a:rPr lang="ru-RU" sz="3100" b="1" dirty="0"/>
              <a:t> </a:t>
            </a:r>
            <a:r>
              <a:rPr lang="ru-RU" sz="3100" b="1" dirty="0" err="1"/>
              <a:t>корупції</a:t>
            </a:r>
            <a:r>
              <a:rPr lang="ru-RU" sz="3100" b="1" dirty="0"/>
              <a:t>»</a:t>
            </a:r>
            <a:r>
              <a:rPr lang="uk-UA" dirty="0"/>
              <a:t/>
            </a:r>
            <a:br>
              <a:rPr lang="uk-UA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sz="2800" dirty="0"/>
          </a:p>
          <a:p>
            <a:pPr marL="514350" indent="-514350" algn="just">
              <a:buAutoNum type="arabicPeriod"/>
            </a:pPr>
            <a:r>
              <a:rPr lang="ru-RU" sz="2800" dirty="0" err="1"/>
              <a:t>Цей</a:t>
            </a:r>
            <a:r>
              <a:rPr lang="ru-RU" sz="2800" dirty="0"/>
              <a:t> Закон </a:t>
            </a:r>
            <a:r>
              <a:rPr lang="ru-RU" sz="2800" dirty="0" err="1"/>
              <a:t>набирає</a:t>
            </a:r>
            <a:r>
              <a:rPr lang="ru-RU" sz="2800" dirty="0"/>
              <a:t> </a:t>
            </a:r>
            <a:r>
              <a:rPr lang="ru-RU" sz="2800" dirty="0" err="1"/>
              <a:t>чинності</a:t>
            </a:r>
            <a:r>
              <a:rPr lang="ru-RU" sz="2800" dirty="0"/>
              <a:t> з 1 </a:t>
            </a:r>
            <a:r>
              <a:rPr lang="ru-RU" sz="2800" dirty="0" err="1"/>
              <a:t>липня</a:t>
            </a:r>
            <a:r>
              <a:rPr lang="ru-RU" sz="2800" dirty="0"/>
              <a:t> 2011 року, </a:t>
            </a:r>
            <a:r>
              <a:rPr lang="ru-RU" sz="2800" dirty="0" err="1"/>
              <a:t>крім</a:t>
            </a:r>
            <a:r>
              <a:rPr lang="ru-RU" sz="2800" dirty="0"/>
              <a:t> статей 11 і 12,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набирають</a:t>
            </a:r>
            <a:r>
              <a:rPr lang="ru-RU" sz="2800" dirty="0"/>
              <a:t> </a:t>
            </a:r>
            <a:r>
              <a:rPr lang="ru-RU" sz="2800" dirty="0" err="1"/>
              <a:t>чинності</a:t>
            </a:r>
            <a:r>
              <a:rPr lang="ru-RU" sz="2800" dirty="0"/>
              <a:t> з 1 </a:t>
            </a:r>
            <a:r>
              <a:rPr lang="ru-RU" sz="2800" dirty="0" err="1"/>
              <a:t>січня</a:t>
            </a:r>
            <a:r>
              <a:rPr lang="ru-RU" sz="2800" dirty="0"/>
              <a:t> 2012 року.</a:t>
            </a:r>
          </a:p>
          <a:p>
            <a:pPr marL="514350" indent="-514350" algn="just">
              <a:buAutoNum type="arabicPeriod"/>
            </a:pPr>
            <a:endParaRPr lang="uk-UA" sz="2800" dirty="0"/>
          </a:p>
          <a:p>
            <a:pPr marL="0" indent="0" algn="just">
              <a:buNone/>
            </a:pPr>
            <a:r>
              <a:rPr lang="ru-RU" sz="2800" dirty="0"/>
              <a:t>7 </a:t>
            </a:r>
            <a:r>
              <a:rPr lang="ru-RU" sz="2800" dirty="0" err="1"/>
              <a:t>квітня</a:t>
            </a:r>
            <a:r>
              <a:rPr lang="ru-RU" sz="2800" dirty="0"/>
              <a:t> 2011 року </a:t>
            </a:r>
          </a:p>
          <a:p>
            <a:pPr marL="0" indent="0" algn="just">
              <a:buNone/>
            </a:pPr>
            <a:r>
              <a:rPr lang="ru-RU" sz="2800" dirty="0"/>
              <a:t>№ 3206-VI</a:t>
            </a:r>
          </a:p>
        </p:txBody>
      </p:sp>
    </p:spTree>
    <p:extLst>
      <p:ext uri="{BB962C8B-B14F-4D97-AF65-F5344CB8AC3E}">
        <p14:creationId xmlns:p14="http://schemas.microsoft.com/office/powerpoint/2010/main" val="20290948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Підсумок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/>
              <a:t>В результаті зазначених дій було поставлено під сумнів ратифікацію конвенції ООН проти корупції, а також з 5.01 по 1.07.2011 в Україні фактично було відсутнє антикорупційне законодавство.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1864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461C1C-A166-910E-E4E2-9CB384E53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Підходи до визначення поняття «час»</a:t>
            </a:r>
            <a:br>
              <a:rPr lang="uk-UA" sz="2800" b="1" dirty="0"/>
            </a:br>
            <a:r>
              <a:rPr lang="uk-UA" sz="2800" b="1" dirty="0"/>
              <a:t>(фізика)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BD6846D-2251-D469-9D35-7168DD538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 algn="just">
              <a:buNone/>
            </a:pPr>
            <a:r>
              <a:rPr lang="uk-UA" dirty="0"/>
              <a:t>Друге визначення часу виходить із теорії відносності Ейнштейна, де час є четвертим виміром на додаток до трьох вимірів простору. Це напрямок у чотиривимірному просторі-часі. У цьому разі минуле, теперішнє і майбутнє однаково реальні й співіснують, точно так само, як усі точки в просторі однаково реальні. </a:t>
            </a:r>
          </a:p>
        </p:txBody>
      </p:sp>
    </p:spTree>
    <p:extLst>
      <p:ext uri="{BB962C8B-B14F-4D97-AF65-F5344CB8AC3E}">
        <p14:creationId xmlns:p14="http://schemas.microsoft.com/office/powerpoint/2010/main" val="31473793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dirty="0"/>
              <a:t>ЗУ «Про правотворчу </a:t>
            </a:r>
            <a:r>
              <a:rPr lang="uk-UA" sz="2800" b="1" dirty="0" err="1"/>
              <a:t>діяльінсть</a:t>
            </a:r>
            <a:r>
              <a:rPr lang="uk-UA" sz="2800" b="1" dirty="0"/>
              <a:t>»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dirty="0" err="1"/>
              <a:t>Цей</a:t>
            </a:r>
            <a:r>
              <a:rPr lang="ru-RU" dirty="0"/>
              <a:t> Закон </a:t>
            </a:r>
            <a:r>
              <a:rPr lang="ru-RU" dirty="0" err="1"/>
              <a:t>набирає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з дня, </a:t>
            </a:r>
            <a:r>
              <a:rPr lang="ru-RU" dirty="0" err="1"/>
              <a:t>наступного</a:t>
            </a:r>
            <a:r>
              <a:rPr lang="ru-RU" dirty="0"/>
              <a:t> за днем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опублікування</a:t>
            </a:r>
            <a:r>
              <a:rPr lang="ru-RU" dirty="0"/>
              <a:t>, та вводиться в </a:t>
            </a:r>
            <a:r>
              <a:rPr lang="ru-RU" dirty="0" err="1"/>
              <a:t>дію</a:t>
            </a:r>
            <a:r>
              <a:rPr lang="ru-RU" dirty="0"/>
              <a:t> через один </a:t>
            </a:r>
            <a:r>
              <a:rPr lang="ru-RU" dirty="0" err="1"/>
              <a:t>рік</a:t>
            </a:r>
            <a:r>
              <a:rPr lang="ru-RU" dirty="0"/>
              <a:t> з дня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воєнного</a:t>
            </a:r>
            <a:r>
              <a:rPr lang="ru-RU" dirty="0"/>
              <a:t> стану в </a:t>
            </a:r>
            <a:r>
              <a:rPr lang="ru-RU" dirty="0" err="1"/>
              <a:t>Україні</a:t>
            </a:r>
            <a:r>
              <a:rPr lang="ru-RU" dirty="0"/>
              <a:t>, </a:t>
            </a:r>
            <a:r>
              <a:rPr lang="ru-RU" dirty="0" err="1"/>
              <a:t>введеного</a:t>
            </a:r>
            <a:r>
              <a:rPr lang="ru-RU" dirty="0"/>
              <a:t> Указом Президента </a:t>
            </a:r>
            <a:r>
              <a:rPr lang="ru-RU" dirty="0" err="1"/>
              <a:t>України</a:t>
            </a:r>
            <a:r>
              <a:rPr lang="ru-RU" dirty="0"/>
              <a:t> "Про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воєнного</a:t>
            </a:r>
            <a:r>
              <a:rPr lang="ru-RU" dirty="0"/>
              <a:t> стану в </a:t>
            </a:r>
            <a:r>
              <a:rPr lang="ru-RU" dirty="0" err="1"/>
              <a:t>Україні</a:t>
            </a:r>
            <a:r>
              <a:rPr lang="ru-RU" dirty="0"/>
              <a:t>" </a:t>
            </a:r>
            <a:r>
              <a:rPr lang="ru-RU" dirty="0" err="1"/>
              <a:t>від</a:t>
            </a:r>
            <a:r>
              <a:rPr lang="ru-RU" dirty="0"/>
              <a:t> 24 лютого 2022 року №64/2022, </a:t>
            </a:r>
            <a:r>
              <a:rPr lang="ru-RU" dirty="0" err="1"/>
              <a:t>затвердженим</a:t>
            </a:r>
            <a:r>
              <a:rPr lang="ru-RU" dirty="0"/>
              <a:t> ЗУ "Про </a:t>
            </a:r>
            <a:r>
              <a:rPr lang="ru-RU" dirty="0" err="1"/>
              <a:t>затвердження</a:t>
            </a:r>
            <a:r>
              <a:rPr lang="ru-RU" dirty="0"/>
              <a:t> Указу Президента </a:t>
            </a:r>
            <a:r>
              <a:rPr lang="ru-RU" dirty="0" err="1"/>
              <a:t>України</a:t>
            </a:r>
            <a:r>
              <a:rPr lang="ru-RU" dirty="0"/>
              <a:t> "Про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воєнного</a:t>
            </a:r>
            <a:r>
              <a:rPr lang="ru-RU" dirty="0"/>
              <a:t> стану в </a:t>
            </a:r>
            <a:r>
              <a:rPr lang="ru-RU" dirty="0" err="1"/>
              <a:t>Україні</a:t>
            </a:r>
            <a:r>
              <a:rPr lang="ru-RU" dirty="0"/>
              <a:t>" </a:t>
            </a:r>
            <a:r>
              <a:rPr lang="ru-RU" dirty="0" err="1"/>
              <a:t>від</a:t>
            </a:r>
            <a:r>
              <a:rPr lang="ru-RU" dirty="0"/>
              <a:t> 24 лютого 2022 року № 2102-</a:t>
            </a:r>
            <a:r>
              <a:rPr lang="en-US" dirty="0"/>
              <a:t>IX, </a:t>
            </a:r>
            <a:r>
              <a:rPr lang="ru-RU" dirty="0" err="1"/>
              <a:t>крім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425855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93199A-3E04-FBF6-FBEA-84C0B4957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Дія нормативно-правового </a:t>
            </a:r>
            <a:r>
              <a:rPr lang="uk-UA" sz="2800" b="1" dirty="0" err="1"/>
              <a:t>акта</a:t>
            </a:r>
            <a:r>
              <a:rPr lang="uk-UA" sz="2800" b="1" dirty="0"/>
              <a:t> у часі (доктрина)</a:t>
            </a:r>
            <a:endParaRPr lang="uk-UA" sz="28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33B5B0A-44D2-2F6F-38CA-010D9899B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За напрямом темпоральної дії виділяються:</a:t>
            </a:r>
          </a:p>
          <a:p>
            <a:pPr marL="0" lvl="0" indent="0">
              <a:buNone/>
            </a:pPr>
            <a:endParaRPr lang="uk-UA" b="1" i="1" dirty="0"/>
          </a:p>
          <a:p>
            <a:pPr marL="0" lvl="0" indent="0" algn="just">
              <a:buNone/>
            </a:pPr>
            <a:r>
              <a:rPr lang="uk-UA" b="1" dirty="0"/>
              <a:t>- </a:t>
            </a:r>
            <a:r>
              <a:rPr lang="uk-UA" b="1" dirty="0">
                <a:solidFill>
                  <a:srgbClr val="FF0000"/>
                </a:solidFill>
              </a:rPr>
              <a:t>Пряма дія НПА</a:t>
            </a:r>
            <a:r>
              <a:rPr lang="uk-UA" b="1" dirty="0"/>
              <a:t>,</a:t>
            </a:r>
            <a:r>
              <a:rPr lang="uk-UA" dirty="0"/>
              <a:t> тобто регулятивний вплив його норм поширюється:</a:t>
            </a:r>
          </a:p>
          <a:p>
            <a:pPr marL="0" indent="0" algn="just">
              <a:buNone/>
            </a:pPr>
            <a:r>
              <a:rPr lang="uk-UA" dirty="0"/>
              <a:t>      1) на відносини, які виникли після набрання ним чинності;</a:t>
            </a:r>
          </a:p>
          <a:p>
            <a:pPr marL="0" indent="0" algn="just">
              <a:buNone/>
            </a:pPr>
            <a:r>
              <a:rPr lang="uk-UA" dirty="0"/>
              <a:t>     2) на відносини, які виникли до набрання ним чинності і продовжують існувати (регулює тільки з моменту набрання ним чинності);</a:t>
            </a:r>
          </a:p>
          <a:p>
            <a:pPr marL="0" lvl="0" indent="0" algn="just">
              <a:buNone/>
            </a:pPr>
            <a:r>
              <a:rPr lang="uk-UA" b="1" dirty="0"/>
              <a:t>- </a:t>
            </a:r>
            <a:r>
              <a:rPr lang="uk-UA" b="1" dirty="0" err="1">
                <a:solidFill>
                  <a:srgbClr val="FF0000"/>
                </a:solidFill>
              </a:rPr>
              <a:t>Переживаюча</a:t>
            </a:r>
            <a:r>
              <a:rPr lang="uk-UA" b="1" dirty="0">
                <a:solidFill>
                  <a:srgbClr val="FF0000"/>
                </a:solidFill>
              </a:rPr>
              <a:t> дія НПА (</a:t>
            </a:r>
            <a:r>
              <a:rPr lang="uk-UA" b="1" dirty="0" err="1">
                <a:solidFill>
                  <a:srgbClr val="FF0000"/>
                </a:solidFill>
              </a:rPr>
              <a:t>ультраактивність</a:t>
            </a:r>
            <a:r>
              <a:rPr lang="uk-UA" b="1" dirty="0">
                <a:solidFill>
                  <a:srgbClr val="FF0000"/>
                </a:solidFill>
              </a:rPr>
              <a:t>)</a:t>
            </a:r>
            <a:r>
              <a:rPr lang="uk-UA" b="1" dirty="0"/>
              <a:t>,</a:t>
            </a:r>
            <a:r>
              <a:rPr lang="uk-UA" dirty="0"/>
              <a:t> яка має місце у випадку, коли нормативно-правовий акт поширює свій регулятивний вплив тільки на нові відносини, а на відносини, які виникли раніше і продовжують існувати, регулятивний вплив здійснює попередній нормативно-правовий акт;</a:t>
            </a:r>
          </a:p>
          <a:p>
            <a:pPr marL="0" lvl="0" indent="0" algn="just">
              <a:buNone/>
            </a:pPr>
            <a:r>
              <a:rPr lang="uk-UA" b="1" dirty="0"/>
              <a:t>- </a:t>
            </a:r>
            <a:r>
              <a:rPr lang="uk-UA" b="1" dirty="0">
                <a:solidFill>
                  <a:srgbClr val="FF0000"/>
                </a:solidFill>
              </a:rPr>
              <a:t>Зворотна дія</a:t>
            </a:r>
            <a:r>
              <a:rPr lang="uk-UA" dirty="0">
                <a:solidFill>
                  <a:srgbClr val="FF0000"/>
                </a:solidFill>
              </a:rPr>
              <a:t> </a:t>
            </a:r>
            <a:r>
              <a:rPr lang="uk-UA" b="1" dirty="0">
                <a:solidFill>
                  <a:srgbClr val="FF0000"/>
                </a:solidFill>
              </a:rPr>
              <a:t>НПА (ретроактивність)</a:t>
            </a:r>
            <a:r>
              <a:rPr lang="uk-UA" b="1" dirty="0"/>
              <a:t> </a:t>
            </a:r>
            <a:r>
              <a:rPr lang="uk-UA" dirty="0"/>
              <a:t>— регулятивний вплив нормативно-правового </a:t>
            </a:r>
            <a:r>
              <a:rPr lang="uk-UA" dirty="0" err="1"/>
              <a:t>акта</a:t>
            </a:r>
            <a:r>
              <a:rPr lang="uk-UA" dirty="0"/>
              <a:t> поширюється на відносини, які виникли до набрання ним чинності, більше того можливий перегляд попередніх рішень з цих відносин вже за новим нормативно-правовим актом.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404204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Дія нормативно-правового акта у часі (закон)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800" b="1" dirty="0" err="1"/>
              <a:t>Стаття</a:t>
            </a:r>
            <a:r>
              <a:rPr lang="ru-RU" sz="2800" b="1" dirty="0"/>
              <a:t> 58. </a:t>
            </a:r>
            <a:r>
              <a:rPr lang="ru-RU" sz="2800" dirty="0"/>
              <a:t>Пряма </a:t>
            </a:r>
            <a:r>
              <a:rPr lang="ru-RU" sz="2800" dirty="0" err="1"/>
              <a:t>дія</a:t>
            </a:r>
            <a:r>
              <a:rPr lang="ru-RU" sz="2800" dirty="0"/>
              <a:t> нормативно-правового акта у </a:t>
            </a:r>
            <a:r>
              <a:rPr lang="ru-RU" sz="2800" dirty="0" err="1"/>
              <a:t>часі</a:t>
            </a:r>
            <a:endParaRPr lang="ru-RU" sz="2800" dirty="0"/>
          </a:p>
          <a:p>
            <a:pPr marL="0" indent="0" algn="just">
              <a:buNone/>
            </a:pPr>
            <a:r>
              <a:rPr lang="ru-RU" sz="2800" dirty="0"/>
              <a:t>1. Пряма </a:t>
            </a:r>
            <a:r>
              <a:rPr lang="ru-RU" sz="2800" dirty="0" err="1"/>
              <a:t>дія</a:t>
            </a:r>
            <a:r>
              <a:rPr lang="ru-RU" sz="2800" dirty="0"/>
              <a:t> нормативно-правового акта у </a:t>
            </a:r>
            <a:r>
              <a:rPr lang="ru-RU" sz="2800" dirty="0" err="1"/>
              <a:t>часі</a:t>
            </a:r>
            <a:r>
              <a:rPr lang="ru-RU" sz="2800" dirty="0"/>
              <a:t> </a:t>
            </a:r>
            <a:r>
              <a:rPr lang="ru-RU" sz="2800" dirty="0" err="1"/>
              <a:t>означає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норми</a:t>
            </a:r>
            <a:r>
              <a:rPr lang="ru-RU" sz="2800" dirty="0"/>
              <a:t> </a:t>
            </a:r>
            <a:r>
              <a:rPr lang="ru-RU" sz="2800" dirty="0" err="1"/>
              <a:t>поширюються</a:t>
            </a:r>
            <a:r>
              <a:rPr lang="ru-RU" sz="2800" dirty="0"/>
              <a:t> на </a:t>
            </a:r>
            <a:r>
              <a:rPr lang="ru-RU" sz="2800" dirty="0" err="1"/>
              <a:t>суспільні</a:t>
            </a:r>
            <a:r>
              <a:rPr lang="ru-RU" sz="2800" dirty="0"/>
              <a:t> </a:t>
            </a:r>
            <a:r>
              <a:rPr lang="ru-RU" sz="2800" dirty="0" err="1"/>
              <a:t>відносини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виникли</a:t>
            </a:r>
            <a:r>
              <a:rPr lang="ru-RU" sz="2800" dirty="0"/>
              <a:t> </a:t>
            </a:r>
            <a:r>
              <a:rPr lang="ru-RU" sz="2800" dirty="0" err="1"/>
              <a:t>після</a:t>
            </a:r>
            <a:r>
              <a:rPr lang="ru-RU" sz="2800" dirty="0"/>
              <a:t> </a:t>
            </a:r>
            <a:r>
              <a:rPr lang="ru-RU" sz="2800" dirty="0" err="1"/>
              <a:t>набрання</a:t>
            </a:r>
            <a:r>
              <a:rPr lang="ru-RU" sz="2800" dirty="0"/>
              <a:t> ним </a:t>
            </a:r>
            <a:r>
              <a:rPr lang="ru-RU" sz="2800" dirty="0" err="1"/>
              <a:t>чинності</a:t>
            </a:r>
            <a:r>
              <a:rPr lang="ru-RU" sz="2800" dirty="0"/>
              <a:t>.</a:t>
            </a:r>
          </a:p>
          <a:p>
            <a:pPr marL="0" indent="0" algn="just">
              <a:buNone/>
            </a:pPr>
            <a:r>
              <a:rPr lang="ru-RU" sz="2800" dirty="0"/>
              <a:t>2. </a:t>
            </a:r>
            <a:r>
              <a:rPr lang="ru-RU" sz="2800" dirty="0" err="1"/>
              <a:t>Норми</a:t>
            </a:r>
            <a:r>
              <a:rPr lang="ru-RU" sz="2800" dirty="0"/>
              <a:t> нормативно-правового акта </a:t>
            </a:r>
            <a:r>
              <a:rPr lang="ru-RU" sz="2800" dirty="0" err="1"/>
              <a:t>поширюються</a:t>
            </a:r>
            <a:r>
              <a:rPr lang="ru-RU" sz="2800" dirty="0"/>
              <a:t> на </a:t>
            </a:r>
            <a:r>
              <a:rPr lang="ru-RU" sz="2800" dirty="0" err="1"/>
              <a:t>суспільні</a:t>
            </a:r>
            <a:r>
              <a:rPr lang="ru-RU" sz="2800" dirty="0"/>
              <a:t> </a:t>
            </a:r>
            <a:r>
              <a:rPr lang="ru-RU" sz="2800" dirty="0" err="1"/>
              <a:t>відносини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виникли</a:t>
            </a:r>
            <a:r>
              <a:rPr lang="ru-RU" sz="2800" dirty="0"/>
              <a:t> до дня </a:t>
            </a:r>
            <a:r>
              <a:rPr lang="ru-RU" sz="2800" dirty="0" err="1"/>
              <a:t>набрання</a:t>
            </a:r>
            <a:r>
              <a:rPr lang="ru-RU" sz="2800" dirty="0"/>
              <a:t> ним </a:t>
            </a:r>
            <a:r>
              <a:rPr lang="ru-RU" sz="2800" dirty="0" err="1"/>
              <a:t>чинності</a:t>
            </a:r>
            <a:r>
              <a:rPr lang="ru-RU" sz="2800" dirty="0"/>
              <a:t> та </a:t>
            </a:r>
            <a:r>
              <a:rPr lang="ru-RU" sz="2800" dirty="0" err="1"/>
              <a:t>продовжують</a:t>
            </a:r>
            <a:r>
              <a:rPr lang="ru-RU" sz="2800" dirty="0"/>
              <a:t> </a:t>
            </a:r>
            <a:r>
              <a:rPr lang="ru-RU" sz="2800" dirty="0" err="1"/>
              <a:t>існувати</a:t>
            </a:r>
            <a:r>
              <a:rPr lang="ru-RU" sz="2800" dirty="0"/>
              <a:t> на день </a:t>
            </a:r>
            <a:r>
              <a:rPr lang="ru-RU" sz="2800" dirty="0" err="1"/>
              <a:t>набрання</a:t>
            </a:r>
            <a:r>
              <a:rPr lang="ru-RU" sz="2800" dirty="0"/>
              <a:t> ним </a:t>
            </a:r>
            <a:r>
              <a:rPr lang="ru-RU" sz="2800" dirty="0" err="1"/>
              <a:t>чинності</a:t>
            </a:r>
            <a:r>
              <a:rPr lang="ru-RU" sz="2800" dirty="0"/>
              <a:t>, з дня </a:t>
            </a:r>
            <a:r>
              <a:rPr lang="ru-RU" sz="2800" dirty="0" err="1"/>
              <a:t>набрання</a:t>
            </a:r>
            <a:r>
              <a:rPr lang="ru-RU" sz="2800" dirty="0"/>
              <a:t> </a:t>
            </a:r>
            <a:r>
              <a:rPr lang="ru-RU" sz="2800" dirty="0" err="1"/>
              <a:t>чинності</a:t>
            </a:r>
            <a:r>
              <a:rPr lang="ru-RU" sz="2800" dirty="0"/>
              <a:t> </a:t>
            </a:r>
            <a:r>
              <a:rPr lang="ru-RU" sz="2800" dirty="0" err="1"/>
              <a:t>цим</a:t>
            </a:r>
            <a:r>
              <a:rPr lang="ru-RU" sz="2800" dirty="0"/>
              <a:t> нормативно-</a:t>
            </a:r>
            <a:r>
              <a:rPr lang="ru-RU" sz="2800" dirty="0" err="1"/>
              <a:t>правовим</a:t>
            </a:r>
            <a:r>
              <a:rPr lang="ru-RU" sz="2800" dirty="0"/>
              <a:t> актом.</a:t>
            </a:r>
          </a:p>
          <a:p>
            <a:pPr marL="0" indent="0" algn="just">
              <a:buNone/>
            </a:pPr>
            <a:endParaRPr lang="ru-RU" sz="2800" b="1" dirty="0"/>
          </a:p>
          <a:p>
            <a:pPr marL="0" indent="0" algn="just">
              <a:buNone/>
            </a:pPr>
            <a:r>
              <a:rPr lang="ru-RU" sz="2800" b="1" dirty="0" err="1"/>
              <a:t>Стаття</a:t>
            </a:r>
            <a:r>
              <a:rPr lang="ru-RU" sz="2800" b="1" dirty="0"/>
              <a:t> 59. </a:t>
            </a:r>
            <a:r>
              <a:rPr lang="ru-RU" sz="2800" dirty="0" err="1"/>
              <a:t>Зворотна</a:t>
            </a:r>
            <a:r>
              <a:rPr lang="ru-RU" sz="2800" dirty="0"/>
              <a:t> </a:t>
            </a:r>
            <a:r>
              <a:rPr lang="ru-RU" sz="2800" dirty="0" err="1"/>
              <a:t>дія</a:t>
            </a:r>
            <a:r>
              <a:rPr lang="ru-RU" sz="2800" dirty="0"/>
              <a:t> нормативно-правового акта у </a:t>
            </a:r>
            <a:r>
              <a:rPr lang="ru-RU" sz="2800" dirty="0" err="1"/>
              <a:t>часі</a:t>
            </a:r>
            <a:endParaRPr lang="ru-RU" sz="2800" dirty="0"/>
          </a:p>
          <a:p>
            <a:pPr marL="0" indent="0" algn="just">
              <a:buNone/>
            </a:pPr>
            <a:r>
              <a:rPr lang="ru-RU" sz="2800" dirty="0"/>
              <a:t>1. </a:t>
            </a:r>
            <a:r>
              <a:rPr lang="ru-RU" sz="2800" dirty="0" err="1"/>
              <a:t>Зворотна</a:t>
            </a:r>
            <a:r>
              <a:rPr lang="ru-RU" sz="2800" dirty="0"/>
              <a:t> </a:t>
            </a:r>
            <a:r>
              <a:rPr lang="ru-RU" sz="2800" dirty="0" err="1"/>
              <a:t>дія</a:t>
            </a:r>
            <a:r>
              <a:rPr lang="ru-RU" sz="2800" dirty="0"/>
              <a:t> нормативно-правового акта у </a:t>
            </a:r>
            <a:r>
              <a:rPr lang="ru-RU" sz="2800" dirty="0" err="1"/>
              <a:t>часі</a:t>
            </a:r>
            <a:r>
              <a:rPr lang="ru-RU" sz="2800" dirty="0"/>
              <a:t> -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реалізація</a:t>
            </a:r>
            <a:r>
              <a:rPr lang="ru-RU" sz="2800" dirty="0"/>
              <a:t> нормативно-правового акта </a:t>
            </a:r>
            <a:r>
              <a:rPr lang="ru-RU" sz="2800" dirty="0" err="1"/>
              <a:t>щодо</a:t>
            </a:r>
            <a:r>
              <a:rPr lang="ru-RU" sz="2800" dirty="0"/>
              <a:t> </a:t>
            </a:r>
            <a:r>
              <a:rPr lang="ru-RU" sz="2800" dirty="0" err="1"/>
              <a:t>суспільних</a:t>
            </a:r>
            <a:r>
              <a:rPr lang="ru-RU" sz="2800" dirty="0"/>
              <a:t> </a:t>
            </a:r>
            <a:r>
              <a:rPr lang="ru-RU" sz="2800" dirty="0" err="1"/>
              <a:t>відносин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виникли</a:t>
            </a:r>
            <a:r>
              <a:rPr lang="ru-RU" sz="2800" dirty="0"/>
              <a:t> до дня </a:t>
            </a:r>
            <a:r>
              <a:rPr lang="ru-RU" sz="2800" dirty="0" err="1"/>
              <a:t>набрання</a:t>
            </a:r>
            <a:r>
              <a:rPr lang="ru-RU" sz="2800" dirty="0"/>
              <a:t> ним </a:t>
            </a:r>
            <a:r>
              <a:rPr lang="ru-RU" sz="2800" dirty="0" err="1"/>
              <a:t>чинності</a:t>
            </a:r>
            <a:r>
              <a:rPr lang="ru-RU" sz="2800" dirty="0"/>
              <a:t>, </a:t>
            </a:r>
            <a:r>
              <a:rPr lang="ru-RU" sz="2800" b="1" dirty="0" err="1"/>
              <a:t>правове</a:t>
            </a:r>
            <a:r>
              <a:rPr lang="ru-RU" sz="2800" b="1" dirty="0"/>
              <a:t> </a:t>
            </a:r>
            <a:r>
              <a:rPr lang="ru-RU" sz="2800" b="1" dirty="0" err="1"/>
              <a:t>регулювання</a:t>
            </a:r>
            <a:r>
              <a:rPr lang="ru-RU" sz="2800" b="1" dirty="0"/>
              <a:t> </a:t>
            </a:r>
            <a:r>
              <a:rPr lang="ru-RU" sz="2800" b="1" dirty="0" err="1"/>
              <a:t>яких</a:t>
            </a:r>
            <a:r>
              <a:rPr lang="ru-RU" sz="2800" b="1" dirty="0"/>
              <a:t> </a:t>
            </a:r>
            <a:r>
              <a:rPr lang="ru-RU" sz="2800" b="1" dirty="0" err="1"/>
              <a:t>змінюється</a:t>
            </a:r>
            <a:r>
              <a:rPr lang="ru-RU" sz="2800" dirty="0"/>
              <a:t> таким нормативно-</a:t>
            </a:r>
            <a:r>
              <a:rPr lang="ru-RU" sz="2800" dirty="0" err="1"/>
              <a:t>правовим</a:t>
            </a:r>
            <a:r>
              <a:rPr lang="ru-RU" sz="2800" dirty="0"/>
              <a:t> актом.</a:t>
            </a:r>
          </a:p>
          <a:p>
            <a:pPr marL="0" indent="0" algn="just">
              <a:buNone/>
            </a:pPr>
            <a:r>
              <a:rPr lang="ru-RU" sz="2800" dirty="0"/>
              <a:t>2. </a:t>
            </a:r>
            <a:r>
              <a:rPr lang="ru-RU" sz="2800" dirty="0" err="1"/>
              <a:t>Закони</a:t>
            </a:r>
            <a:r>
              <a:rPr lang="ru-RU" sz="2800" dirty="0"/>
              <a:t> та </a:t>
            </a:r>
            <a:r>
              <a:rPr lang="ru-RU" sz="2800" dirty="0" err="1"/>
              <a:t>інші</a:t>
            </a:r>
            <a:r>
              <a:rPr lang="ru-RU" sz="2800" dirty="0"/>
              <a:t> нормативно-</a:t>
            </a:r>
            <a:r>
              <a:rPr lang="ru-RU" sz="2800" dirty="0" err="1"/>
              <a:t>правові</a:t>
            </a:r>
            <a:r>
              <a:rPr lang="ru-RU" sz="2800" dirty="0"/>
              <a:t> </a:t>
            </a:r>
            <a:r>
              <a:rPr lang="ru-RU" sz="2800" dirty="0" err="1"/>
              <a:t>акти</a:t>
            </a:r>
            <a:r>
              <a:rPr lang="ru-RU" sz="2800" dirty="0"/>
              <a:t> не </a:t>
            </a:r>
            <a:r>
              <a:rPr lang="ru-RU" sz="2800" dirty="0" err="1"/>
              <a:t>мають</a:t>
            </a:r>
            <a:r>
              <a:rPr lang="ru-RU" sz="2800" dirty="0"/>
              <a:t> </a:t>
            </a:r>
            <a:r>
              <a:rPr lang="ru-RU" sz="2800" dirty="0" err="1"/>
              <a:t>зворотної</a:t>
            </a:r>
            <a:r>
              <a:rPr lang="ru-RU" sz="2800" dirty="0"/>
              <a:t> </a:t>
            </a:r>
            <a:r>
              <a:rPr lang="ru-RU" sz="2800" dirty="0" err="1"/>
              <a:t>дії</a:t>
            </a:r>
            <a:r>
              <a:rPr lang="ru-RU" sz="2800" dirty="0"/>
              <a:t> в </a:t>
            </a:r>
            <a:r>
              <a:rPr lang="ru-RU" sz="2800" dirty="0" err="1"/>
              <a:t>часі</a:t>
            </a:r>
            <a:r>
              <a:rPr lang="ru-RU" sz="2800" dirty="0"/>
              <a:t>, </a:t>
            </a:r>
            <a:r>
              <a:rPr lang="ru-RU" sz="2800" dirty="0" err="1"/>
              <a:t>крім</a:t>
            </a:r>
            <a:r>
              <a:rPr lang="ru-RU" sz="2800" dirty="0"/>
              <a:t> </a:t>
            </a:r>
            <a:r>
              <a:rPr lang="ru-RU" sz="2800" dirty="0" err="1"/>
              <a:t>випадків</a:t>
            </a:r>
            <a:r>
              <a:rPr lang="ru-RU" sz="2800" dirty="0"/>
              <a:t>, </a:t>
            </a:r>
            <a:r>
              <a:rPr lang="ru-RU" sz="2800" dirty="0" err="1"/>
              <a:t>визначених</a:t>
            </a:r>
            <a:r>
              <a:rPr lang="ru-RU" sz="2800" dirty="0"/>
              <a:t> </a:t>
            </a:r>
            <a:r>
              <a:rPr lang="ru-RU" sz="2800" dirty="0" err="1"/>
              <a:t>Конституцією</a:t>
            </a:r>
            <a:r>
              <a:rPr lang="ru-RU" sz="2800" dirty="0"/>
              <a:t> </a:t>
            </a:r>
            <a:r>
              <a:rPr lang="ru-RU" sz="2800" dirty="0" err="1"/>
              <a:t>України</a:t>
            </a:r>
            <a:r>
              <a:rPr lang="ru-RU" sz="2800" dirty="0"/>
              <a:t>.</a:t>
            </a:r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/>
              <a:t>(ЗУ «Про </a:t>
            </a:r>
            <a:r>
              <a:rPr lang="ru-RU" sz="2800" dirty="0" err="1"/>
              <a:t>правотворчу</a:t>
            </a:r>
            <a:r>
              <a:rPr lang="ru-RU" sz="2800" dirty="0"/>
              <a:t> </a:t>
            </a:r>
            <a:r>
              <a:rPr lang="ru-RU" sz="2800" dirty="0" err="1"/>
              <a:t>діяльність</a:t>
            </a:r>
            <a:r>
              <a:rPr lang="ru-RU" sz="2800" dirty="0"/>
              <a:t>»)</a:t>
            </a:r>
          </a:p>
          <a:p>
            <a:pPr marL="0" indent="0" algn="just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763897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7E5D69-28C4-BE36-0606-D5AF94998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8118"/>
          </a:xfrm>
        </p:spPr>
        <p:txBody>
          <a:bodyPr>
            <a:normAutofit/>
          </a:bodyPr>
          <a:lstStyle/>
          <a:p>
            <a:r>
              <a:rPr lang="uk-UA" sz="2800" b="1" dirty="0"/>
              <a:t>КАСУ, ЦПКУ, ГПКУ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29CCA20-3630-1702-3663-5AF4E40E9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2696"/>
            <a:ext cx="10515600" cy="498426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err="1"/>
              <a:t>Стаття</a:t>
            </a:r>
            <a:r>
              <a:rPr lang="ru-RU" b="1" dirty="0"/>
              <a:t> 3. </a:t>
            </a:r>
            <a:r>
              <a:rPr lang="ru-RU" dirty="0" err="1"/>
              <a:t>Законодавство</a:t>
            </a:r>
            <a:r>
              <a:rPr lang="ru-RU" dirty="0"/>
              <a:t> про </a:t>
            </a:r>
            <a:r>
              <a:rPr lang="ru-RU" dirty="0" err="1"/>
              <a:t>адміністративне</a:t>
            </a:r>
            <a:r>
              <a:rPr lang="ru-RU" dirty="0"/>
              <a:t> </a:t>
            </a:r>
            <a:r>
              <a:rPr lang="ru-RU" dirty="0" err="1"/>
              <a:t>судочинство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3. </a:t>
            </a:r>
            <a:r>
              <a:rPr lang="ru-RU" dirty="0" err="1"/>
              <a:t>Провадження</a:t>
            </a:r>
            <a:r>
              <a:rPr lang="ru-RU" dirty="0"/>
              <a:t> в </a:t>
            </a:r>
            <a:r>
              <a:rPr lang="ru-RU" dirty="0" err="1"/>
              <a:t>адміністративних</a:t>
            </a:r>
            <a:r>
              <a:rPr lang="ru-RU" dirty="0"/>
              <a:t> справах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закону, </a:t>
            </a:r>
            <a:r>
              <a:rPr lang="ru-RU" b="1" dirty="0">
                <a:solidFill>
                  <a:srgbClr val="FF0000"/>
                </a:solidFill>
              </a:rPr>
              <a:t>чинного</a:t>
            </a:r>
            <a:r>
              <a:rPr lang="ru-RU" dirty="0"/>
              <a:t> на час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окремої</a:t>
            </a:r>
            <a:r>
              <a:rPr lang="ru-RU" dirty="0"/>
              <a:t> </a:t>
            </a:r>
            <a:r>
              <a:rPr lang="ru-RU" dirty="0" err="1"/>
              <a:t>процесуальної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розгляду</a:t>
            </a:r>
            <a:r>
              <a:rPr lang="ru-RU" dirty="0"/>
              <a:t> і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4. Закон,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встановлює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, </a:t>
            </a:r>
            <a:r>
              <a:rPr lang="ru-RU" dirty="0" err="1"/>
              <a:t>скасовує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звужує</a:t>
            </a:r>
            <a:r>
              <a:rPr lang="ru-RU" dirty="0"/>
              <a:t> права, </a:t>
            </a:r>
            <a:r>
              <a:rPr lang="ru-RU" dirty="0" err="1"/>
              <a:t>належні</a:t>
            </a:r>
            <a:r>
              <a:rPr lang="ru-RU" dirty="0"/>
              <a:t> </a:t>
            </a:r>
            <a:r>
              <a:rPr lang="ru-RU" dirty="0" err="1"/>
              <a:t>учасникам</a:t>
            </a:r>
            <a:r>
              <a:rPr lang="ru-RU" dirty="0"/>
              <a:t> судового </a:t>
            </a:r>
            <a:r>
              <a:rPr lang="ru-RU" dirty="0" err="1"/>
              <a:t>процесу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обмежує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,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зворотної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дії</a:t>
            </a:r>
            <a:r>
              <a:rPr lang="ru-RU" b="1" dirty="0">
                <a:solidFill>
                  <a:srgbClr val="FF0000"/>
                </a:solidFill>
              </a:rPr>
              <a:t> в </a:t>
            </a:r>
            <a:r>
              <a:rPr lang="ru-RU" b="1" dirty="0" err="1">
                <a:solidFill>
                  <a:srgbClr val="FF0000"/>
                </a:solidFill>
              </a:rPr>
              <a:t>часі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err="1"/>
              <a:t>Стаття</a:t>
            </a:r>
            <a:r>
              <a:rPr lang="ru-RU" b="1" dirty="0"/>
              <a:t> 3. </a:t>
            </a:r>
            <a:r>
              <a:rPr lang="ru-RU" dirty="0" err="1"/>
              <a:t>Законодавство</a:t>
            </a:r>
            <a:r>
              <a:rPr lang="ru-RU" dirty="0"/>
              <a:t> про </a:t>
            </a:r>
            <a:r>
              <a:rPr lang="ru-RU" dirty="0" err="1"/>
              <a:t>цивільне</a:t>
            </a:r>
            <a:r>
              <a:rPr lang="ru-RU" dirty="0"/>
              <a:t> </a:t>
            </a:r>
            <a:r>
              <a:rPr lang="ru-RU" dirty="0" err="1"/>
              <a:t>судочинство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3. </a:t>
            </a:r>
            <a:r>
              <a:rPr lang="ru-RU" dirty="0" err="1"/>
              <a:t>Провадження</a:t>
            </a:r>
            <a:r>
              <a:rPr lang="ru-RU" dirty="0"/>
              <a:t> в </a:t>
            </a:r>
            <a:r>
              <a:rPr lang="ru-RU" dirty="0" err="1"/>
              <a:t>цивільних</a:t>
            </a:r>
            <a:r>
              <a:rPr lang="ru-RU" dirty="0"/>
              <a:t> справах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законів</a:t>
            </a:r>
            <a:r>
              <a:rPr lang="ru-RU" dirty="0"/>
              <a:t>, </a:t>
            </a:r>
            <a:r>
              <a:rPr lang="ru-RU" b="1" dirty="0" err="1">
                <a:solidFill>
                  <a:srgbClr val="FF0000"/>
                </a:solidFill>
              </a:rPr>
              <a:t>чинних</a:t>
            </a:r>
            <a:r>
              <a:rPr lang="ru-RU" dirty="0"/>
              <a:t> на час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процесуальних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розгляду</a:t>
            </a:r>
            <a:r>
              <a:rPr lang="ru-RU" dirty="0"/>
              <a:t> і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4. Закон,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встановлює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, </a:t>
            </a:r>
            <a:r>
              <a:rPr lang="ru-RU" dirty="0" err="1"/>
              <a:t>скасовує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звужує</a:t>
            </a:r>
            <a:r>
              <a:rPr lang="ru-RU" dirty="0"/>
              <a:t> права, </a:t>
            </a:r>
            <a:r>
              <a:rPr lang="ru-RU" dirty="0" err="1"/>
              <a:t>належні</a:t>
            </a:r>
            <a:r>
              <a:rPr lang="ru-RU" dirty="0"/>
              <a:t> </a:t>
            </a:r>
            <a:r>
              <a:rPr lang="ru-RU" dirty="0" err="1"/>
              <a:t>учасникам</a:t>
            </a:r>
            <a:r>
              <a:rPr lang="ru-RU" dirty="0"/>
              <a:t> судового </a:t>
            </a:r>
            <a:r>
              <a:rPr lang="ru-RU" dirty="0" err="1"/>
              <a:t>процесу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обмежує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,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зворотної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дії</a:t>
            </a:r>
            <a:r>
              <a:rPr lang="ru-RU" b="1" dirty="0">
                <a:solidFill>
                  <a:srgbClr val="FF0000"/>
                </a:solidFill>
              </a:rPr>
              <a:t> в </a:t>
            </a:r>
            <a:r>
              <a:rPr lang="ru-RU" b="1" dirty="0" err="1">
                <a:solidFill>
                  <a:srgbClr val="FF0000"/>
                </a:solidFill>
              </a:rPr>
              <a:t>часі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 err="1"/>
              <a:t>Стаття</a:t>
            </a:r>
            <a:r>
              <a:rPr lang="ru-RU" b="1" dirty="0"/>
              <a:t> 3.</a:t>
            </a:r>
            <a:r>
              <a:rPr lang="ru-RU" dirty="0"/>
              <a:t> </a:t>
            </a:r>
            <a:r>
              <a:rPr lang="ru-RU" dirty="0" err="1"/>
              <a:t>Законодавство</a:t>
            </a:r>
            <a:r>
              <a:rPr lang="ru-RU" dirty="0"/>
              <a:t> про </a:t>
            </a:r>
            <a:r>
              <a:rPr lang="ru-RU" dirty="0" err="1"/>
              <a:t>господарське</a:t>
            </a:r>
            <a:r>
              <a:rPr lang="ru-RU" dirty="0"/>
              <a:t> </a:t>
            </a:r>
            <a:r>
              <a:rPr lang="ru-RU" dirty="0" err="1"/>
              <a:t>судочинство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3. </a:t>
            </a:r>
            <a:r>
              <a:rPr lang="ru-RU" dirty="0" err="1"/>
              <a:t>Судочинство</a:t>
            </a:r>
            <a:r>
              <a:rPr lang="ru-RU" dirty="0"/>
              <a:t> у </a:t>
            </a:r>
            <a:r>
              <a:rPr lang="ru-RU" dirty="0" err="1"/>
              <a:t>господарських</a:t>
            </a:r>
            <a:r>
              <a:rPr lang="ru-RU" dirty="0"/>
              <a:t> судах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закону, </a:t>
            </a:r>
            <a:r>
              <a:rPr lang="ru-RU" b="1" dirty="0">
                <a:solidFill>
                  <a:srgbClr val="FF0000"/>
                </a:solidFill>
              </a:rPr>
              <a:t>чинного</a:t>
            </a:r>
            <a:r>
              <a:rPr lang="ru-RU" dirty="0"/>
              <a:t> на час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окремої</a:t>
            </a:r>
            <a:r>
              <a:rPr lang="ru-RU" dirty="0"/>
              <a:t> </a:t>
            </a:r>
            <a:r>
              <a:rPr lang="ru-RU" dirty="0" err="1"/>
              <a:t>процесуальної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розгляду</a:t>
            </a:r>
            <a:r>
              <a:rPr lang="ru-RU" dirty="0"/>
              <a:t> і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082767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FE87EA-8CC5-7B2E-9F48-A5130ACE2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Кримінальний процесуальний кодекс України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F6D3265-4FAF-3A7F-6942-3C7EBA8C5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b="1" dirty="0" err="1"/>
              <a:t>Стаття</a:t>
            </a:r>
            <a:r>
              <a:rPr lang="ru-RU" b="1" dirty="0"/>
              <a:t> 5.</a:t>
            </a:r>
            <a:r>
              <a:rPr lang="ru-RU" dirty="0"/>
              <a:t> </a:t>
            </a:r>
            <a:r>
              <a:rPr lang="ru-RU" dirty="0" err="1"/>
              <a:t>Дія</a:t>
            </a:r>
            <a:r>
              <a:rPr lang="ru-RU" dirty="0"/>
              <a:t> Кодексу в </a:t>
            </a:r>
            <a:r>
              <a:rPr lang="ru-RU" dirty="0" err="1"/>
              <a:t>часі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dirty="0" err="1"/>
              <a:t>Процесуальна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 проводиться, а </a:t>
            </a:r>
            <a:r>
              <a:rPr lang="ru-RU" dirty="0" err="1"/>
              <a:t>процесуальне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приймається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положеннями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Кодексу, </a:t>
            </a:r>
            <a:r>
              <a:rPr lang="ru-RU" b="1" dirty="0" err="1">
                <a:solidFill>
                  <a:srgbClr val="FF0000"/>
                </a:solidFill>
              </a:rPr>
              <a:t>чинними</a:t>
            </a:r>
            <a:r>
              <a:rPr lang="ru-RU" dirty="0"/>
              <a:t> на момент початку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такого </a:t>
            </a:r>
            <a:r>
              <a:rPr lang="ru-RU" dirty="0" err="1"/>
              <a:t>рішення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2. </a:t>
            </a:r>
            <a:r>
              <a:rPr lang="ru-RU" dirty="0" err="1"/>
              <a:t>Допустимість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положеннями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Кодексу, </a:t>
            </a:r>
            <a:r>
              <a:rPr lang="ru-RU" dirty="0" err="1"/>
              <a:t>які</a:t>
            </a:r>
            <a:r>
              <a:rPr lang="ru-RU" dirty="0"/>
              <a:t> були </a:t>
            </a:r>
            <a:r>
              <a:rPr lang="ru-RU" b="1" dirty="0" err="1">
                <a:solidFill>
                  <a:srgbClr val="FF0000"/>
                </a:solidFill>
              </a:rPr>
              <a:t>чинними</a:t>
            </a:r>
            <a:r>
              <a:rPr lang="ru-RU" dirty="0"/>
              <a:t> на момент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496463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8D229-FC5A-CC48-43D7-B11166C09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dirty="0"/>
              <a:t>Кримінальний кодекс України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D068D5-8A3D-ED27-7FC6-90D6A1710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271" y="1825625"/>
            <a:ext cx="11208774" cy="4457188"/>
          </a:xfrm>
        </p:spPr>
        <p:txBody>
          <a:bodyPr/>
          <a:lstStyle/>
          <a:p>
            <a:pPr marL="0" indent="0">
              <a:buNone/>
            </a:pPr>
            <a:r>
              <a:rPr lang="uk-UA" b="1" dirty="0"/>
              <a:t>Стаття 4.</a:t>
            </a:r>
            <a:r>
              <a:rPr lang="uk-UA" dirty="0"/>
              <a:t> </a:t>
            </a:r>
            <a:r>
              <a:rPr lang="uk-UA" b="1" dirty="0">
                <a:solidFill>
                  <a:srgbClr val="FF0000"/>
                </a:solidFill>
              </a:rPr>
              <a:t>Чинність закону </a:t>
            </a:r>
            <a:r>
              <a:rPr lang="uk-UA" dirty="0"/>
              <a:t>про кримінальну відповідальність </a:t>
            </a:r>
            <a:r>
              <a:rPr lang="uk-UA" b="1" dirty="0">
                <a:solidFill>
                  <a:srgbClr val="FF0000"/>
                </a:solidFill>
              </a:rPr>
              <a:t>у часі</a:t>
            </a:r>
          </a:p>
          <a:p>
            <a:pPr marL="0" indent="0" algn="just">
              <a:buNone/>
            </a:pPr>
            <a:r>
              <a:rPr lang="uk-UA" dirty="0"/>
              <a:t>1. Закон про кримінальну відповідальність набирає чинності через десять днів з дня його офіційного оприлюднення, якщо інше не передбачено самим законом, але не раніше дня його опублікування.</a:t>
            </a:r>
          </a:p>
          <a:p>
            <a:pPr marL="0" indent="0" algn="just">
              <a:buNone/>
            </a:pPr>
            <a:r>
              <a:rPr lang="uk-UA" dirty="0"/>
              <a:t>2. Кримінальна протиправність і караність, а також інші кримінально-правові наслідки діяння </a:t>
            </a:r>
            <a:r>
              <a:rPr lang="uk-UA" b="1" dirty="0">
                <a:solidFill>
                  <a:srgbClr val="FF0000"/>
                </a:solidFill>
              </a:rPr>
              <a:t>визначаються законом </a:t>
            </a:r>
            <a:r>
              <a:rPr lang="uk-UA" dirty="0"/>
              <a:t>про кримінальну відповідальність, </a:t>
            </a:r>
            <a:r>
              <a:rPr lang="uk-UA" b="1" dirty="0">
                <a:solidFill>
                  <a:srgbClr val="FF0000"/>
                </a:solidFill>
              </a:rPr>
              <a:t>що діяв </a:t>
            </a:r>
            <a:r>
              <a:rPr lang="uk-UA" dirty="0"/>
              <a:t>на час вчинення цього діяння.</a:t>
            </a:r>
          </a:p>
          <a:p>
            <a:pPr marL="0" indent="0" algn="just">
              <a:buNone/>
            </a:pPr>
            <a:r>
              <a:rPr lang="uk-UA" dirty="0"/>
              <a:t>3. Часом вчинення кримінального правопорушення визнається час вчинення особою передбаченої законом про кримінальну відповідальність дії або бездіяльності.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85505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05421C-8F44-438E-3340-C31E5CCF0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7262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/>
              <a:t>Похідні (процесуальні) інструменти обмеження дії закону у часі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5E012BB-1CBF-E43A-2DC2-A6922DD8B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605" y="1032388"/>
            <a:ext cx="11228439" cy="531925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b="1" dirty="0"/>
              <a:t>Стаття 258 ЦКУ .</a:t>
            </a:r>
            <a:r>
              <a:rPr lang="uk-UA" dirty="0"/>
              <a:t> Спеціальна позовна давність</a:t>
            </a:r>
          </a:p>
          <a:p>
            <a:pPr marL="0" indent="0">
              <a:buNone/>
            </a:pPr>
            <a:r>
              <a:rPr lang="uk-UA" dirty="0"/>
              <a:t>…</a:t>
            </a:r>
          </a:p>
          <a:p>
            <a:pPr marL="0" indent="0">
              <a:buNone/>
            </a:pPr>
            <a:r>
              <a:rPr lang="uk-UA" dirty="0"/>
              <a:t>5. Позовна давність у чотири роки застосовується за вимогами про визнання необґрунтованими активів та їх стягнення в дохід держави.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ru-RU" b="1" dirty="0" err="1"/>
              <a:t>Стаття</a:t>
            </a:r>
            <a:r>
              <a:rPr lang="ru-RU" b="1" dirty="0"/>
              <a:t> 49 ККУ .</a:t>
            </a:r>
            <a:r>
              <a:rPr lang="ru-RU" dirty="0"/>
              <a:t> 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кримінальної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закінченням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давності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1. Особа </a:t>
            </a:r>
            <a:r>
              <a:rPr lang="ru-RU" dirty="0" err="1"/>
              <a:t>звільняється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кримінальної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з дня </a:t>
            </a:r>
            <a:r>
              <a:rPr lang="ru-RU" dirty="0" err="1"/>
              <a:t>вчинення</a:t>
            </a:r>
            <a:r>
              <a:rPr lang="ru-RU" dirty="0"/>
              <a:t> нею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 і до дня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вироком</a:t>
            </a:r>
            <a:r>
              <a:rPr lang="ru-RU" dirty="0"/>
              <a:t> </a:t>
            </a:r>
            <a:r>
              <a:rPr lang="ru-RU" dirty="0" err="1"/>
              <a:t>законної</a:t>
            </a:r>
            <a:r>
              <a:rPr lang="ru-RU" dirty="0"/>
              <a:t> сили минули </a:t>
            </a:r>
            <a:r>
              <a:rPr lang="ru-RU" dirty="0" err="1"/>
              <a:t>такі</a:t>
            </a:r>
            <a:r>
              <a:rPr lang="ru-RU" dirty="0"/>
              <a:t> строки:</a:t>
            </a:r>
          </a:p>
          <a:p>
            <a:pPr marL="514350" indent="-514350">
              <a:buAutoNum type="arabicParenR"/>
            </a:pPr>
            <a:r>
              <a:rPr lang="ru-RU" dirty="0"/>
              <a:t>два роки -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проступку, за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передбачене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суворе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….</a:t>
            </a:r>
          </a:p>
          <a:p>
            <a:pPr marL="0" indent="0">
              <a:buNone/>
            </a:pPr>
            <a:r>
              <a:rPr lang="ru-RU" dirty="0"/>
              <a:t>5) </a:t>
            </a:r>
            <a:r>
              <a:rPr lang="ru-RU" dirty="0" err="1"/>
              <a:t>п'ятнадцять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-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особливо тяжкого </a:t>
            </a:r>
            <a:r>
              <a:rPr lang="ru-RU" dirty="0" err="1"/>
              <a:t>злочину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uk-UA" b="1" dirty="0"/>
              <a:t>Стаття 38. КУпАП Строки накладення адміністративного стягнення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Адміністративне стягнення може бути накладено не пізніш як через два місяці з дня вчинення правопорушення, а при триваючому правопорушенні - не пізніш як через два місяці з дня його виявлення, крім справ про адміністративні правопорушення, зазначених у частинах дев’ятій і десятій цієї статті, та за винятком випадків, коли справи про адміністративні правопорушення відповідно до цього Кодексу підвідомчі суду  (судді).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114766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8101"/>
          </a:xfrm>
        </p:spPr>
        <p:txBody>
          <a:bodyPr>
            <a:normAutofit/>
          </a:bodyPr>
          <a:lstStyle/>
          <a:p>
            <a:r>
              <a:rPr lang="ru-RU" sz="2800" b="1" dirty="0" err="1"/>
              <a:t>Конституційні</a:t>
            </a:r>
            <a:r>
              <a:rPr lang="ru-RU" sz="2800" b="1" dirty="0"/>
              <a:t> </a:t>
            </a:r>
            <a:r>
              <a:rPr lang="ru-RU" sz="2800" b="1" dirty="0" err="1"/>
              <a:t>аспекти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0439" y="1101213"/>
            <a:ext cx="10793361" cy="5075750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2900" b="1" dirty="0" err="1"/>
              <a:t>Стаття</a:t>
            </a:r>
            <a:r>
              <a:rPr lang="ru-RU" sz="2900" b="1" dirty="0"/>
              <a:t> 58.</a:t>
            </a:r>
            <a:r>
              <a:rPr lang="ru-RU" sz="2900" dirty="0"/>
              <a:t> </a:t>
            </a:r>
            <a:r>
              <a:rPr lang="ru-RU" sz="2900" dirty="0" err="1"/>
              <a:t>Закони</a:t>
            </a:r>
            <a:r>
              <a:rPr lang="ru-RU" sz="2900" dirty="0"/>
              <a:t> та </a:t>
            </a:r>
            <a:r>
              <a:rPr lang="ru-RU" sz="2900" dirty="0" err="1"/>
              <a:t>інші</a:t>
            </a:r>
            <a:r>
              <a:rPr lang="ru-RU" sz="2900" dirty="0"/>
              <a:t> нормативно-</a:t>
            </a:r>
            <a:r>
              <a:rPr lang="ru-RU" sz="2900" dirty="0" err="1"/>
              <a:t>правові</a:t>
            </a:r>
            <a:r>
              <a:rPr lang="ru-RU" sz="2900" dirty="0"/>
              <a:t> </a:t>
            </a:r>
            <a:r>
              <a:rPr lang="ru-RU" sz="2900" dirty="0" err="1"/>
              <a:t>акти</a:t>
            </a:r>
            <a:r>
              <a:rPr lang="ru-RU" sz="2900" dirty="0"/>
              <a:t> </a:t>
            </a:r>
            <a:r>
              <a:rPr lang="ru-RU" sz="2900" b="1" dirty="0"/>
              <a:t>не </a:t>
            </a:r>
            <a:r>
              <a:rPr lang="ru-RU" sz="2900" b="1" dirty="0" err="1"/>
              <a:t>мають</a:t>
            </a:r>
            <a:r>
              <a:rPr lang="ru-RU" sz="2900" b="1" dirty="0"/>
              <a:t> </a:t>
            </a:r>
            <a:r>
              <a:rPr lang="ru-RU" sz="2900" b="1" dirty="0" err="1"/>
              <a:t>зворотної</a:t>
            </a:r>
            <a:r>
              <a:rPr lang="ru-RU" sz="2900" b="1" dirty="0"/>
              <a:t> </a:t>
            </a:r>
            <a:r>
              <a:rPr lang="ru-RU" sz="2900" b="1" dirty="0" err="1"/>
              <a:t>дії</a:t>
            </a:r>
            <a:r>
              <a:rPr lang="ru-RU" sz="2900" b="1" dirty="0"/>
              <a:t> в </a:t>
            </a:r>
            <a:r>
              <a:rPr lang="ru-RU" sz="2900" b="1" dirty="0" err="1"/>
              <a:t>часі</a:t>
            </a:r>
            <a:r>
              <a:rPr lang="ru-RU" sz="2900" b="1" dirty="0"/>
              <a:t>, </a:t>
            </a:r>
            <a:r>
              <a:rPr lang="ru-RU" sz="2900" b="1" dirty="0" err="1"/>
              <a:t>крім</a:t>
            </a:r>
            <a:r>
              <a:rPr lang="ru-RU" sz="2900" b="1" dirty="0"/>
              <a:t> </a:t>
            </a:r>
            <a:r>
              <a:rPr lang="ru-RU" sz="2900" b="1" dirty="0" err="1"/>
              <a:t>випадків</a:t>
            </a:r>
            <a:r>
              <a:rPr lang="ru-RU" sz="2900" b="1" dirty="0"/>
              <a:t>, коли вони </a:t>
            </a:r>
            <a:r>
              <a:rPr lang="ru-RU" sz="2900" b="1" dirty="0" err="1"/>
              <a:t>пом'якшують</a:t>
            </a:r>
            <a:r>
              <a:rPr lang="ru-RU" sz="2900" b="1" dirty="0"/>
              <a:t> </a:t>
            </a:r>
            <a:r>
              <a:rPr lang="ru-RU" sz="2900" b="1" dirty="0" err="1"/>
              <a:t>або</a:t>
            </a:r>
            <a:r>
              <a:rPr lang="ru-RU" sz="2900" b="1" dirty="0"/>
              <a:t> </a:t>
            </a:r>
            <a:r>
              <a:rPr lang="ru-RU" sz="2900" b="1" dirty="0" err="1"/>
              <a:t>скасовують</a:t>
            </a:r>
            <a:r>
              <a:rPr lang="ru-RU" sz="2900" b="1" dirty="0"/>
              <a:t> </a:t>
            </a:r>
            <a:r>
              <a:rPr lang="ru-RU" sz="2900" b="1" dirty="0" err="1"/>
              <a:t>відповідальність</a:t>
            </a:r>
            <a:r>
              <a:rPr lang="ru-RU" sz="2900" b="1" dirty="0"/>
              <a:t> особи. </a:t>
            </a:r>
            <a:r>
              <a:rPr lang="ru-RU" sz="2900" dirty="0"/>
              <a:t>(</a:t>
            </a:r>
            <a:r>
              <a:rPr lang="ru-RU" sz="2900" dirty="0" err="1"/>
              <a:t>Конституція</a:t>
            </a:r>
            <a:r>
              <a:rPr lang="ru-RU" sz="2900" dirty="0"/>
              <a:t> </a:t>
            </a:r>
            <a:r>
              <a:rPr lang="ru-RU" sz="2900" dirty="0" err="1"/>
              <a:t>України</a:t>
            </a:r>
            <a:r>
              <a:rPr lang="ru-RU" sz="2900" dirty="0"/>
              <a:t>)</a:t>
            </a:r>
          </a:p>
          <a:p>
            <a:pPr marL="0" indent="0" algn="just">
              <a:buNone/>
            </a:pPr>
            <a:endParaRPr lang="ru-RU" sz="2900" dirty="0"/>
          </a:p>
          <a:p>
            <a:pPr marL="0" indent="0" algn="just">
              <a:buNone/>
            </a:pPr>
            <a:r>
              <a:rPr lang="ru-RU" sz="2900" dirty="0" err="1"/>
              <a:t>Ніхто</a:t>
            </a:r>
            <a:r>
              <a:rPr lang="ru-RU" sz="2900" dirty="0"/>
              <a:t> не </a:t>
            </a:r>
            <a:r>
              <a:rPr lang="ru-RU" sz="2900" dirty="0" err="1"/>
              <a:t>може</a:t>
            </a:r>
            <a:r>
              <a:rPr lang="ru-RU" sz="2900" dirty="0"/>
              <a:t> </a:t>
            </a:r>
            <a:r>
              <a:rPr lang="ru-RU" sz="2900" dirty="0" err="1"/>
              <a:t>відповідати</a:t>
            </a:r>
            <a:r>
              <a:rPr lang="ru-RU" sz="2900" dirty="0"/>
              <a:t> за </a:t>
            </a:r>
            <a:r>
              <a:rPr lang="ru-RU" sz="2900" dirty="0" err="1"/>
              <a:t>діяння</a:t>
            </a:r>
            <a:r>
              <a:rPr lang="ru-RU" sz="2900" dirty="0"/>
              <a:t>, </a:t>
            </a:r>
            <a:r>
              <a:rPr lang="ru-RU" sz="2900" dirty="0" err="1"/>
              <a:t>які</a:t>
            </a:r>
            <a:r>
              <a:rPr lang="ru-RU" sz="2900" dirty="0"/>
              <a:t> на час </a:t>
            </a:r>
            <a:r>
              <a:rPr lang="ru-RU" sz="2900" dirty="0" err="1"/>
              <a:t>їх</a:t>
            </a:r>
            <a:r>
              <a:rPr lang="ru-RU" sz="2900" dirty="0"/>
              <a:t> </a:t>
            </a:r>
            <a:r>
              <a:rPr lang="ru-RU" sz="2900" dirty="0" err="1"/>
              <a:t>вчинення</a:t>
            </a:r>
            <a:r>
              <a:rPr lang="ru-RU" sz="2900" dirty="0"/>
              <a:t> не </a:t>
            </a:r>
            <a:r>
              <a:rPr lang="ru-RU" sz="2900" dirty="0" err="1"/>
              <a:t>визнавалися</a:t>
            </a:r>
            <a:r>
              <a:rPr lang="ru-RU" sz="2900" dirty="0"/>
              <a:t> законом як </a:t>
            </a:r>
            <a:r>
              <a:rPr lang="ru-RU" sz="2900" dirty="0" err="1"/>
              <a:t>правопорушення</a:t>
            </a:r>
            <a:r>
              <a:rPr lang="ru-RU" sz="2900" dirty="0"/>
              <a:t>.</a:t>
            </a:r>
            <a:endParaRPr lang="uk-UA" sz="2900" b="1" dirty="0"/>
          </a:p>
          <a:p>
            <a:pPr marL="0" indent="0" algn="just">
              <a:buNone/>
            </a:pPr>
            <a:endParaRPr lang="uk-UA" sz="2900" b="1" dirty="0"/>
          </a:p>
          <a:p>
            <a:pPr marL="0" indent="0" algn="just">
              <a:buNone/>
            </a:pPr>
            <a:r>
              <a:rPr lang="ru-RU" sz="2900" dirty="0"/>
              <a:t>«</a:t>
            </a:r>
            <a:r>
              <a:rPr lang="ru-RU" sz="2900" dirty="0" err="1"/>
              <a:t>Конституційний</a:t>
            </a:r>
            <a:r>
              <a:rPr lang="ru-RU" sz="2900" dirty="0"/>
              <a:t> Суд </a:t>
            </a:r>
            <a:r>
              <a:rPr lang="ru-RU" sz="2900" dirty="0" err="1"/>
              <a:t>України</a:t>
            </a:r>
            <a:r>
              <a:rPr lang="ru-RU" sz="2900" dirty="0"/>
              <a:t> </a:t>
            </a:r>
            <a:r>
              <a:rPr lang="ru-RU" sz="2900" dirty="0" err="1"/>
              <a:t>дійшов</a:t>
            </a:r>
            <a:r>
              <a:rPr lang="ru-RU" sz="2900" dirty="0"/>
              <a:t> </a:t>
            </a:r>
            <a:r>
              <a:rPr lang="ru-RU" sz="2900" dirty="0" err="1"/>
              <a:t>висновку</a:t>
            </a:r>
            <a:r>
              <a:rPr lang="ru-RU" sz="2900" dirty="0"/>
              <a:t>, </a:t>
            </a:r>
            <a:r>
              <a:rPr lang="ru-RU" sz="2900" dirty="0" err="1"/>
              <a:t>що</a:t>
            </a:r>
            <a:r>
              <a:rPr lang="ru-RU" sz="2900" dirty="0"/>
              <a:t> </a:t>
            </a:r>
            <a:r>
              <a:rPr lang="ru-RU" sz="2900" dirty="0" err="1"/>
              <a:t>положення</a:t>
            </a:r>
            <a:r>
              <a:rPr lang="ru-RU" sz="2900" dirty="0"/>
              <a:t> </a:t>
            </a:r>
            <a:r>
              <a:rPr lang="ru-RU" sz="2900" dirty="0" err="1"/>
              <a:t>частини</a:t>
            </a:r>
            <a:r>
              <a:rPr lang="ru-RU" sz="2900" dirty="0"/>
              <a:t> </a:t>
            </a:r>
            <a:r>
              <a:rPr lang="ru-RU" sz="2900" dirty="0" err="1"/>
              <a:t>першої</a:t>
            </a:r>
            <a:r>
              <a:rPr lang="ru-RU" sz="2900" dirty="0"/>
              <a:t> </a:t>
            </a:r>
            <a:r>
              <a:rPr lang="ru-RU" sz="2900" dirty="0" err="1"/>
              <a:t>статті</a:t>
            </a:r>
            <a:r>
              <a:rPr lang="ru-RU" sz="2900" dirty="0"/>
              <a:t> 58 </a:t>
            </a:r>
            <a:r>
              <a:rPr lang="ru-RU" sz="2900" dirty="0" err="1"/>
              <a:t>Конституції</a:t>
            </a:r>
            <a:r>
              <a:rPr lang="ru-RU" sz="2900" dirty="0"/>
              <a:t> </a:t>
            </a:r>
            <a:r>
              <a:rPr lang="ru-RU" sz="2900" dirty="0" err="1"/>
              <a:t>України</a:t>
            </a:r>
            <a:r>
              <a:rPr lang="ru-RU" sz="2900" dirty="0"/>
              <a:t> про </a:t>
            </a:r>
            <a:r>
              <a:rPr lang="ru-RU" sz="2900" dirty="0" err="1"/>
              <a:t>зворотну</a:t>
            </a:r>
            <a:r>
              <a:rPr lang="ru-RU" sz="2900" dirty="0"/>
              <a:t> </a:t>
            </a:r>
            <a:r>
              <a:rPr lang="ru-RU" sz="2900" dirty="0" err="1"/>
              <a:t>дію</a:t>
            </a:r>
            <a:r>
              <a:rPr lang="ru-RU" sz="2900" dirty="0"/>
              <a:t> в </a:t>
            </a:r>
            <a:r>
              <a:rPr lang="ru-RU" sz="2900" dirty="0" err="1"/>
              <a:t>часі</a:t>
            </a:r>
            <a:r>
              <a:rPr lang="ru-RU" sz="2900" dirty="0"/>
              <a:t> </a:t>
            </a:r>
            <a:r>
              <a:rPr lang="ru-RU" sz="2900" dirty="0" err="1"/>
              <a:t>законів</a:t>
            </a:r>
            <a:r>
              <a:rPr lang="ru-RU" sz="2900" dirty="0"/>
              <a:t> та </a:t>
            </a:r>
            <a:r>
              <a:rPr lang="ru-RU" sz="2900" dirty="0" err="1"/>
              <a:t>інших</a:t>
            </a:r>
            <a:r>
              <a:rPr lang="ru-RU" sz="2900" dirty="0"/>
              <a:t> нормативно-</a:t>
            </a:r>
            <a:r>
              <a:rPr lang="ru-RU" sz="2900" dirty="0" err="1"/>
              <a:t>правових</a:t>
            </a:r>
            <a:r>
              <a:rPr lang="ru-RU" sz="2900" dirty="0"/>
              <a:t> </a:t>
            </a:r>
            <a:r>
              <a:rPr lang="ru-RU" sz="2900" dirty="0" err="1"/>
              <a:t>актів</a:t>
            </a:r>
            <a:r>
              <a:rPr lang="ru-RU" sz="2900" dirty="0"/>
              <a:t> у </a:t>
            </a:r>
            <a:r>
              <a:rPr lang="ru-RU" sz="2900" dirty="0" err="1"/>
              <a:t>випадках</a:t>
            </a:r>
            <a:r>
              <a:rPr lang="ru-RU" sz="2900" dirty="0"/>
              <a:t>, коли вони </a:t>
            </a:r>
            <a:r>
              <a:rPr lang="ru-RU" sz="2900" dirty="0" err="1"/>
              <a:t>пом'якшують</a:t>
            </a:r>
            <a:r>
              <a:rPr lang="ru-RU" sz="2900" dirty="0"/>
              <a:t> </a:t>
            </a:r>
            <a:r>
              <a:rPr lang="ru-RU" sz="2900" dirty="0" err="1"/>
              <a:t>або</a:t>
            </a:r>
            <a:r>
              <a:rPr lang="ru-RU" sz="2900" dirty="0"/>
              <a:t> </a:t>
            </a:r>
            <a:r>
              <a:rPr lang="ru-RU" sz="2900" dirty="0" err="1"/>
              <a:t>скасовують</a:t>
            </a:r>
            <a:r>
              <a:rPr lang="ru-RU" sz="2900" dirty="0"/>
              <a:t> </a:t>
            </a:r>
            <a:r>
              <a:rPr lang="ru-RU" sz="2900" dirty="0" err="1"/>
              <a:t>відповідальність</a:t>
            </a:r>
            <a:r>
              <a:rPr lang="ru-RU" sz="2900" dirty="0"/>
              <a:t> особи, </a:t>
            </a:r>
            <a:r>
              <a:rPr lang="ru-RU" sz="2900" dirty="0" err="1"/>
              <a:t>стосується</a:t>
            </a:r>
            <a:r>
              <a:rPr lang="ru-RU" sz="2900" dirty="0"/>
              <a:t> </a:t>
            </a:r>
            <a:r>
              <a:rPr lang="ru-RU" sz="2900" dirty="0" err="1"/>
              <a:t>фізичних</a:t>
            </a:r>
            <a:r>
              <a:rPr lang="ru-RU" sz="2900" dirty="0"/>
              <a:t> </a:t>
            </a:r>
            <a:r>
              <a:rPr lang="ru-RU" sz="2900" dirty="0" err="1"/>
              <a:t>осіб</a:t>
            </a:r>
            <a:r>
              <a:rPr lang="ru-RU" sz="2900" dirty="0"/>
              <a:t> і не </a:t>
            </a:r>
            <a:r>
              <a:rPr lang="ru-RU" sz="2900" dirty="0" err="1"/>
              <a:t>поширюється</a:t>
            </a:r>
            <a:r>
              <a:rPr lang="ru-RU" sz="2900" dirty="0"/>
              <a:t> на </a:t>
            </a:r>
            <a:r>
              <a:rPr lang="ru-RU" sz="2900" dirty="0" err="1"/>
              <a:t>юридичних</a:t>
            </a:r>
            <a:r>
              <a:rPr lang="ru-RU" sz="2900" dirty="0"/>
              <a:t> </a:t>
            </a:r>
            <a:r>
              <a:rPr lang="ru-RU" sz="2900" dirty="0" err="1"/>
              <a:t>осіб</a:t>
            </a:r>
            <a:r>
              <a:rPr lang="ru-RU" sz="2900" dirty="0"/>
              <a:t>.</a:t>
            </a:r>
          </a:p>
          <a:p>
            <a:pPr marL="0" indent="0" algn="just">
              <a:buNone/>
            </a:pPr>
            <a:endParaRPr lang="ru-RU" sz="2900" dirty="0"/>
          </a:p>
          <a:p>
            <a:pPr marL="0" indent="0" algn="just">
              <a:buNone/>
            </a:pPr>
            <a:r>
              <a:rPr lang="ru-RU" sz="2900" dirty="0"/>
              <a:t>Але </a:t>
            </a:r>
            <a:r>
              <a:rPr lang="ru-RU" sz="2900" dirty="0" err="1"/>
              <a:t>це</a:t>
            </a:r>
            <a:r>
              <a:rPr lang="ru-RU" sz="2900" dirty="0"/>
              <a:t> не </a:t>
            </a:r>
            <a:r>
              <a:rPr lang="ru-RU" sz="2900" dirty="0" err="1"/>
              <a:t>означає</a:t>
            </a:r>
            <a:r>
              <a:rPr lang="ru-RU" sz="2900" dirty="0"/>
              <a:t>, </a:t>
            </a:r>
            <a:r>
              <a:rPr lang="ru-RU" sz="2900" dirty="0" err="1"/>
              <a:t>що</a:t>
            </a:r>
            <a:r>
              <a:rPr lang="ru-RU" sz="2900" dirty="0"/>
              <a:t> </a:t>
            </a:r>
            <a:r>
              <a:rPr lang="ru-RU" sz="2900" dirty="0" err="1"/>
              <a:t>цей</a:t>
            </a:r>
            <a:r>
              <a:rPr lang="ru-RU" sz="2900" dirty="0"/>
              <a:t> </a:t>
            </a:r>
            <a:r>
              <a:rPr lang="ru-RU" sz="2900" dirty="0" err="1"/>
              <a:t>конституційний</a:t>
            </a:r>
            <a:r>
              <a:rPr lang="ru-RU" sz="2900" dirty="0"/>
              <a:t> принцип не </a:t>
            </a:r>
            <a:r>
              <a:rPr lang="ru-RU" sz="2900" dirty="0" err="1"/>
              <a:t>може</a:t>
            </a:r>
            <a:r>
              <a:rPr lang="ru-RU" sz="2900" dirty="0"/>
              <a:t> </a:t>
            </a:r>
            <a:r>
              <a:rPr lang="ru-RU" sz="2900" dirty="0" err="1"/>
              <a:t>поширюватись</a:t>
            </a:r>
            <a:r>
              <a:rPr lang="ru-RU" sz="2900" dirty="0"/>
              <a:t> на </a:t>
            </a:r>
            <a:r>
              <a:rPr lang="ru-RU" sz="2900" dirty="0" err="1"/>
              <a:t>закони</a:t>
            </a:r>
            <a:r>
              <a:rPr lang="ru-RU" sz="2900" dirty="0"/>
              <a:t> та </a:t>
            </a:r>
            <a:r>
              <a:rPr lang="ru-RU" sz="2900" dirty="0" err="1"/>
              <a:t>інші</a:t>
            </a:r>
            <a:r>
              <a:rPr lang="ru-RU" sz="2900" dirty="0"/>
              <a:t> нормативно-</a:t>
            </a:r>
            <a:r>
              <a:rPr lang="ru-RU" sz="2900" dirty="0" err="1"/>
              <a:t>правові</a:t>
            </a:r>
            <a:r>
              <a:rPr lang="ru-RU" sz="2900" dirty="0"/>
              <a:t> </a:t>
            </a:r>
            <a:r>
              <a:rPr lang="ru-RU" sz="2900" dirty="0" err="1"/>
              <a:t>акти</a:t>
            </a:r>
            <a:r>
              <a:rPr lang="ru-RU" sz="2900" dirty="0"/>
              <a:t>, </a:t>
            </a:r>
            <a:r>
              <a:rPr lang="ru-RU" sz="2900" dirty="0" err="1"/>
              <a:t>які</a:t>
            </a:r>
            <a:r>
              <a:rPr lang="ru-RU" sz="2900" dirty="0"/>
              <a:t> </a:t>
            </a:r>
            <a:r>
              <a:rPr lang="ru-RU" sz="2900" dirty="0" err="1"/>
              <a:t>пом'якшують</a:t>
            </a:r>
            <a:r>
              <a:rPr lang="ru-RU" sz="2900" dirty="0"/>
              <a:t> </a:t>
            </a:r>
            <a:r>
              <a:rPr lang="ru-RU" sz="2900" dirty="0" err="1"/>
              <a:t>або</a:t>
            </a:r>
            <a:r>
              <a:rPr lang="ru-RU" sz="2900" dirty="0"/>
              <a:t> </a:t>
            </a:r>
            <a:r>
              <a:rPr lang="ru-RU" sz="2900" dirty="0" err="1"/>
              <a:t>скасовують</a:t>
            </a:r>
            <a:r>
              <a:rPr lang="ru-RU" sz="2900" dirty="0"/>
              <a:t> </a:t>
            </a:r>
            <a:r>
              <a:rPr lang="ru-RU" sz="2900" dirty="0" err="1"/>
              <a:t>відповідальність</a:t>
            </a:r>
            <a:r>
              <a:rPr lang="ru-RU" sz="2900" dirty="0"/>
              <a:t> </a:t>
            </a:r>
            <a:r>
              <a:rPr lang="ru-RU" sz="2900" dirty="0" err="1"/>
              <a:t>юридичних</a:t>
            </a:r>
            <a:r>
              <a:rPr lang="ru-RU" sz="2900" dirty="0"/>
              <a:t> </a:t>
            </a:r>
            <a:r>
              <a:rPr lang="ru-RU" sz="2900" dirty="0" err="1"/>
              <a:t>осіб</a:t>
            </a:r>
            <a:r>
              <a:rPr lang="ru-RU" sz="2900" dirty="0"/>
              <a:t>. </a:t>
            </a:r>
            <a:r>
              <a:rPr lang="ru-RU" sz="2900" dirty="0" err="1"/>
              <a:t>Проте</a:t>
            </a:r>
            <a:r>
              <a:rPr lang="ru-RU" sz="2900" dirty="0"/>
              <a:t> </a:t>
            </a:r>
            <a:r>
              <a:rPr lang="ru-RU" sz="2900" b="1" dirty="0" err="1"/>
              <a:t>надання</a:t>
            </a:r>
            <a:r>
              <a:rPr lang="ru-RU" sz="2900" b="1" dirty="0"/>
              <a:t> </a:t>
            </a:r>
            <a:r>
              <a:rPr lang="ru-RU" sz="2900" b="1" dirty="0" err="1"/>
              <a:t>зворотної</a:t>
            </a:r>
            <a:r>
              <a:rPr lang="ru-RU" sz="2900" b="1" dirty="0"/>
              <a:t> </a:t>
            </a:r>
            <a:r>
              <a:rPr lang="ru-RU" sz="2900" b="1" dirty="0" err="1"/>
              <a:t>дії</a:t>
            </a:r>
            <a:r>
              <a:rPr lang="ru-RU" sz="2900" b="1" dirty="0"/>
              <a:t> в </a:t>
            </a:r>
            <a:r>
              <a:rPr lang="ru-RU" sz="2900" b="1" dirty="0" err="1"/>
              <a:t>часі</a:t>
            </a:r>
            <a:r>
              <a:rPr lang="ru-RU" sz="2900" b="1" dirty="0"/>
              <a:t> таким нормативно-</a:t>
            </a:r>
            <a:r>
              <a:rPr lang="ru-RU" sz="2900" b="1" dirty="0" err="1"/>
              <a:t>правовим</a:t>
            </a:r>
            <a:r>
              <a:rPr lang="ru-RU" sz="2900" b="1" dirty="0"/>
              <a:t> актам </a:t>
            </a:r>
            <a:r>
              <a:rPr lang="ru-RU" sz="2900" b="1" dirty="0" err="1"/>
              <a:t>може</a:t>
            </a:r>
            <a:r>
              <a:rPr lang="ru-RU" sz="2900" b="1" dirty="0"/>
              <a:t> бути </a:t>
            </a:r>
            <a:r>
              <a:rPr lang="ru-RU" sz="2900" b="1" dirty="0" err="1"/>
              <a:t>передбачено</a:t>
            </a:r>
            <a:r>
              <a:rPr lang="ru-RU" sz="2900" b="1" dirty="0"/>
              <a:t> шляхом </a:t>
            </a:r>
            <a:r>
              <a:rPr lang="ru-RU" sz="2900" b="1" dirty="0" err="1"/>
              <a:t>прямої</a:t>
            </a:r>
            <a:r>
              <a:rPr lang="ru-RU" sz="2900" b="1" dirty="0"/>
              <a:t> </a:t>
            </a:r>
            <a:r>
              <a:rPr lang="ru-RU" sz="2900" b="1" dirty="0" err="1"/>
              <a:t>вказівки</a:t>
            </a:r>
            <a:r>
              <a:rPr lang="ru-RU" sz="2900" b="1" dirty="0"/>
              <a:t> про </a:t>
            </a:r>
            <a:r>
              <a:rPr lang="ru-RU" sz="2900" b="1" dirty="0" err="1"/>
              <a:t>це</a:t>
            </a:r>
            <a:r>
              <a:rPr lang="ru-RU" sz="2900" b="1" dirty="0"/>
              <a:t> в </a:t>
            </a:r>
            <a:r>
              <a:rPr lang="ru-RU" sz="2900" b="1" dirty="0" err="1"/>
              <a:t>законі</a:t>
            </a:r>
            <a:r>
              <a:rPr lang="ru-RU" sz="2900" b="1" dirty="0"/>
              <a:t> </a:t>
            </a:r>
            <a:r>
              <a:rPr lang="ru-RU" sz="2900" b="1" dirty="0" err="1"/>
              <a:t>або</a:t>
            </a:r>
            <a:r>
              <a:rPr lang="ru-RU" sz="2900" b="1" dirty="0"/>
              <a:t> </a:t>
            </a:r>
            <a:r>
              <a:rPr lang="ru-RU" sz="2900" b="1" dirty="0" err="1"/>
              <a:t>іншому</a:t>
            </a:r>
            <a:r>
              <a:rPr lang="ru-RU" sz="2900" b="1" dirty="0"/>
              <a:t> нормативно-правовому </a:t>
            </a:r>
            <a:r>
              <a:rPr lang="ru-RU" sz="2900" b="1" dirty="0" err="1"/>
              <a:t>акті</a:t>
            </a:r>
            <a:r>
              <a:rPr lang="ru-RU" sz="2900" b="1" dirty="0"/>
              <a:t>.</a:t>
            </a:r>
            <a:r>
              <a:rPr lang="ru-RU" sz="2900" dirty="0"/>
              <a:t>»</a:t>
            </a:r>
          </a:p>
          <a:p>
            <a:pPr marL="0" indent="0" algn="just">
              <a:buNone/>
            </a:pPr>
            <a:r>
              <a:rPr lang="uk-UA" sz="2900" dirty="0"/>
              <a:t>(Рішення КСУ від 9.02.1999 №1-рп/99)</a:t>
            </a:r>
          </a:p>
          <a:p>
            <a:pPr marL="0" indent="0">
              <a:buNone/>
            </a:pPr>
            <a:endParaRPr lang="ru-RU" sz="2900" b="1" dirty="0"/>
          </a:p>
          <a:p>
            <a:pPr marL="0" indent="0">
              <a:buNone/>
            </a:pPr>
            <a:r>
              <a:rPr lang="ru-RU" sz="2900" b="1" dirty="0" err="1"/>
              <a:t>Стаття</a:t>
            </a:r>
            <a:r>
              <a:rPr lang="ru-RU" sz="2900" b="1" dirty="0"/>
              <a:t> 59. </a:t>
            </a:r>
            <a:r>
              <a:rPr lang="ru-RU" sz="2900" dirty="0" err="1"/>
              <a:t>Зворотна</a:t>
            </a:r>
            <a:r>
              <a:rPr lang="ru-RU" sz="2900" dirty="0"/>
              <a:t> </a:t>
            </a:r>
            <a:r>
              <a:rPr lang="ru-RU" sz="2900" dirty="0" err="1"/>
              <a:t>дія</a:t>
            </a:r>
            <a:r>
              <a:rPr lang="ru-RU" sz="2900" dirty="0"/>
              <a:t> нормативно-правового акта у </a:t>
            </a:r>
            <a:r>
              <a:rPr lang="ru-RU" sz="2900" dirty="0" err="1"/>
              <a:t>часі</a:t>
            </a:r>
            <a:r>
              <a:rPr lang="ru-RU" sz="2900" dirty="0"/>
              <a:t> (ЗУ «Про </a:t>
            </a:r>
            <a:r>
              <a:rPr lang="ru-RU" sz="2900" dirty="0" err="1"/>
              <a:t>правотворчу</a:t>
            </a:r>
            <a:r>
              <a:rPr lang="ru-RU" sz="2900" dirty="0"/>
              <a:t> </a:t>
            </a:r>
            <a:r>
              <a:rPr lang="ru-RU" sz="2900" dirty="0" err="1"/>
              <a:t>діяльність</a:t>
            </a:r>
            <a:r>
              <a:rPr lang="ru-RU" sz="2900" dirty="0"/>
              <a:t>»)</a:t>
            </a:r>
          </a:p>
          <a:p>
            <a:pPr marL="0" indent="0">
              <a:buNone/>
            </a:pPr>
            <a:r>
              <a:rPr lang="uk-UA" sz="2900" dirty="0"/>
              <a:t>… </a:t>
            </a:r>
            <a:endParaRPr lang="ru-RU" sz="2900" dirty="0"/>
          </a:p>
          <a:p>
            <a:pPr marL="0" indent="0" algn="just">
              <a:buNone/>
            </a:pPr>
            <a:r>
              <a:rPr lang="ru-RU" sz="2900" dirty="0"/>
              <a:t>2. </a:t>
            </a:r>
            <a:r>
              <a:rPr lang="ru-RU" sz="2900" dirty="0" err="1"/>
              <a:t>Закони</a:t>
            </a:r>
            <a:r>
              <a:rPr lang="ru-RU" sz="2900" dirty="0"/>
              <a:t> та </a:t>
            </a:r>
            <a:r>
              <a:rPr lang="ru-RU" sz="2900" dirty="0" err="1"/>
              <a:t>інші</a:t>
            </a:r>
            <a:r>
              <a:rPr lang="ru-RU" sz="2900" dirty="0"/>
              <a:t> нормативно-</a:t>
            </a:r>
            <a:r>
              <a:rPr lang="ru-RU" sz="2900" dirty="0" err="1"/>
              <a:t>правові</a:t>
            </a:r>
            <a:r>
              <a:rPr lang="ru-RU" sz="2900" dirty="0"/>
              <a:t> </a:t>
            </a:r>
            <a:r>
              <a:rPr lang="ru-RU" sz="2900" dirty="0" err="1"/>
              <a:t>акти</a:t>
            </a:r>
            <a:r>
              <a:rPr lang="ru-RU" sz="2900" dirty="0"/>
              <a:t> не </a:t>
            </a:r>
            <a:r>
              <a:rPr lang="ru-RU" sz="2900" dirty="0" err="1"/>
              <a:t>мають</a:t>
            </a:r>
            <a:r>
              <a:rPr lang="ru-RU" sz="2900" dirty="0"/>
              <a:t> </a:t>
            </a:r>
            <a:r>
              <a:rPr lang="ru-RU" sz="2900" dirty="0" err="1"/>
              <a:t>зворотної</a:t>
            </a:r>
            <a:r>
              <a:rPr lang="ru-RU" sz="2900" dirty="0"/>
              <a:t> </a:t>
            </a:r>
            <a:r>
              <a:rPr lang="ru-RU" sz="2900" dirty="0" err="1"/>
              <a:t>дії</a:t>
            </a:r>
            <a:r>
              <a:rPr lang="ru-RU" sz="2900" dirty="0"/>
              <a:t> в </a:t>
            </a:r>
            <a:r>
              <a:rPr lang="ru-RU" sz="2900" dirty="0" err="1"/>
              <a:t>часі</a:t>
            </a:r>
            <a:r>
              <a:rPr lang="ru-RU" sz="2900" dirty="0"/>
              <a:t>, </a:t>
            </a:r>
            <a:r>
              <a:rPr lang="ru-RU" sz="2900" dirty="0" err="1"/>
              <a:t>крім</a:t>
            </a:r>
            <a:r>
              <a:rPr lang="ru-RU" sz="2900" dirty="0"/>
              <a:t> </a:t>
            </a:r>
            <a:r>
              <a:rPr lang="ru-RU" sz="2900" dirty="0" err="1"/>
              <a:t>випадків</a:t>
            </a:r>
            <a:r>
              <a:rPr lang="ru-RU" sz="2900" dirty="0"/>
              <a:t>, </a:t>
            </a:r>
            <a:r>
              <a:rPr lang="ru-RU" sz="2900" dirty="0" err="1"/>
              <a:t>визначених</a:t>
            </a:r>
            <a:r>
              <a:rPr lang="ru-RU" sz="2900" dirty="0"/>
              <a:t> </a:t>
            </a:r>
            <a:r>
              <a:rPr lang="ru-RU" sz="2900" dirty="0" err="1"/>
              <a:t>Конституцією</a:t>
            </a:r>
            <a:r>
              <a:rPr lang="ru-RU" sz="2900" dirty="0"/>
              <a:t> </a:t>
            </a:r>
            <a:r>
              <a:rPr lang="ru-RU" sz="2900" dirty="0" err="1"/>
              <a:t>України</a:t>
            </a:r>
            <a:r>
              <a:rPr lang="ru-RU" sz="29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49696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BE7981-74AB-339D-193C-13601239A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err="1"/>
              <a:t>Конституційні</a:t>
            </a:r>
            <a:r>
              <a:rPr lang="ru-RU" sz="2800" b="1" dirty="0"/>
              <a:t> </a:t>
            </a:r>
            <a:r>
              <a:rPr lang="ru-RU" sz="2800" b="1" dirty="0" err="1"/>
              <a:t>аспекти</a:t>
            </a:r>
            <a:endParaRPr lang="uk-UA" sz="28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ECC5032-F657-7376-3451-B25C3A2BA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82149"/>
            <a:ext cx="10972800" cy="484401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dirty="0"/>
              <a:t>	Принцип верховенства права (</a:t>
            </a:r>
            <a:r>
              <a:rPr lang="uk-UA" dirty="0" err="1"/>
              <a:t>правовладдя</a:t>
            </a:r>
            <a:r>
              <a:rPr lang="uk-UA" dirty="0"/>
              <a:t>) вимагає суддівської дії у ситуаціях, коли співіснують суперечливі норми одного ієрархічного рівня. У таких ситуаціях до судів різних видів юрисдикції висунуто вимогу застосовувати класичні для юридичної практики формули (принципи): „закон пізніший має перевагу над давнішим“ (</a:t>
            </a:r>
            <a:r>
              <a:rPr lang="uk-UA" dirty="0" err="1"/>
              <a:t>lex</a:t>
            </a:r>
            <a:r>
              <a:rPr lang="uk-UA" dirty="0"/>
              <a:t> </a:t>
            </a:r>
            <a:r>
              <a:rPr lang="uk-UA" dirty="0" err="1"/>
              <a:t>posterior</a:t>
            </a:r>
            <a:r>
              <a:rPr lang="uk-UA" dirty="0"/>
              <a:t> </a:t>
            </a:r>
            <a:r>
              <a:rPr lang="uk-UA" dirty="0" err="1"/>
              <a:t>derogat</a:t>
            </a:r>
            <a:r>
              <a:rPr lang="uk-UA" dirty="0"/>
              <a:t> </a:t>
            </a:r>
            <a:r>
              <a:rPr lang="uk-UA" dirty="0" err="1"/>
              <a:t>priori</a:t>
            </a:r>
            <a:r>
              <a:rPr lang="uk-UA" dirty="0"/>
              <a:t>) – „закон спеціальний має перевагу над загальним“ (</a:t>
            </a:r>
            <a:r>
              <a:rPr lang="uk-UA" dirty="0" err="1"/>
              <a:t>lex</a:t>
            </a:r>
            <a:r>
              <a:rPr lang="uk-UA" dirty="0"/>
              <a:t> </a:t>
            </a:r>
            <a:r>
              <a:rPr lang="uk-UA" dirty="0" err="1"/>
              <a:t>specialis</a:t>
            </a:r>
            <a:r>
              <a:rPr lang="uk-UA" dirty="0"/>
              <a:t> </a:t>
            </a:r>
            <a:r>
              <a:rPr lang="uk-UA" dirty="0" err="1"/>
              <a:t>derogat</a:t>
            </a:r>
            <a:r>
              <a:rPr lang="uk-UA" dirty="0"/>
              <a:t> </a:t>
            </a:r>
            <a:r>
              <a:rPr lang="uk-UA" dirty="0" err="1"/>
              <a:t>generali</a:t>
            </a:r>
            <a:r>
              <a:rPr lang="uk-UA" dirty="0"/>
              <a:t>) – „закон загальний пізніший не має переваги над спеціальним давнішим“ (</a:t>
            </a:r>
            <a:r>
              <a:rPr lang="uk-UA" dirty="0" err="1"/>
              <a:t>lex</a:t>
            </a:r>
            <a:r>
              <a:rPr lang="uk-UA" dirty="0"/>
              <a:t> </a:t>
            </a:r>
            <a:r>
              <a:rPr lang="uk-UA" dirty="0" err="1"/>
              <a:t>posterior</a:t>
            </a:r>
            <a:r>
              <a:rPr lang="uk-UA" dirty="0"/>
              <a:t> </a:t>
            </a:r>
            <a:r>
              <a:rPr lang="uk-UA" dirty="0" err="1"/>
              <a:t>generalis</a:t>
            </a:r>
            <a:r>
              <a:rPr lang="uk-UA" dirty="0"/>
              <a:t> </a:t>
            </a:r>
            <a:r>
              <a:rPr lang="uk-UA" dirty="0" err="1"/>
              <a:t>non</a:t>
            </a:r>
            <a:r>
              <a:rPr lang="uk-UA" dirty="0"/>
              <a:t> </a:t>
            </a:r>
            <a:r>
              <a:rPr lang="uk-UA" dirty="0" err="1"/>
              <a:t>derogat</a:t>
            </a:r>
            <a:r>
              <a:rPr lang="uk-UA" dirty="0"/>
              <a:t> </a:t>
            </a:r>
            <a:r>
              <a:rPr lang="uk-UA" dirty="0" err="1"/>
              <a:t>priori</a:t>
            </a:r>
            <a:r>
              <a:rPr lang="uk-UA" dirty="0"/>
              <a:t> </a:t>
            </a:r>
            <a:r>
              <a:rPr lang="uk-UA" dirty="0" err="1"/>
              <a:t>speciali</a:t>
            </a:r>
            <a:r>
              <a:rPr lang="uk-UA" dirty="0"/>
              <a:t>). Якщо суд не застосовує цих формул (принципів) за обставин, що вимагають від нього їх застосування, то принцип верховенства права (</a:t>
            </a:r>
            <a:r>
              <a:rPr lang="uk-UA" dirty="0" err="1"/>
              <a:t>правовладдя</a:t>
            </a:r>
            <a:r>
              <a:rPr lang="uk-UA" dirty="0"/>
              <a:t>) втрачає свою дієвість.</a:t>
            </a:r>
          </a:p>
          <a:p>
            <a:pPr marL="0" indent="0" algn="just">
              <a:buNone/>
            </a:pPr>
            <a:r>
              <a:rPr lang="uk-UA" dirty="0"/>
              <a:t>     …</a:t>
            </a:r>
            <a:br>
              <a:rPr lang="uk-UA" dirty="0"/>
            </a:br>
            <a:r>
              <a:rPr lang="uk-UA" dirty="0"/>
              <a:t>     Імператив надання дієвості принципові верховенства права (</a:t>
            </a:r>
            <a:r>
              <a:rPr lang="uk-UA" dirty="0" err="1"/>
              <a:t>правовладдя</a:t>
            </a:r>
            <a:r>
              <a:rPr lang="uk-UA" dirty="0"/>
              <a:t>) вимагає одночасного застосування всіх трьох класичних формул.</a:t>
            </a:r>
          </a:p>
          <a:p>
            <a:pPr marL="0" indent="0" algn="just">
              <a:buNone/>
            </a:pPr>
            <a:r>
              <a:rPr lang="uk-UA" i="1" dirty="0"/>
              <a:t>(абзац другий, речення перше абзацу п’ятого підпункту 2.1 пункту 2 мотивувальної частини)</a:t>
            </a:r>
            <a:br>
              <a:rPr lang="uk-UA" i="1" dirty="0"/>
            </a:br>
            <a:r>
              <a:rPr lang="uk-UA" i="1" dirty="0"/>
              <a:t>     </a:t>
            </a:r>
          </a:p>
          <a:p>
            <a:pPr marL="0" indent="0" algn="just">
              <a:buNone/>
            </a:pPr>
            <a:r>
              <a:rPr lang="uk-UA" i="1" dirty="0"/>
              <a:t>Рішення Конституційного Суду України (Другий сенат) у справі за конституційною скаргою громадянки України Левченко Ольги Миколаївни щодо відповідності Конституції України (конституційності) припису пункту 5 розділу ІІІ „Прикінцеві положення“ Закону України „Про внесення змін до деяких законодавчих актів України щодо пенсійного забезпечення“ від 2 березня 2015 року № 213–VIII від 18 червня 2020 року №5-р (ІІ)/2020.</a:t>
            </a: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668637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669007-40ED-29BB-E2C9-DD24EB1E4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5417"/>
          </a:xfrm>
        </p:spPr>
        <p:txBody>
          <a:bodyPr>
            <a:normAutofit/>
          </a:bodyPr>
          <a:lstStyle/>
          <a:p>
            <a:r>
              <a:rPr lang="uk-UA" sz="2800" b="1" dirty="0"/>
              <a:t>ЗУ «Про правотворчу діяльність»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EBCA8BE-9C46-1035-FB62-A56F7D9E9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103" y="1140542"/>
            <a:ext cx="10773697" cy="503642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err="1"/>
              <a:t>Стаття</a:t>
            </a:r>
            <a:r>
              <a:rPr lang="ru-RU" b="1" dirty="0"/>
              <a:t> 66. </a:t>
            </a:r>
            <a:r>
              <a:rPr lang="ru-RU" dirty="0" err="1"/>
              <a:t>Подолання</a:t>
            </a:r>
            <a:r>
              <a:rPr lang="ru-RU" dirty="0"/>
              <a:t> </a:t>
            </a:r>
            <a:r>
              <a:rPr lang="ru-RU" dirty="0" err="1"/>
              <a:t>колізій</a:t>
            </a:r>
            <a:r>
              <a:rPr lang="ru-RU" dirty="0"/>
              <a:t> норм права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реалізації</a:t>
            </a:r>
            <a:r>
              <a:rPr lang="ru-RU" dirty="0"/>
              <a:t>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…</a:t>
            </a:r>
          </a:p>
          <a:p>
            <a:pPr marL="0" indent="0" algn="just">
              <a:buNone/>
            </a:pPr>
            <a:r>
              <a:rPr lang="ru-RU" dirty="0"/>
              <a:t>2.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колізії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кодексом і </a:t>
            </a:r>
            <a:r>
              <a:rPr lang="ru-RU" dirty="0" err="1"/>
              <a:t>первинним</a:t>
            </a:r>
            <a:r>
              <a:rPr lang="ru-RU" dirty="0"/>
              <a:t> законом </a:t>
            </a:r>
            <a:r>
              <a:rPr lang="ru-RU" dirty="0" err="1"/>
              <a:t>пріоритет</a:t>
            </a:r>
            <a:r>
              <a:rPr lang="ru-RU" dirty="0"/>
              <a:t> у </a:t>
            </a:r>
            <a:r>
              <a:rPr lang="ru-RU" dirty="0" err="1"/>
              <a:t>застосуванні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норма права,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міститься</a:t>
            </a:r>
            <a:r>
              <a:rPr lang="ru-RU" dirty="0"/>
              <a:t> у </a:t>
            </a:r>
            <a:r>
              <a:rPr lang="ru-RU" dirty="0" err="1"/>
              <a:t>кодексі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 таким кодексом.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3.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колізії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різної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сили </a:t>
            </a:r>
            <a:r>
              <a:rPr lang="ru-RU" dirty="0" err="1"/>
              <a:t>пріоритет</a:t>
            </a:r>
            <a:r>
              <a:rPr lang="ru-RU" dirty="0"/>
              <a:t> у </a:t>
            </a:r>
            <a:r>
              <a:rPr lang="ru-RU" dirty="0" err="1"/>
              <a:t>застосуванні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містяться</a:t>
            </a:r>
            <a:r>
              <a:rPr lang="ru-RU" dirty="0"/>
              <a:t> у нормативно-правовому </a:t>
            </a:r>
            <a:r>
              <a:rPr lang="ru-RU" dirty="0" err="1"/>
              <a:t>акті</a:t>
            </a:r>
            <a:r>
              <a:rPr lang="ru-RU" dirty="0"/>
              <a:t> </a:t>
            </a:r>
            <a:r>
              <a:rPr lang="ru-RU" dirty="0" err="1"/>
              <a:t>вищої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сили.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колізії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рівної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сили </a:t>
            </a:r>
            <a:r>
              <a:rPr lang="ru-RU" dirty="0" err="1"/>
              <a:t>пріоритет</a:t>
            </a:r>
            <a:r>
              <a:rPr lang="ru-RU" dirty="0"/>
              <a:t> у </a:t>
            </a:r>
            <a:r>
              <a:rPr lang="ru-RU" dirty="0" err="1"/>
              <a:t>застосуванні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r>
              <a:rPr lang="ru-RU" dirty="0"/>
              <a:t>   1) </a:t>
            </a:r>
            <a:r>
              <a:rPr lang="ru-RU" dirty="0" err="1"/>
              <a:t>норми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містяться</a:t>
            </a:r>
            <a:r>
              <a:rPr lang="ru-RU" dirty="0"/>
              <a:t> в нормативно-</a:t>
            </a:r>
            <a:r>
              <a:rPr lang="ru-RU" dirty="0" err="1"/>
              <a:t>правових</a:t>
            </a:r>
            <a:r>
              <a:rPr lang="ru-RU" dirty="0"/>
              <a:t> актах </a:t>
            </a:r>
            <a:r>
              <a:rPr lang="ru-RU" dirty="0" err="1"/>
              <a:t>спеціального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, </a:t>
            </a:r>
            <a:r>
              <a:rPr lang="ru-RU" dirty="0" err="1"/>
              <a:t>визначеного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другою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);</a:t>
            </a:r>
          </a:p>
          <a:p>
            <a:pPr marL="0" indent="0" algn="just">
              <a:buNone/>
            </a:pPr>
            <a:r>
              <a:rPr lang="ru-RU" dirty="0"/>
              <a:t>   2) </a:t>
            </a:r>
            <a:r>
              <a:rPr lang="ru-RU" dirty="0" err="1"/>
              <a:t>норми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містяться</a:t>
            </a:r>
            <a:r>
              <a:rPr lang="ru-RU" dirty="0"/>
              <a:t> у нормативно-</a:t>
            </a:r>
            <a:r>
              <a:rPr lang="ru-RU" dirty="0" err="1"/>
              <a:t>правових</a:t>
            </a:r>
            <a:r>
              <a:rPr lang="ru-RU" dirty="0"/>
              <a:t> актах, </a:t>
            </a:r>
            <a:r>
              <a:rPr lang="ru-RU" dirty="0" err="1"/>
              <a:t>що</a:t>
            </a:r>
            <a:r>
              <a:rPr lang="ru-RU" dirty="0"/>
              <a:t> вступили в </a:t>
            </a:r>
            <a:r>
              <a:rPr lang="ru-RU" dirty="0" err="1"/>
              <a:t>дію</a:t>
            </a:r>
            <a:r>
              <a:rPr lang="ru-RU" dirty="0"/>
              <a:t> </a:t>
            </a:r>
            <a:r>
              <a:rPr lang="ru-RU" dirty="0" err="1"/>
              <a:t>пізніше</a:t>
            </a:r>
            <a:r>
              <a:rPr lang="ru-RU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1199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16FDFD-6A09-C45E-ACEA-A24A16CB9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Підходи до визначення поняття «час»</a:t>
            </a:r>
            <a:br>
              <a:rPr lang="uk-UA" sz="2800" b="1" dirty="0"/>
            </a:br>
            <a:r>
              <a:rPr lang="uk-UA" sz="2800" b="1" dirty="0"/>
              <a:t>(фізика)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D6A7170-0D33-1D9F-D400-508A6FC09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Третє визначення часу випливає із законів термодинаміки, які описують властивості великої кількості частинок, що розглядаються в таких термінах, як тепло, температура і тиск. У цьому випадку час є не вимірюванням і не параметром, а напрямком, що вказує з минулого в майбутнє. У цьому випадку, час показує збільшення ентропії або безладу в системі.</a:t>
            </a:r>
          </a:p>
        </p:txBody>
      </p:sp>
    </p:spTree>
    <p:extLst>
      <p:ext uri="{BB962C8B-B14F-4D97-AF65-F5344CB8AC3E}">
        <p14:creationId xmlns:p14="http://schemas.microsoft.com/office/powerpoint/2010/main" val="4698401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err="1"/>
              <a:t>Зупинення</a:t>
            </a:r>
            <a:r>
              <a:rPr lang="ru-RU" sz="2800" b="1" dirty="0"/>
              <a:t> </a:t>
            </a:r>
            <a:r>
              <a:rPr lang="ru-RU" sz="2800" b="1" dirty="0" err="1"/>
              <a:t>дії</a:t>
            </a:r>
            <a:r>
              <a:rPr lang="ru-RU" sz="2800" b="1" dirty="0"/>
              <a:t> нормативно-правового акта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3000" dirty="0" err="1"/>
              <a:t>Дія</a:t>
            </a:r>
            <a:r>
              <a:rPr lang="ru-RU" sz="3000" dirty="0"/>
              <a:t> нормативно-правового акта </a:t>
            </a:r>
            <a:r>
              <a:rPr lang="ru-RU" sz="3000" dirty="0" err="1"/>
              <a:t>чи</a:t>
            </a:r>
            <a:r>
              <a:rPr lang="ru-RU" sz="3000" dirty="0"/>
              <a:t> </a:t>
            </a:r>
            <a:r>
              <a:rPr lang="ru-RU" sz="3000" dirty="0" err="1"/>
              <a:t>окремого</a:t>
            </a:r>
            <a:r>
              <a:rPr lang="ru-RU" sz="3000" dirty="0"/>
              <a:t> </a:t>
            </a:r>
            <a:r>
              <a:rPr lang="ru-RU" sz="3000" dirty="0" err="1"/>
              <a:t>його</a:t>
            </a:r>
            <a:r>
              <a:rPr lang="ru-RU" sz="3000" dirty="0"/>
              <a:t> структурного </a:t>
            </a:r>
            <a:r>
              <a:rPr lang="ru-RU" sz="3000" dirty="0" err="1"/>
              <a:t>елемента</a:t>
            </a:r>
            <a:r>
              <a:rPr lang="ru-RU" sz="3000" dirty="0"/>
              <a:t> </a:t>
            </a:r>
            <a:r>
              <a:rPr lang="ru-RU" sz="3000" dirty="0" err="1"/>
              <a:t>може</a:t>
            </a:r>
            <a:r>
              <a:rPr lang="ru-RU" sz="3000" dirty="0"/>
              <a:t> бути </a:t>
            </a:r>
            <a:r>
              <a:rPr lang="ru-RU" sz="3000" dirty="0" err="1"/>
              <a:t>зупинена</a:t>
            </a:r>
            <a:r>
              <a:rPr lang="ru-RU" sz="3000" dirty="0"/>
              <a:t>:</a:t>
            </a:r>
          </a:p>
          <a:p>
            <a:pPr marL="0" indent="0" algn="just">
              <a:buNone/>
            </a:pPr>
            <a:endParaRPr lang="ru-RU" sz="3000" dirty="0"/>
          </a:p>
          <a:p>
            <a:pPr marL="514350" indent="-514350" algn="just">
              <a:buAutoNum type="arabicParenR"/>
            </a:pPr>
            <a:r>
              <a:rPr lang="ru-RU" sz="3000" dirty="0" err="1"/>
              <a:t>суб’єктом</a:t>
            </a:r>
            <a:r>
              <a:rPr lang="ru-RU" sz="3000" dirty="0"/>
              <a:t> </a:t>
            </a:r>
            <a:r>
              <a:rPr lang="ru-RU" sz="3000" dirty="0" err="1"/>
              <a:t>правотворчої</a:t>
            </a:r>
            <a:r>
              <a:rPr lang="ru-RU" sz="3000" dirty="0"/>
              <a:t> </a:t>
            </a:r>
            <a:r>
              <a:rPr lang="ru-RU" sz="3000" dirty="0" err="1"/>
              <a:t>діяльності</a:t>
            </a:r>
            <a:r>
              <a:rPr lang="ru-RU" sz="3000" dirty="0"/>
              <a:t>, </a:t>
            </a:r>
            <a:r>
              <a:rPr lang="ru-RU" sz="3000" dirty="0" err="1"/>
              <a:t>що</a:t>
            </a:r>
            <a:r>
              <a:rPr lang="ru-RU" sz="3000" dirty="0"/>
              <a:t> </a:t>
            </a:r>
            <a:r>
              <a:rPr lang="ru-RU" sz="3000" dirty="0" err="1"/>
              <a:t>прийняв</a:t>
            </a:r>
            <a:r>
              <a:rPr lang="ru-RU" sz="3000" dirty="0"/>
              <a:t> (</a:t>
            </a:r>
            <a:r>
              <a:rPr lang="ru-RU" sz="3000" dirty="0" err="1"/>
              <a:t>видав</a:t>
            </a:r>
            <a:r>
              <a:rPr lang="ru-RU" sz="3000" dirty="0"/>
              <a:t>) </a:t>
            </a:r>
            <a:r>
              <a:rPr lang="ru-RU" sz="3000" dirty="0" err="1"/>
              <a:t>відповідний</a:t>
            </a:r>
            <a:r>
              <a:rPr lang="ru-RU" sz="3000" dirty="0"/>
              <a:t> нормативно-</a:t>
            </a:r>
            <a:r>
              <a:rPr lang="ru-RU" sz="3000" dirty="0" err="1"/>
              <a:t>правовий</a:t>
            </a:r>
            <a:r>
              <a:rPr lang="ru-RU" sz="3000" dirty="0"/>
              <a:t> акт, на </a:t>
            </a:r>
            <a:r>
              <a:rPr lang="ru-RU" sz="3000" dirty="0" err="1"/>
              <a:t>визначений</a:t>
            </a:r>
            <a:r>
              <a:rPr lang="ru-RU" sz="3000" dirty="0"/>
              <a:t> строк (</a:t>
            </a:r>
            <a:r>
              <a:rPr lang="ru-RU" sz="3000" dirty="0" err="1"/>
              <a:t>термін</a:t>
            </a:r>
            <a:r>
              <a:rPr lang="ru-RU" sz="3000" dirty="0"/>
              <a:t>), </a:t>
            </a:r>
            <a:r>
              <a:rPr lang="ru-RU" sz="3000" dirty="0" err="1"/>
              <a:t>якщо</a:t>
            </a:r>
            <a:r>
              <a:rPr lang="ru-RU" sz="3000" dirty="0"/>
              <a:t> </a:t>
            </a:r>
            <a:r>
              <a:rPr lang="ru-RU" sz="3000" dirty="0" err="1"/>
              <a:t>існують</a:t>
            </a:r>
            <a:r>
              <a:rPr lang="ru-RU" sz="3000" dirty="0"/>
              <a:t> </a:t>
            </a:r>
            <a:r>
              <a:rPr lang="ru-RU" sz="3000" dirty="0" err="1"/>
              <a:t>обґрунтовані</a:t>
            </a:r>
            <a:r>
              <a:rPr lang="ru-RU" sz="3000" dirty="0"/>
              <a:t> </a:t>
            </a:r>
            <a:r>
              <a:rPr lang="ru-RU" sz="3000" dirty="0" err="1"/>
              <a:t>підстави</a:t>
            </a:r>
            <a:r>
              <a:rPr lang="ru-RU" sz="3000" dirty="0"/>
              <a:t> для </a:t>
            </a:r>
            <a:r>
              <a:rPr lang="ru-RU" sz="3000" dirty="0" err="1"/>
              <a:t>можливості</a:t>
            </a:r>
            <a:r>
              <a:rPr lang="ru-RU" sz="3000" dirty="0"/>
              <a:t> </a:t>
            </a:r>
            <a:r>
              <a:rPr lang="ru-RU" sz="3000" dirty="0" err="1"/>
              <a:t>відновлення</a:t>
            </a:r>
            <a:r>
              <a:rPr lang="ru-RU" sz="3000" dirty="0"/>
              <a:t> </a:t>
            </a:r>
            <a:r>
              <a:rPr lang="ru-RU" sz="3000" dirty="0" err="1"/>
              <a:t>їхньої</a:t>
            </a:r>
            <a:r>
              <a:rPr lang="ru-RU" sz="3000" dirty="0"/>
              <a:t> </a:t>
            </a:r>
            <a:r>
              <a:rPr lang="ru-RU" sz="3000" dirty="0" err="1"/>
              <a:t>дії</a:t>
            </a:r>
            <a:r>
              <a:rPr lang="ru-RU" sz="3000" dirty="0"/>
              <a:t> </a:t>
            </a:r>
            <a:r>
              <a:rPr lang="ru-RU" sz="3000" dirty="0" err="1"/>
              <a:t>після</a:t>
            </a:r>
            <a:r>
              <a:rPr lang="ru-RU" sz="3000" dirty="0"/>
              <a:t> </a:t>
            </a:r>
            <a:r>
              <a:rPr lang="ru-RU" sz="3000" dirty="0" err="1"/>
              <a:t>закінчення</a:t>
            </a:r>
            <a:r>
              <a:rPr lang="ru-RU" sz="3000" dirty="0"/>
              <a:t> такого строку (</a:t>
            </a:r>
            <a:r>
              <a:rPr lang="ru-RU" sz="3000" dirty="0" err="1"/>
              <a:t>терміну</a:t>
            </a:r>
            <a:r>
              <a:rPr lang="ru-RU" sz="3000" dirty="0"/>
              <a:t>);</a:t>
            </a:r>
          </a:p>
          <a:p>
            <a:pPr marL="0" indent="0" algn="just">
              <a:buNone/>
            </a:pPr>
            <a:endParaRPr lang="ru-RU" sz="3000" dirty="0"/>
          </a:p>
          <a:p>
            <a:pPr marL="0" indent="0" algn="just">
              <a:buNone/>
            </a:pPr>
            <a:r>
              <a:rPr lang="ru-RU" sz="3000" dirty="0"/>
              <a:t>2) судом для </a:t>
            </a:r>
            <a:r>
              <a:rPr lang="ru-RU" sz="3000" dirty="0" err="1"/>
              <a:t>забезпечення</a:t>
            </a:r>
            <a:r>
              <a:rPr lang="ru-RU" sz="3000" dirty="0"/>
              <a:t> позову в порядку, </a:t>
            </a:r>
            <a:r>
              <a:rPr lang="ru-RU" sz="3000" dirty="0" err="1"/>
              <a:t>встановленому</a:t>
            </a:r>
            <a:r>
              <a:rPr lang="ru-RU" sz="3000" dirty="0"/>
              <a:t> Кодексом </a:t>
            </a:r>
            <a:r>
              <a:rPr lang="ru-RU" sz="3000" dirty="0" err="1"/>
              <a:t>адміністративного</a:t>
            </a:r>
            <a:r>
              <a:rPr lang="ru-RU" sz="3000" dirty="0"/>
              <a:t> </a:t>
            </a:r>
            <a:r>
              <a:rPr lang="ru-RU" sz="3000" dirty="0" err="1"/>
              <a:t>судочинства</a:t>
            </a:r>
            <a:r>
              <a:rPr lang="ru-RU" sz="3000" dirty="0"/>
              <a:t> (</a:t>
            </a:r>
            <a:r>
              <a:rPr lang="ru-RU" sz="3000" dirty="0" err="1"/>
              <a:t>крім</a:t>
            </a:r>
            <a:r>
              <a:rPr lang="ru-RU" sz="3000" dirty="0"/>
              <a:t> </a:t>
            </a:r>
            <a:r>
              <a:rPr lang="ru-RU" sz="3000" dirty="0" err="1"/>
              <a:t>законів</a:t>
            </a:r>
            <a:r>
              <a:rPr lang="ru-RU" sz="3000" dirty="0"/>
              <a:t>);</a:t>
            </a:r>
          </a:p>
          <a:p>
            <a:pPr marL="0" indent="0" algn="just">
              <a:buNone/>
            </a:pPr>
            <a:endParaRPr lang="ru-RU" sz="3000" dirty="0"/>
          </a:p>
          <a:p>
            <a:pPr marL="0" indent="0" algn="just">
              <a:buNone/>
            </a:pPr>
            <a:r>
              <a:rPr lang="ru-RU" sz="3000" dirty="0"/>
              <a:t>3) </a:t>
            </a:r>
            <a:r>
              <a:rPr lang="ru-RU" sz="3000" dirty="0" err="1"/>
              <a:t>суб’єктом</a:t>
            </a:r>
            <a:r>
              <a:rPr lang="ru-RU" sz="3000" dirty="0"/>
              <a:t>, </a:t>
            </a:r>
            <a:r>
              <a:rPr lang="ru-RU" sz="3000" dirty="0" err="1"/>
              <a:t>визначеним</a:t>
            </a:r>
            <a:r>
              <a:rPr lang="ru-RU" sz="3000" dirty="0"/>
              <a:t> </a:t>
            </a:r>
            <a:r>
              <a:rPr lang="ru-RU" sz="3000" dirty="0" err="1"/>
              <a:t>Конституцією</a:t>
            </a:r>
            <a:r>
              <a:rPr lang="ru-RU" sz="3000" dirty="0"/>
              <a:t> </a:t>
            </a:r>
            <a:r>
              <a:rPr lang="ru-RU" sz="3000" dirty="0" err="1"/>
              <a:t>України</a:t>
            </a:r>
            <a:r>
              <a:rPr lang="ru-RU" sz="3000" dirty="0"/>
              <a:t> та (</a:t>
            </a:r>
            <a:r>
              <a:rPr lang="ru-RU" sz="3000" dirty="0" err="1"/>
              <a:t>або</a:t>
            </a:r>
            <a:r>
              <a:rPr lang="ru-RU" sz="3000" dirty="0"/>
              <a:t>) законом, у </a:t>
            </a:r>
            <a:r>
              <a:rPr lang="ru-RU" sz="3000" dirty="0" err="1"/>
              <a:t>встановлених</a:t>
            </a:r>
            <a:r>
              <a:rPr lang="ru-RU" sz="3000" dirty="0"/>
              <a:t> </a:t>
            </a:r>
            <a:r>
              <a:rPr lang="ru-RU" sz="3000" dirty="0" err="1"/>
              <a:t>Конституцією</a:t>
            </a:r>
            <a:r>
              <a:rPr lang="ru-RU" sz="3000" dirty="0"/>
              <a:t> </a:t>
            </a:r>
            <a:r>
              <a:rPr lang="ru-RU" sz="3000" dirty="0" err="1"/>
              <a:t>України</a:t>
            </a:r>
            <a:r>
              <a:rPr lang="ru-RU" sz="3000" dirty="0"/>
              <a:t> </a:t>
            </a:r>
            <a:r>
              <a:rPr lang="ru-RU" sz="3000" dirty="0" err="1"/>
              <a:t>випадках</a:t>
            </a:r>
            <a:r>
              <a:rPr lang="ru-RU" sz="30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22883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68971"/>
          </a:xfrm>
        </p:spPr>
        <p:txBody>
          <a:bodyPr>
            <a:normAutofit/>
          </a:bodyPr>
          <a:lstStyle/>
          <a:p>
            <a:r>
              <a:rPr lang="ru-RU" sz="2800" b="1" dirty="0" err="1"/>
              <a:t>Зупинення</a:t>
            </a:r>
            <a:r>
              <a:rPr lang="ru-RU" sz="2800" b="1" dirty="0"/>
              <a:t> </a:t>
            </a:r>
            <a:r>
              <a:rPr lang="ru-RU" sz="2800" b="1" dirty="0" err="1"/>
              <a:t>дії</a:t>
            </a:r>
            <a:r>
              <a:rPr lang="ru-RU" sz="2800" b="1" dirty="0"/>
              <a:t> нормативно-правового акта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043609"/>
            <a:ext cx="10972800" cy="5082557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Суб’єкт</a:t>
            </a:r>
            <a:r>
              <a:rPr lang="ru-RU" dirty="0"/>
              <a:t> </a:t>
            </a:r>
            <a:r>
              <a:rPr lang="ru-RU" dirty="0" err="1"/>
              <a:t>правотворчої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зупинення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окремого</a:t>
            </a:r>
            <a:r>
              <a:rPr lang="ru-RU" dirty="0"/>
              <a:t> структурного </a:t>
            </a:r>
            <a:r>
              <a:rPr lang="ru-RU" dirty="0" err="1"/>
              <a:t>елемента</a:t>
            </a:r>
            <a:r>
              <a:rPr lang="ru-RU" dirty="0"/>
              <a:t> </a:t>
            </a:r>
            <a:r>
              <a:rPr lang="ru-RU" dirty="0" err="1"/>
              <a:t>прийнятого</a:t>
            </a:r>
            <a:r>
              <a:rPr lang="ru-RU" dirty="0"/>
              <a:t> (виданого) ним нормативно-правового акта шляхом </a:t>
            </a:r>
            <a:r>
              <a:rPr lang="ru-RU" dirty="0" err="1"/>
              <a:t>прийняття</a:t>
            </a:r>
            <a:r>
              <a:rPr lang="ru-RU" dirty="0"/>
              <a:t> (</a:t>
            </a:r>
            <a:r>
              <a:rPr lang="ru-RU" dirty="0" err="1"/>
              <a:t>видання</a:t>
            </a:r>
            <a:r>
              <a:rPr lang="ru-RU" dirty="0"/>
              <a:t>) нормативно-правового акта (</a:t>
            </a:r>
            <a:r>
              <a:rPr lang="ru-RU" dirty="0" err="1"/>
              <a:t>окремої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права у нормативно-правовому </a:t>
            </a:r>
            <a:r>
              <a:rPr lang="ru-RU" dirty="0" err="1"/>
              <a:t>акті</a:t>
            </a:r>
            <a:r>
              <a:rPr lang="ru-RU" dirty="0"/>
              <a:t> з </a:t>
            </a:r>
            <a:r>
              <a:rPr lang="ru-RU" dirty="0" err="1"/>
              <a:t>відповідним</a:t>
            </a:r>
            <a:r>
              <a:rPr lang="ru-RU" dirty="0"/>
              <a:t> предметом правового </a:t>
            </a:r>
            <a:r>
              <a:rPr lang="ru-RU" dirty="0" err="1"/>
              <a:t>регулювання</a:t>
            </a:r>
            <a:r>
              <a:rPr lang="ru-RU" dirty="0"/>
              <a:t>) в </a:t>
            </a:r>
            <a:r>
              <a:rPr lang="ru-RU" dirty="0" err="1"/>
              <a:t>установленому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Законом порядку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підстав</a:t>
            </a:r>
            <a:r>
              <a:rPr lang="ru-RU" dirty="0"/>
              <a:t> такого </a:t>
            </a:r>
            <a:r>
              <a:rPr lang="ru-RU" dirty="0" err="1"/>
              <a:t>зупинення</a:t>
            </a:r>
            <a:r>
              <a:rPr lang="ru-RU" dirty="0"/>
              <a:t> та строку (</a:t>
            </a:r>
            <a:r>
              <a:rPr lang="ru-RU" dirty="0" err="1"/>
              <a:t>терміну</a:t>
            </a:r>
            <a:r>
              <a:rPr lang="ru-RU" dirty="0"/>
              <a:t>), на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зупиняється</a:t>
            </a:r>
            <a:r>
              <a:rPr lang="ru-RU" dirty="0"/>
              <a:t> </a:t>
            </a:r>
            <a:r>
              <a:rPr lang="ru-RU" dirty="0" err="1"/>
              <a:t>відповідний</a:t>
            </a:r>
            <a:r>
              <a:rPr lang="ru-RU" dirty="0"/>
              <a:t> </a:t>
            </a:r>
            <a:r>
              <a:rPr lang="ru-RU" dirty="0" err="1"/>
              <a:t>структурний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 нормативно-правового акта.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b="1" dirty="0" err="1">
                <a:solidFill>
                  <a:srgbClr val="FF0000"/>
                </a:solidFill>
              </a:rPr>
              <a:t>Зупинення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дії</a:t>
            </a:r>
            <a:r>
              <a:rPr lang="ru-RU" b="1" dirty="0">
                <a:solidFill>
                  <a:srgbClr val="FF0000"/>
                </a:solidFill>
              </a:rPr>
              <a:t> структурного </a:t>
            </a:r>
            <a:r>
              <a:rPr lang="ru-RU" b="1" dirty="0" err="1">
                <a:solidFill>
                  <a:srgbClr val="FF0000"/>
                </a:solidFill>
              </a:rPr>
              <a:t>елемента</a:t>
            </a:r>
            <a:r>
              <a:rPr lang="ru-RU" b="1" dirty="0">
                <a:solidFill>
                  <a:srgbClr val="FF0000"/>
                </a:solidFill>
              </a:rPr>
              <a:t> нормативно-правового акта на </a:t>
            </a:r>
            <a:r>
              <a:rPr lang="ru-RU" b="1" dirty="0" err="1">
                <a:solidFill>
                  <a:srgbClr val="FF0000"/>
                </a:solidFill>
              </a:rPr>
              <a:t>невизначений</a:t>
            </a:r>
            <a:r>
              <a:rPr lang="ru-RU" b="1" dirty="0">
                <a:solidFill>
                  <a:srgbClr val="FF0000"/>
                </a:solidFill>
              </a:rPr>
              <a:t> строк (</a:t>
            </a:r>
            <a:r>
              <a:rPr lang="ru-RU" b="1" dirty="0" err="1">
                <a:solidFill>
                  <a:srgbClr val="FF0000"/>
                </a:solidFill>
              </a:rPr>
              <a:t>термін</a:t>
            </a:r>
            <a:r>
              <a:rPr lang="ru-RU" b="1" dirty="0">
                <a:solidFill>
                  <a:srgbClr val="FF0000"/>
                </a:solidFill>
              </a:rPr>
              <a:t>) не </a:t>
            </a:r>
            <a:r>
              <a:rPr lang="ru-RU" b="1" dirty="0" err="1">
                <a:solidFill>
                  <a:srgbClr val="FF0000"/>
                </a:solidFill>
              </a:rPr>
              <a:t>допускається</a:t>
            </a:r>
            <a:r>
              <a:rPr lang="ru-RU" b="1" dirty="0">
                <a:solidFill>
                  <a:srgbClr val="FF0000"/>
                </a:solidFill>
              </a:rPr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причинами для </a:t>
            </a:r>
            <a:r>
              <a:rPr lang="ru-RU" dirty="0" err="1"/>
              <a:t>зупинення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структурного </a:t>
            </a:r>
            <a:r>
              <a:rPr lang="ru-RU" dirty="0" err="1"/>
              <a:t>елемента</a:t>
            </a:r>
            <a:r>
              <a:rPr lang="ru-RU" dirty="0"/>
              <a:t> нормативно-правового акта, </a:t>
            </a:r>
            <a:r>
              <a:rPr lang="ru-RU" dirty="0" err="1"/>
              <a:t>суб’єкт</a:t>
            </a:r>
            <a:r>
              <a:rPr lang="ru-RU" dirty="0"/>
              <a:t> </a:t>
            </a:r>
            <a:r>
              <a:rPr lang="ru-RU" dirty="0" err="1"/>
              <a:t>правотворчої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(</a:t>
            </a:r>
            <a:r>
              <a:rPr lang="ru-RU" dirty="0" err="1"/>
              <a:t>видати</a:t>
            </a:r>
            <a:r>
              <a:rPr lang="ru-RU" dirty="0"/>
              <a:t>) нормативно-</a:t>
            </a:r>
            <a:r>
              <a:rPr lang="ru-RU" dirty="0" err="1"/>
              <a:t>правовий</a:t>
            </a:r>
            <a:r>
              <a:rPr lang="ru-RU" dirty="0"/>
              <a:t> акт про </a:t>
            </a:r>
            <a:r>
              <a:rPr lang="ru-RU" dirty="0" err="1"/>
              <a:t>дострокове</a:t>
            </a:r>
            <a:r>
              <a:rPr lang="ru-RU" dirty="0"/>
              <a:t>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зупиненого</a:t>
            </a:r>
            <a:r>
              <a:rPr lang="ru-RU" dirty="0"/>
              <a:t> структурного </a:t>
            </a:r>
            <a:r>
              <a:rPr lang="ru-RU" dirty="0" err="1"/>
              <a:t>елемента</a:t>
            </a:r>
            <a:r>
              <a:rPr lang="ru-RU" dirty="0"/>
              <a:t> нормативно-правового акта.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За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зупинення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всього</a:t>
            </a:r>
            <a:r>
              <a:rPr lang="ru-RU" dirty="0"/>
              <a:t> нормативно-правового акта </a:t>
            </a:r>
            <a:r>
              <a:rPr lang="ru-RU" dirty="0" err="1"/>
              <a:t>суб’єкт</a:t>
            </a:r>
            <a:r>
              <a:rPr lang="ru-RU" dirty="0"/>
              <a:t> </a:t>
            </a:r>
            <a:r>
              <a:rPr lang="ru-RU" dirty="0" err="1"/>
              <a:t>правотворчої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розробляє</a:t>
            </a:r>
            <a:r>
              <a:rPr lang="ru-RU" dirty="0"/>
              <a:t> та </a:t>
            </a:r>
            <a:r>
              <a:rPr lang="ru-RU" dirty="0" err="1"/>
              <a:t>приймає</a:t>
            </a:r>
            <a:r>
              <a:rPr lang="ru-RU" dirty="0"/>
              <a:t> (</a:t>
            </a:r>
            <a:r>
              <a:rPr lang="ru-RU" dirty="0" err="1"/>
              <a:t>видає</a:t>
            </a:r>
            <a:r>
              <a:rPr lang="ru-RU" dirty="0"/>
              <a:t>) </a:t>
            </a:r>
            <a:r>
              <a:rPr lang="ru-RU" dirty="0" err="1"/>
              <a:t>новий</a:t>
            </a:r>
            <a:r>
              <a:rPr lang="ru-RU" dirty="0"/>
              <a:t> нормативно-</a:t>
            </a:r>
            <a:r>
              <a:rPr lang="ru-RU" dirty="0" err="1"/>
              <a:t>правовий</a:t>
            </a:r>
            <a:r>
              <a:rPr lang="ru-RU" dirty="0"/>
              <a:t> акт у </a:t>
            </a:r>
            <a:r>
              <a:rPr lang="ru-RU" dirty="0" err="1"/>
              <a:t>встановленому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Законом порядку, </a:t>
            </a:r>
            <a:r>
              <a:rPr lang="ru-RU" dirty="0" err="1"/>
              <a:t>визнавши</a:t>
            </a:r>
            <a:r>
              <a:rPr lang="ru-RU" dirty="0"/>
              <a:t> таким,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втратив</a:t>
            </a:r>
            <a:r>
              <a:rPr lang="ru-RU" dirty="0"/>
              <a:t> </a:t>
            </a:r>
            <a:r>
              <a:rPr lang="ru-RU" dirty="0" err="1"/>
              <a:t>чинність</a:t>
            </a:r>
            <a:r>
              <a:rPr lang="ru-RU" dirty="0"/>
              <a:t>, нормативно-</a:t>
            </a:r>
            <a:r>
              <a:rPr lang="ru-RU" dirty="0" err="1"/>
              <a:t>правовий</a:t>
            </a:r>
            <a:r>
              <a:rPr lang="ru-RU" dirty="0"/>
              <a:t> акт, </a:t>
            </a:r>
            <a:r>
              <a:rPr lang="ru-RU" dirty="0" err="1"/>
              <a:t>дію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зупинити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23490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err="1"/>
              <a:t>Припинення</a:t>
            </a:r>
            <a:r>
              <a:rPr lang="ru-RU" sz="2800" b="1" dirty="0"/>
              <a:t> </a:t>
            </a:r>
            <a:r>
              <a:rPr lang="ru-RU" sz="2800" b="1" dirty="0" err="1"/>
              <a:t>дії</a:t>
            </a:r>
            <a:r>
              <a:rPr lang="ru-RU" sz="2800" b="1" dirty="0"/>
              <a:t> НПА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800" b="1" dirty="0" err="1"/>
              <a:t>Стаття</a:t>
            </a:r>
            <a:r>
              <a:rPr lang="ru-RU" sz="2800" b="1" dirty="0"/>
              <a:t> 60. </a:t>
            </a:r>
            <a:r>
              <a:rPr lang="ru-RU" sz="2800" dirty="0" err="1"/>
              <a:t>Припинення</a:t>
            </a:r>
            <a:r>
              <a:rPr lang="ru-RU" sz="2800" dirty="0"/>
              <a:t> </a:t>
            </a:r>
            <a:r>
              <a:rPr lang="ru-RU" sz="2800" dirty="0" err="1"/>
              <a:t>дії</a:t>
            </a:r>
            <a:r>
              <a:rPr lang="ru-RU" sz="2800" dirty="0"/>
              <a:t> нормативно-правового акта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окремого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структурного </a:t>
            </a:r>
            <a:r>
              <a:rPr lang="ru-RU" sz="2800" dirty="0" err="1"/>
              <a:t>елемента</a:t>
            </a:r>
            <a:endParaRPr lang="ru-RU" sz="2800" dirty="0"/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/>
              <a:t>1. </a:t>
            </a:r>
            <a:r>
              <a:rPr lang="ru-RU" sz="2800" dirty="0" err="1"/>
              <a:t>Дія</a:t>
            </a:r>
            <a:r>
              <a:rPr lang="ru-RU" sz="2800" dirty="0"/>
              <a:t> нормативно-правового акта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окремого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структурного </a:t>
            </a:r>
            <a:r>
              <a:rPr lang="ru-RU" sz="2800" dirty="0" err="1"/>
              <a:t>елемента</a:t>
            </a:r>
            <a:r>
              <a:rPr lang="ru-RU" sz="2800" dirty="0"/>
              <a:t> </a:t>
            </a:r>
            <a:r>
              <a:rPr lang="ru-RU" sz="2800" dirty="0" err="1"/>
              <a:t>припиняється</a:t>
            </a:r>
            <a:r>
              <a:rPr lang="ru-RU" sz="2800" dirty="0"/>
              <a:t> </a:t>
            </a:r>
            <a:r>
              <a:rPr lang="ru-RU" sz="2800" dirty="0" err="1"/>
              <a:t>внаслідок</a:t>
            </a:r>
            <a:r>
              <a:rPr lang="ru-RU" sz="2800" dirty="0"/>
              <a:t>:</a:t>
            </a:r>
          </a:p>
          <a:p>
            <a:pPr marL="0" indent="0" algn="just">
              <a:buNone/>
            </a:pPr>
            <a:r>
              <a:rPr lang="ru-RU" sz="2800" dirty="0"/>
              <a:t>1) </a:t>
            </a:r>
            <a:r>
              <a:rPr lang="ru-RU" sz="2800" dirty="0" err="1"/>
              <a:t>втрати</a:t>
            </a:r>
            <a:r>
              <a:rPr lang="ru-RU" sz="2800" dirty="0"/>
              <a:t> ним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окремим</a:t>
            </a:r>
            <a:r>
              <a:rPr lang="ru-RU" sz="2800" dirty="0"/>
              <a:t> </a:t>
            </a:r>
            <a:r>
              <a:rPr lang="ru-RU" sz="2800" dirty="0" err="1"/>
              <a:t>структурним</a:t>
            </a:r>
            <a:r>
              <a:rPr lang="ru-RU" sz="2800" dirty="0"/>
              <a:t> </a:t>
            </a:r>
            <a:r>
              <a:rPr lang="ru-RU" sz="2800" dirty="0" err="1"/>
              <a:t>елементом</a:t>
            </a:r>
            <a:r>
              <a:rPr lang="ru-RU" sz="2800" dirty="0"/>
              <a:t> </a:t>
            </a:r>
            <a:r>
              <a:rPr lang="ru-RU" sz="2800" dirty="0" err="1"/>
              <a:t>чинності</a:t>
            </a:r>
            <a:r>
              <a:rPr lang="ru-RU" sz="2800" dirty="0"/>
              <a:t>;</a:t>
            </a:r>
          </a:p>
          <a:p>
            <a:pPr marL="0" indent="0" algn="just">
              <a:buNone/>
            </a:pPr>
            <a:r>
              <a:rPr lang="ru-RU" sz="2800" dirty="0"/>
              <a:t>2) </a:t>
            </a:r>
            <a:r>
              <a:rPr lang="ru-RU" sz="2800" dirty="0" err="1"/>
              <a:t>закінчення</a:t>
            </a:r>
            <a:r>
              <a:rPr lang="ru-RU" sz="2800" dirty="0"/>
              <a:t> строку (</a:t>
            </a:r>
            <a:r>
              <a:rPr lang="ru-RU" sz="2800" dirty="0" err="1"/>
              <a:t>терміну</a:t>
            </a:r>
            <a:r>
              <a:rPr lang="ru-RU" sz="2800" dirty="0"/>
              <a:t>)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дії</a:t>
            </a:r>
            <a:r>
              <a:rPr lang="ru-RU" sz="2800" dirty="0"/>
              <a:t>, у </a:t>
            </a:r>
            <a:r>
              <a:rPr lang="ru-RU" sz="2800" dirty="0" err="1"/>
              <a:t>разі</a:t>
            </a:r>
            <a:r>
              <a:rPr lang="ru-RU" sz="2800" dirty="0"/>
              <a:t> </a:t>
            </a:r>
            <a:r>
              <a:rPr lang="ru-RU" sz="2800" dirty="0" err="1"/>
              <a:t>якщо</a:t>
            </a:r>
            <a:r>
              <a:rPr lang="ru-RU" sz="2800" dirty="0"/>
              <a:t> </a:t>
            </a:r>
            <a:r>
              <a:rPr lang="ru-RU" sz="2800" dirty="0" err="1"/>
              <a:t>такий</a:t>
            </a:r>
            <a:r>
              <a:rPr lang="ru-RU" sz="2800" dirty="0"/>
              <a:t> строк (</a:t>
            </a:r>
            <a:r>
              <a:rPr lang="ru-RU" sz="2800" dirty="0" err="1"/>
              <a:t>термін</a:t>
            </a:r>
            <a:r>
              <a:rPr lang="ru-RU" sz="2800" dirty="0"/>
              <a:t>) </a:t>
            </a:r>
            <a:r>
              <a:rPr lang="ru-RU" sz="2800" dirty="0" err="1"/>
              <a:t>визначено</a:t>
            </a:r>
            <a:r>
              <a:rPr lang="ru-RU" sz="2800" dirty="0"/>
              <a:t> у </a:t>
            </a:r>
            <a:r>
              <a:rPr lang="ru-RU" sz="2800" dirty="0" err="1"/>
              <a:t>відповідному</a:t>
            </a:r>
            <a:r>
              <a:rPr lang="ru-RU" sz="2800" dirty="0"/>
              <a:t> нормативно-правовому </a:t>
            </a:r>
            <a:r>
              <a:rPr lang="ru-RU" sz="2800" dirty="0" err="1"/>
              <a:t>акті</a:t>
            </a:r>
            <a:r>
              <a:rPr lang="ru-RU" sz="2800" dirty="0"/>
              <a:t>;</a:t>
            </a:r>
          </a:p>
          <a:p>
            <a:pPr marL="0" indent="0" algn="just">
              <a:buNone/>
            </a:pPr>
            <a:r>
              <a:rPr lang="ru-RU" sz="2800" dirty="0"/>
              <a:t>3) </a:t>
            </a:r>
            <a:r>
              <a:rPr lang="ru-RU" sz="2800" dirty="0" err="1"/>
              <a:t>скасування</a:t>
            </a:r>
            <a:r>
              <a:rPr lang="ru-RU" sz="2800" dirty="0"/>
              <a:t> у </a:t>
            </a:r>
            <a:r>
              <a:rPr lang="ru-RU" sz="2800" dirty="0" err="1"/>
              <a:t>випадках</a:t>
            </a:r>
            <a:r>
              <a:rPr lang="ru-RU" sz="2800" dirty="0"/>
              <a:t>, </a:t>
            </a:r>
            <a:r>
              <a:rPr lang="ru-RU" sz="2800" dirty="0" err="1"/>
              <a:t>визначених</a:t>
            </a:r>
            <a:r>
              <a:rPr lang="ru-RU" sz="2800" dirty="0"/>
              <a:t> </a:t>
            </a:r>
            <a:r>
              <a:rPr lang="ru-RU" sz="2800" dirty="0" err="1"/>
              <a:t>Конституцією</a:t>
            </a:r>
            <a:r>
              <a:rPr lang="ru-RU" sz="2800" dirty="0"/>
              <a:t> </a:t>
            </a:r>
            <a:r>
              <a:rPr lang="ru-RU" sz="2800" dirty="0" err="1"/>
              <a:t>України</a:t>
            </a:r>
            <a:r>
              <a:rPr lang="ru-RU" sz="2800" dirty="0"/>
              <a:t> та (</a:t>
            </a:r>
            <a:r>
              <a:rPr lang="ru-RU" sz="2800" dirty="0" err="1"/>
              <a:t>або</a:t>
            </a:r>
            <a:r>
              <a:rPr lang="ru-RU" sz="2800" dirty="0"/>
              <a:t>) законом.</a:t>
            </a:r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/>
              <a:t>2. У </a:t>
            </a:r>
            <a:r>
              <a:rPr lang="ru-RU" sz="2800" dirty="0" err="1"/>
              <a:t>випадку</a:t>
            </a:r>
            <a:r>
              <a:rPr lang="ru-RU" sz="2800" dirty="0"/>
              <a:t>, </a:t>
            </a:r>
            <a:r>
              <a:rPr lang="ru-RU" sz="2800" dirty="0" err="1"/>
              <a:t>передбаченому</a:t>
            </a:r>
            <a:r>
              <a:rPr lang="ru-RU" sz="2800" dirty="0"/>
              <a:t> пунктом 2</a:t>
            </a:r>
            <a:r>
              <a:rPr lang="ru-RU" sz="2800" u="sng" dirty="0">
                <a:hlinkClick r:id="rId2"/>
              </a:rPr>
              <a:t> </a:t>
            </a:r>
            <a:r>
              <a:rPr lang="ru-RU" sz="2800" dirty="0" err="1"/>
              <a:t>частини</a:t>
            </a:r>
            <a:r>
              <a:rPr lang="ru-RU" sz="2800" dirty="0"/>
              <a:t> </a:t>
            </a:r>
            <a:r>
              <a:rPr lang="ru-RU" sz="2800" dirty="0" err="1"/>
              <a:t>першої</a:t>
            </a:r>
            <a:r>
              <a:rPr lang="ru-RU" sz="2800" dirty="0"/>
              <a:t> </a:t>
            </a:r>
            <a:r>
              <a:rPr lang="ru-RU" sz="2800" dirty="0" err="1"/>
              <a:t>цієї</a:t>
            </a:r>
            <a:r>
              <a:rPr lang="ru-RU" sz="2800" dirty="0"/>
              <a:t> </a:t>
            </a:r>
            <a:r>
              <a:rPr lang="ru-RU" sz="2800" dirty="0" err="1"/>
              <a:t>статті</a:t>
            </a:r>
            <a:r>
              <a:rPr lang="ru-RU" sz="2800" dirty="0"/>
              <a:t>, </a:t>
            </a:r>
            <a:r>
              <a:rPr lang="ru-RU" sz="2800" dirty="0" err="1"/>
              <a:t>суб’єкт</a:t>
            </a:r>
            <a:r>
              <a:rPr lang="ru-RU" sz="2800" dirty="0"/>
              <a:t> </a:t>
            </a:r>
            <a:r>
              <a:rPr lang="ru-RU" sz="2800" dirty="0" err="1"/>
              <a:t>правотворчої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 не </a:t>
            </a:r>
            <a:r>
              <a:rPr lang="ru-RU" sz="2800" dirty="0" err="1"/>
              <a:t>приймає</a:t>
            </a:r>
            <a:r>
              <a:rPr lang="ru-RU" sz="2800" dirty="0"/>
              <a:t> </a:t>
            </a:r>
            <a:r>
              <a:rPr lang="ru-RU" sz="2800" dirty="0" err="1"/>
              <a:t>додатково</a:t>
            </a:r>
            <a:r>
              <a:rPr lang="ru-RU" sz="2800" dirty="0"/>
              <a:t> </a:t>
            </a:r>
            <a:r>
              <a:rPr lang="ru-RU" sz="2800" dirty="0" err="1"/>
              <a:t>рішення</a:t>
            </a:r>
            <a:r>
              <a:rPr lang="ru-RU" sz="2800" dirty="0"/>
              <a:t> про </a:t>
            </a:r>
            <a:r>
              <a:rPr lang="ru-RU" sz="2800" dirty="0" err="1"/>
              <a:t>втрату</a:t>
            </a:r>
            <a:r>
              <a:rPr lang="ru-RU" sz="2800" dirty="0"/>
              <a:t> </a:t>
            </a:r>
            <a:r>
              <a:rPr lang="ru-RU" sz="2800" dirty="0" err="1"/>
              <a:t>чинності</a:t>
            </a:r>
            <a:r>
              <a:rPr lang="ru-RU" sz="2800" dirty="0"/>
              <a:t> </a:t>
            </a:r>
            <a:r>
              <a:rPr lang="ru-RU" sz="2800" dirty="0" err="1"/>
              <a:t>цим</a:t>
            </a:r>
            <a:r>
              <a:rPr lang="ru-RU" sz="2800" dirty="0"/>
              <a:t> нормативно-</a:t>
            </a:r>
            <a:r>
              <a:rPr lang="ru-RU" sz="2800" dirty="0" err="1"/>
              <a:t>правовим</a:t>
            </a:r>
            <a:r>
              <a:rPr lang="ru-RU" sz="2800" dirty="0"/>
              <a:t> актом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окремим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структурним</a:t>
            </a:r>
            <a:r>
              <a:rPr lang="ru-RU" sz="2800" dirty="0"/>
              <a:t> </a:t>
            </a:r>
            <a:r>
              <a:rPr lang="ru-RU" sz="2800" dirty="0" err="1"/>
              <a:t>елементом</a:t>
            </a:r>
            <a:r>
              <a:rPr lang="ru-RU" sz="2800" dirty="0"/>
              <a:t>. </a:t>
            </a:r>
            <a:r>
              <a:rPr lang="ru-RU" sz="2800" dirty="0" err="1"/>
              <a:t>Такий</a:t>
            </a:r>
            <a:r>
              <a:rPr lang="ru-RU" sz="2800" dirty="0"/>
              <a:t> нормативно-</a:t>
            </a:r>
            <a:r>
              <a:rPr lang="ru-RU" sz="2800" dirty="0" err="1"/>
              <a:t>правовий</a:t>
            </a:r>
            <a:r>
              <a:rPr lang="ru-RU" sz="2800" dirty="0"/>
              <a:t> акт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окремий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структурний</a:t>
            </a:r>
            <a:r>
              <a:rPr lang="ru-RU" sz="2800" dirty="0"/>
              <a:t> </a:t>
            </a:r>
            <a:r>
              <a:rPr lang="ru-RU" sz="2800" dirty="0" err="1"/>
              <a:t>елемент</a:t>
            </a:r>
            <a:r>
              <a:rPr lang="ru-RU" sz="2800" dirty="0"/>
              <a:t> </a:t>
            </a:r>
            <a:r>
              <a:rPr lang="ru-RU" sz="2800" dirty="0" err="1"/>
              <a:t>втрачає</a:t>
            </a:r>
            <a:r>
              <a:rPr lang="ru-RU" sz="2800" dirty="0"/>
              <a:t> </a:t>
            </a:r>
            <a:r>
              <a:rPr lang="ru-RU" sz="2800" dirty="0" err="1"/>
              <a:t>чинність</a:t>
            </a:r>
            <a:r>
              <a:rPr lang="ru-RU" sz="2800" dirty="0"/>
              <a:t> у строк (</a:t>
            </a:r>
            <a:r>
              <a:rPr lang="ru-RU" sz="2800" dirty="0" err="1"/>
              <a:t>термін</a:t>
            </a:r>
            <a:r>
              <a:rPr lang="ru-RU" sz="2800" dirty="0"/>
              <a:t>), </a:t>
            </a:r>
            <a:r>
              <a:rPr lang="ru-RU" sz="2800" dirty="0" err="1"/>
              <a:t>визначений</a:t>
            </a:r>
            <a:r>
              <a:rPr lang="ru-RU" sz="2800" dirty="0"/>
              <a:t> у </a:t>
            </a:r>
            <a:r>
              <a:rPr lang="ru-RU" sz="2800" dirty="0" err="1"/>
              <a:t>цьому</a:t>
            </a:r>
            <a:r>
              <a:rPr lang="ru-RU" sz="2800" dirty="0"/>
              <a:t> нормативно-правовому </a:t>
            </a:r>
            <a:r>
              <a:rPr lang="ru-RU" sz="2800" dirty="0" err="1"/>
              <a:t>акті</a:t>
            </a:r>
            <a:r>
              <a:rPr lang="ru-RU" sz="2800" dirty="0"/>
              <a:t>.</a:t>
            </a:r>
          </a:p>
          <a:p>
            <a:pPr marL="0" indent="0" algn="just">
              <a:buNone/>
            </a:pP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0188427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Втрата  чинності  НПА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413165"/>
            <a:ext cx="10972800" cy="47130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b="1" dirty="0" err="1"/>
              <a:t>Стаття</a:t>
            </a:r>
            <a:r>
              <a:rPr lang="ru-RU" sz="1800" b="1" dirty="0"/>
              <a:t> 61. </a:t>
            </a:r>
            <a:r>
              <a:rPr lang="ru-RU" sz="1800" dirty="0" err="1"/>
              <a:t>Втрата</a:t>
            </a:r>
            <a:r>
              <a:rPr lang="ru-RU" sz="1800" dirty="0"/>
              <a:t> </a:t>
            </a:r>
            <a:r>
              <a:rPr lang="ru-RU" sz="1800" dirty="0" err="1"/>
              <a:t>чинності</a:t>
            </a:r>
            <a:r>
              <a:rPr lang="ru-RU" sz="1800" dirty="0"/>
              <a:t> нормативно-</a:t>
            </a:r>
            <a:r>
              <a:rPr lang="ru-RU" sz="1800" dirty="0" err="1"/>
              <a:t>правовим</a:t>
            </a:r>
            <a:r>
              <a:rPr lang="ru-RU" sz="1800" dirty="0"/>
              <a:t> актом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окремим</a:t>
            </a:r>
            <a:r>
              <a:rPr lang="ru-RU" sz="1800" dirty="0"/>
              <a:t> </a:t>
            </a:r>
            <a:r>
              <a:rPr lang="ru-RU" sz="1800" dirty="0" err="1"/>
              <a:t>його</a:t>
            </a:r>
            <a:r>
              <a:rPr lang="ru-RU" sz="1800" dirty="0"/>
              <a:t> </a:t>
            </a:r>
            <a:r>
              <a:rPr lang="ru-RU" sz="1800" dirty="0" err="1"/>
              <a:t>структурним</a:t>
            </a:r>
            <a:r>
              <a:rPr lang="ru-RU" sz="1800" dirty="0"/>
              <a:t> </a:t>
            </a:r>
            <a:r>
              <a:rPr lang="ru-RU" sz="1800" dirty="0" err="1"/>
              <a:t>елементом</a:t>
            </a:r>
            <a:endParaRPr lang="ru-RU" sz="1800" dirty="0"/>
          </a:p>
          <a:p>
            <a:pPr marL="0" indent="0">
              <a:buNone/>
            </a:pPr>
            <a:r>
              <a:rPr lang="ru-RU" sz="1800" dirty="0"/>
              <a:t>1. Нормативно-</a:t>
            </a:r>
            <a:r>
              <a:rPr lang="ru-RU" sz="1800" dirty="0" err="1"/>
              <a:t>правовий</a:t>
            </a:r>
            <a:r>
              <a:rPr lang="ru-RU" sz="1800" dirty="0"/>
              <a:t> акт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окремий</a:t>
            </a:r>
            <a:r>
              <a:rPr lang="ru-RU" sz="1800" dirty="0"/>
              <a:t> </a:t>
            </a:r>
            <a:r>
              <a:rPr lang="ru-RU" sz="1800" dirty="0" err="1"/>
              <a:t>його</a:t>
            </a:r>
            <a:r>
              <a:rPr lang="ru-RU" sz="1800" dirty="0"/>
              <a:t> </a:t>
            </a:r>
            <a:r>
              <a:rPr lang="ru-RU" sz="1800" dirty="0" err="1"/>
              <a:t>структурний</a:t>
            </a:r>
            <a:r>
              <a:rPr lang="ru-RU" sz="1800" dirty="0"/>
              <a:t> </a:t>
            </a:r>
            <a:r>
              <a:rPr lang="ru-RU" sz="1800" dirty="0" err="1"/>
              <a:t>елемент</a:t>
            </a:r>
            <a:r>
              <a:rPr lang="ru-RU" sz="1800" dirty="0"/>
              <a:t> </a:t>
            </a:r>
            <a:r>
              <a:rPr lang="ru-RU" sz="1800" dirty="0" err="1"/>
              <a:t>визнається</a:t>
            </a:r>
            <a:r>
              <a:rPr lang="ru-RU" sz="1800" dirty="0"/>
              <a:t> таким,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втратив</a:t>
            </a:r>
            <a:r>
              <a:rPr lang="ru-RU" sz="1800" dirty="0"/>
              <a:t> </a:t>
            </a:r>
            <a:r>
              <a:rPr lang="ru-RU" sz="1800" dirty="0" err="1"/>
              <a:t>чинність</a:t>
            </a:r>
            <a:r>
              <a:rPr lang="ru-RU" sz="1800" dirty="0"/>
              <a:t>, у </a:t>
            </a:r>
            <a:r>
              <a:rPr lang="ru-RU" sz="1800" dirty="0" err="1"/>
              <a:t>разі</a:t>
            </a:r>
            <a:r>
              <a:rPr lang="ru-RU" sz="1800" dirty="0"/>
              <a:t>, </a:t>
            </a:r>
            <a:r>
              <a:rPr lang="ru-RU" sz="1800" dirty="0" err="1"/>
              <a:t>якщо</a:t>
            </a:r>
            <a:r>
              <a:rPr lang="ru-RU" sz="1800" dirty="0"/>
              <a:t>:</a:t>
            </a:r>
          </a:p>
          <a:p>
            <a:pPr marL="0" indent="0" algn="just">
              <a:buNone/>
            </a:pPr>
            <a:r>
              <a:rPr lang="ru-RU" sz="1800" dirty="0"/>
              <a:t>1) </a:t>
            </a:r>
            <a:r>
              <a:rPr lang="ru-RU" sz="1800" dirty="0" err="1"/>
              <a:t>рішення</a:t>
            </a:r>
            <a:r>
              <a:rPr lang="ru-RU" sz="1800" dirty="0"/>
              <a:t> про </a:t>
            </a:r>
            <a:r>
              <a:rPr lang="ru-RU" sz="1800" dirty="0" err="1"/>
              <a:t>втрату</a:t>
            </a:r>
            <a:r>
              <a:rPr lang="ru-RU" sz="1800" dirty="0"/>
              <a:t> </a:t>
            </a:r>
            <a:r>
              <a:rPr lang="ru-RU" sz="1800" dirty="0" err="1"/>
              <a:t>чинності</a:t>
            </a:r>
            <a:r>
              <a:rPr lang="ru-RU" sz="1800" dirty="0"/>
              <a:t> ним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його</a:t>
            </a:r>
            <a:r>
              <a:rPr lang="ru-RU" sz="1800" dirty="0"/>
              <a:t> </a:t>
            </a:r>
            <a:r>
              <a:rPr lang="ru-RU" sz="1800" dirty="0" err="1"/>
              <a:t>окремим</a:t>
            </a:r>
            <a:r>
              <a:rPr lang="ru-RU" sz="1800" dirty="0"/>
              <a:t> </a:t>
            </a:r>
            <a:r>
              <a:rPr lang="ru-RU" sz="1800" dirty="0" err="1"/>
              <a:t>структурним</a:t>
            </a:r>
            <a:r>
              <a:rPr lang="ru-RU" sz="1800" dirty="0"/>
              <a:t> </a:t>
            </a:r>
            <a:r>
              <a:rPr lang="ru-RU" sz="1800" dirty="0" err="1"/>
              <a:t>елементом</a:t>
            </a:r>
            <a:r>
              <a:rPr lang="ru-RU" sz="1800" dirty="0"/>
              <a:t> </a:t>
            </a:r>
            <a:r>
              <a:rPr lang="ru-RU" sz="1800" dirty="0" err="1"/>
              <a:t>було</a:t>
            </a:r>
            <a:r>
              <a:rPr lang="ru-RU" sz="1800" dirty="0"/>
              <a:t> </a:t>
            </a:r>
            <a:r>
              <a:rPr lang="ru-RU" sz="1800" dirty="0" err="1"/>
              <a:t>прийнято</a:t>
            </a:r>
            <a:r>
              <a:rPr lang="ru-RU" sz="1800" dirty="0"/>
              <a:t> на </a:t>
            </a:r>
            <a:r>
              <a:rPr lang="ru-RU" sz="1800" dirty="0" err="1"/>
              <a:t>всеукраїнському</a:t>
            </a:r>
            <a:r>
              <a:rPr lang="ru-RU" sz="1800" dirty="0"/>
              <a:t> </a:t>
            </a:r>
            <a:r>
              <a:rPr lang="ru-RU" sz="1800" dirty="0" err="1"/>
              <a:t>референдумі</a:t>
            </a:r>
            <a:r>
              <a:rPr lang="ru-RU" sz="1800" dirty="0"/>
              <a:t> (для </a:t>
            </a:r>
            <a:r>
              <a:rPr lang="ru-RU" sz="1800" dirty="0" err="1"/>
              <a:t>законів</a:t>
            </a:r>
            <a:r>
              <a:rPr lang="ru-RU" sz="1800" dirty="0"/>
              <a:t>);</a:t>
            </a:r>
          </a:p>
          <a:p>
            <a:pPr marL="0" indent="0" algn="just">
              <a:buNone/>
            </a:pPr>
            <a:r>
              <a:rPr lang="ru-RU" sz="1800" dirty="0"/>
              <a:t>2) </a:t>
            </a:r>
            <a:r>
              <a:rPr lang="ru-RU" sz="1800" dirty="0" err="1"/>
              <a:t>суб’єкт</a:t>
            </a:r>
            <a:r>
              <a:rPr lang="ru-RU" sz="1800" dirty="0"/>
              <a:t> </a:t>
            </a:r>
            <a:r>
              <a:rPr lang="ru-RU" sz="1800" dirty="0" err="1"/>
              <a:t>правотворчої</a:t>
            </a:r>
            <a:r>
              <a:rPr lang="ru-RU" sz="1800" dirty="0"/>
              <a:t> </a:t>
            </a:r>
            <a:r>
              <a:rPr lang="ru-RU" sz="1800" dirty="0" err="1"/>
              <a:t>діяльності</a:t>
            </a:r>
            <a:r>
              <a:rPr lang="ru-RU" sz="1800" dirty="0"/>
              <a:t> </a:t>
            </a:r>
            <a:r>
              <a:rPr lang="ru-RU" sz="1800" dirty="0" err="1"/>
              <a:t>прийняв</a:t>
            </a:r>
            <a:r>
              <a:rPr lang="ru-RU" sz="1800" dirty="0"/>
              <a:t> (</a:t>
            </a:r>
            <a:r>
              <a:rPr lang="ru-RU" sz="1800" dirty="0" err="1"/>
              <a:t>видав</a:t>
            </a:r>
            <a:r>
              <a:rPr lang="ru-RU" sz="1800" dirty="0"/>
              <a:t>) у </a:t>
            </a:r>
            <a:r>
              <a:rPr lang="ru-RU" sz="1800" dirty="0" err="1"/>
              <a:t>встановленому</a:t>
            </a:r>
            <a:r>
              <a:rPr lang="ru-RU" sz="1800" dirty="0"/>
              <a:t> </a:t>
            </a:r>
            <a:r>
              <a:rPr lang="ru-RU" sz="1800" dirty="0" err="1"/>
              <a:t>цим</a:t>
            </a:r>
            <a:r>
              <a:rPr lang="ru-RU" sz="1800" dirty="0"/>
              <a:t> Законом порядку </a:t>
            </a:r>
            <a:r>
              <a:rPr lang="ru-RU" sz="1800" dirty="0" err="1"/>
              <a:t>рішення</a:t>
            </a:r>
            <a:r>
              <a:rPr lang="ru-RU" sz="1800" dirty="0"/>
              <a:t> про </a:t>
            </a:r>
            <a:r>
              <a:rPr lang="ru-RU" sz="1800" dirty="0" err="1"/>
              <a:t>визнання</a:t>
            </a:r>
            <a:r>
              <a:rPr lang="ru-RU" sz="1800" dirty="0"/>
              <a:t> </a:t>
            </a:r>
            <a:r>
              <a:rPr lang="ru-RU" sz="1800" dirty="0" err="1"/>
              <a:t>прийнятого</a:t>
            </a:r>
            <a:r>
              <a:rPr lang="ru-RU" sz="1800" dirty="0"/>
              <a:t> (виданого) ним нормативно-правового акта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окремого</a:t>
            </a:r>
            <a:r>
              <a:rPr lang="ru-RU" sz="1800" dirty="0"/>
              <a:t> </a:t>
            </a:r>
            <a:r>
              <a:rPr lang="ru-RU" sz="1800" dirty="0" err="1"/>
              <a:t>його</a:t>
            </a:r>
            <a:r>
              <a:rPr lang="ru-RU" sz="1800" dirty="0"/>
              <a:t> структурного </a:t>
            </a:r>
            <a:r>
              <a:rPr lang="ru-RU" sz="1800" dirty="0" err="1"/>
              <a:t>елемента</a:t>
            </a:r>
            <a:r>
              <a:rPr lang="ru-RU" sz="1800" dirty="0"/>
              <a:t> таким,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втратив</a:t>
            </a:r>
            <a:r>
              <a:rPr lang="ru-RU" sz="1800" dirty="0"/>
              <a:t> </a:t>
            </a:r>
            <a:r>
              <a:rPr lang="ru-RU" sz="1800" dirty="0" err="1"/>
              <a:t>чинність</a:t>
            </a:r>
            <a:r>
              <a:rPr lang="ru-RU" sz="1800" dirty="0"/>
              <a:t>;</a:t>
            </a:r>
          </a:p>
          <a:p>
            <a:pPr marL="0" indent="0" algn="just">
              <a:buNone/>
            </a:pPr>
            <a:r>
              <a:rPr lang="ru-RU" sz="1800" dirty="0"/>
              <a:t>3) </a:t>
            </a:r>
            <a:r>
              <a:rPr lang="ru-RU" sz="1800" dirty="0" err="1"/>
              <a:t>Конституційним</a:t>
            </a:r>
            <a:r>
              <a:rPr lang="ru-RU" sz="1800" dirty="0"/>
              <a:t> Судом </a:t>
            </a:r>
            <a:r>
              <a:rPr lang="ru-RU" sz="1800" dirty="0" err="1"/>
              <a:t>України</a:t>
            </a:r>
            <a:r>
              <a:rPr lang="ru-RU" sz="1800" dirty="0"/>
              <a:t> </a:t>
            </a:r>
            <a:r>
              <a:rPr lang="ru-RU" sz="1800" dirty="0" err="1"/>
              <a:t>прийнято</a:t>
            </a:r>
            <a:r>
              <a:rPr lang="ru-RU" sz="1800" dirty="0"/>
              <a:t> </a:t>
            </a:r>
            <a:r>
              <a:rPr lang="ru-RU" sz="1800" dirty="0" err="1"/>
              <a:t>рішення</a:t>
            </a:r>
            <a:r>
              <a:rPr lang="ru-RU" sz="1800" dirty="0"/>
              <a:t> про </a:t>
            </a:r>
            <a:r>
              <a:rPr lang="ru-RU" sz="1800" dirty="0" err="1"/>
              <a:t>визнання</a:t>
            </a:r>
            <a:r>
              <a:rPr lang="ru-RU" sz="1800" dirty="0"/>
              <a:t> нормативно-правового акта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окремого</a:t>
            </a:r>
            <a:r>
              <a:rPr lang="ru-RU" sz="1800" dirty="0"/>
              <a:t> </a:t>
            </a:r>
            <a:r>
              <a:rPr lang="ru-RU" sz="1800" dirty="0" err="1"/>
              <a:t>його</a:t>
            </a:r>
            <a:r>
              <a:rPr lang="ru-RU" sz="1800" dirty="0"/>
              <a:t> структурного </a:t>
            </a:r>
            <a:r>
              <a:rPr lang="ru-RU" sz="1800" dirty="0" err="1"/>
              <a:t>елемента</a:t>
            </a:r>
            <a:r>
              <a:rPr lang="ru-RU" sz="1800" dirty="0"/>
              <a:t> таким, </a:t>
            </a:r>
            <a:r>
              <a:rPr lang="ru-RU" sz="1800" dirty="0" err="1"/>
              <a:t>що</a:t>
            </a:r>
            <a:r>
              <a:rPr lang="ru-RU" sz="1800" dirty="0"/>
              <a:t> не </a:t>
            </a:r>
            <a:r>
              <a:rPr lang="ru-RU" sz="1800" dirty="0" err="1"/>
              <a:t>відповідає</a:t>
            </a:r>
            <a:r>
              <a:rPr lang="ru-RU" sz="1800" dirty="0"/>
              <a:t>  </a:t>
            </a:r>
            <a:r>
              <a:rPr lang="ru-RU" sz="1800" dirty="0" err="1"/>
              <a:t>Конституції</a:t>
            </a:r>
            <a:r>
              <a:rPr lang="ru-RU" sz="1800" dirty="0"/>
              <a:t> </a:t>
            </a:r>
            <a:r>
              <a:rPr lang="ru-RU" sz="1800" dirty="0" err="1"/>
              <a:t>України</a:t>
            </a:r>
            <a:r>
              <a:rPr lang="ru-RU" sz="1800" dirty="0"/>
              <a:t> (є </a:t>
            </a:r>
            <a:r>
              <a:rPr lang="ru-RU" sz="1800" dirty="0" err="1"/>
              <a:t>неконституційним</a:t>
            </a:r>
            <a:r>
              <a:rPr lang="ru-RU" sz="1800" dirty="0"/>
              <a:t>) (для </a:t>
            </a:r>
            <a:r>
              <a:rPr lang="ru-RU" sz="1800" dirty="0" err="1"/>
              <a:t>законів</a:t>
            </a:r>
            <a:r>
              <a:rPr lang="ru-RU" sz="1800" dirty="0"/>
              <a:t>, </a:t>
            </a:r>
            <a:r>
              <a:rPr lang="ru-RU" sz="1800" dirty="0" err="1"/>
              <a:t>інших</a:t>
            </a:r>
            <a:r>
              <a:rPr lang="ru-RU" sz="1800" dirty="0"/>
              <a:t> нормативно-</a:t>
            </a:r>
            <a:r>
              <a:rPr lang="ru-RU" sz="1800" dirty="0" err="1"/>
              <a:t>правових</a:t>
            </a:r>
            <a:r>
              <a:rPr lang="ru-RU" sz="1800" dirty="0"/>
              <a:t> </a:t>
            </a:r>
            <a:r>
              <a:rPr lang="ru-RU" sz="1800" dirty="0" err="1"/>
              <a:t>актів</a:t>
            </a:r>
            <a:r>
              <a:rPr lang="ru-RU" sz="1800" dirty="0"/>
              <a:t> </a:t>
            </a:r>
            <a:r>
              <a:rPr lang="ru-RU" sz="1800" dirty="0" err="1"/>
              <a:t>Верховної</a:t>
            </a:r>
            <a:r>
              <a:rPr lang="ru-RU" sz="1800" dirty="0"/>
              <a:t> Ради </a:t>
            </a:r>
            <a:r>
              <a:rPr lang="ru-RU" sz="1800" dirty="0" err="1"/>
              <a:t>України</a:t>
            </a:r>
            <a:r>
              <a:rPr lang="ru-RU" sz="1800" dirty="0"/>
              <a:t>, нормативно-</a:t>
            </a:r>
            <a:r>
              <a:rPr lang="ru-RU" sz="1800" dirty="0" err="1"/>
              <a:t>правових</a:t>
            </a:r>
            <a:r>
              <a:rPr lang="ru-RU" sz="1800" dirty="0"/>
              <a:t> </a:t>
            </a:r>
            <a:r>
              <a:rPr lang="ru-RU" sz="1800" dirty="0" err="1"/>
              <a:t>актів</a:t>
            </a:r>
            <a:r>
              <a:rPr lang="ru-RU" sz="1800" dirty="0"/>
              <a:t> Президента </a:t>
            </a:r>
            <a:r>
              <a:rPr lang="ru-RU" sz="1800" dirty="0" err="1"/>
              <a:t>України</a:t>
            </a:r>
            <a:r>
              <a:rPr lang="ru-RU" sz="1800" dirty="0"/>
              <a:t>, </a:t>
            </a:r>
            <a:r>
              <a:rPr lang="ru-RU" sz="1800" dirty="0" err="1"/>
              <a:t>Кабінету</a:t>
            </a:r>
            <a:r>
              <a:rPr lang="ru-RU" sz="1800" dirty="0"/>
              <a:t> </a:t>
            </a:r>
            <a:r>
              <a:rPr lang="ru-RU" sz="1800" dirty="0" err="1"/>
              <a:t>Міністрів</a:t>
            </a:r>
            <a:r>
              <a:rPr lang="ru-RU" sz="1800" dirty="0"/>
              <a:t> </a:t>
            </a:r>
            <a:r>
              <a:rPr lang="ru-RU" sz="1800" dirty="0" err="1"/>
              <a:t>України</a:t>
            </a:r>
            <a:r>
              <a:rPr lang="ru-RU" sz="1800" dirty="0"/>
              <a:t>, </a:t>
            </a:r>
            <a:r>
              <a:rPr lang="ru-RU" sz="1800" dirty="0" err="1"/>
              <a:t>Верховної</a:t>
            </a:r>
            <a:r>
              <a:rPr lang="ru-RU" sz="1800" dirty="0"/>
              <a:t> Ради </a:t>
            </a:r>
            <a:r>
              <a:rPr lang="ru-RU" sz="1800" dirty="0" err="1"/>
              <a:t>Автономної</a:t>
            </a:r>
            <a:r>
              <a:rPr lang="ru-RU" sz="1800" dirty="0"/>
              <a:t> </a:t>
            </a:r>
            <a:r>
              <a:rPr lang="ru-RU" sz="1800" dirty="0" err="1"/>
              <a:t>Республіки</a:t>
            </a:r>
            <a:r>
              <a:rPr lang="ru-RU" sz="1800" dirty="0"/>
              <a:t> </a:t>
            </a:r>
            <a:r>
              <a:rPr lang="ru-RU" sz="1800" dirty="0" err="1"/>
              <a:t>Крим</a:t>
            </a:r>
            <a:r>
              <a:rPr lang="ru-RU" sz="1800" dirty="0"/>
              <a:t>);</a:t>
            </a:r>
          </a:p>
          <a:p>
            <a:pPr marL="0" indent="0" algn="just">
              <a:buNone/>
            </a:pPr>
            <a:r>
              <a:rPr lang="ru-RU" sz="1800" dirty="0"/>
              <a:t>4) судом </a:t>
            </a:r>
            <a:r>
              <a:rPr lang="ru-RU" sz="1800" dirty="0" err="1"/>
              <a:t>прийнято</a:t>
            </a:r>
            <a:r>
              <a:rPr lang="ru-RU" sz="1800" dirty="0"/>
              <a:t> </a:t>
            </a:r>
            <a:r>
              <a:rPr lang="ru-RU" sz="1800" dirty="0" err="1"/>
              <a:t>рішення</a:t>
            </a:r>
            <a:r>
              <a:rPr lang="ru-RU" sz="1800" dirty="0"/>
              <a:t> про </a:t>
            </a:r>
            <a:r>
              <a:rPr lang="ru-RU" sz="1800" dirty="0" err="1"/>
              <a:t>визнання</a:t>
            </a:r>
            <a:r>
              <a:rPr lang="ru-RU" sz="1800" dirty="0"/>
              <a:t> </a:t>
            </a:r>
            <a:r>
              <a:rPr lang="ru-RU" sz="1800" dirty="0" err="1"/>
              <a:t>його</a:t>
            </a:r>
            <a:r>
              <a:rPr lang="ru-RU" sz="1800" dirty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окремого</a:t>
            </a:r>
            <a:r>
              <a:rPr lang="ru-RU" sz="1800" dirty="0"/>
              <a:t> </a:t>
            </a:r>
            <a:r>
              <a:rPr lang="ru-RU" sz="1800" dirty="0" err="1"/>
              <a:t>його</a:t>
            </a:r>
            <a:r>
              <a:rPr lang="ru-RU" sz="1800" dirty="0"/>
              <a:t> структурного </a:t>
            </a:r>
            <a:r>
              <a:rPr lang="ru-RU" sz="1800" dirty="0" err="1"/>
              <a:t>елемента</a:t>
            </a:r>
            <a:r>
              <a:rPr lang="ru-RU" sz="1800" dirty="0"/>
              <a:t> </a:t>
            </a:r>
            <a:r>
              <a:rPr lang="ru-RU" sz="1800" dirty="0" err="1"/>
              <a:t>протиправним</a:t>
            </a:r>
            <a:r>
              <a:rPr lang="ru-RU" sz="1800" dirty="0"/>
              <a:t> та </a:t>
            </a:r>
            <a:r>
              <a:rPr lang="ru-RU" sz="1800" dirty="0" err="1"/>
              <a:t>нечинним</a:t>
            </a:r>
            <a:r>
              <a:rPr lang="ru-RU" sz="1800" dirty="0"/>
              <a:t> (для </a:t>
            </a:r>
            <a:r>
              <a:rPr lang="ru-RU" sz="1800" dirty="0" err="1"/>
              <a:t>підзаконних</a:t>
            </a:r>
            <a:r>
              <a:rPr lang="ru-RU" sz="1800" dirty="0"/>
              <a:t> нормативно-</a:t>
            </a:r>
            <a:r>
              <a:rPr lang="ru-RU" sz="1800" dirty="0" err="1"/>
              <a:t>правових</a:t>
            </a:r>
            <a:r>
              <a:rPr lang="ru-RU" sz="1800" dirty="0"/>
              <a:t> </a:t>
            </a:r>
            <a:r>
              <a:rPr lang="ru-RU" sz="1800" dirty="0" err="1"/>
              <a:t>актів</a:t>
            </a:r>
            <a:r>
              <a:rPr lang="ru-RU" sz="1800" dirty="0"/>
              <a:t>);</a:t>
            </a:r>
          </a:p>
          <a:p>
            <a:pPr marL="0" indent="0" algn="just">
              <a:buNone/>
            </a:pPr>
            <a:r>
              <a:rPr lang="ru-RU" sz="1800" dirty="0"/>
              <a:t>5) в </a:t>
            </a:r>
            <a:r>
              <a:rPr lang="ru-RU" sz="1800" dirty="0" err="1"/>
              <a:t>інших</a:t>
            </a:r>
            <a:r>
              <a:rPr lang="ru-RU" sz="1800" dirty="0"/>
              <a:t> </a:t>
            </a:r>
            <a:r>
              <a:rPr lang="ru-RU" sz="1800" dirty="0" err="1"/>
              <a:t>випадках</a:t>
            </a:r>
            <a:r>
              <a:rPr lang="ru-RU" sz="1800" dirty="0"/>
              <a:t>, </a:t>
            </a:r>
            <a:r>
              <a:rPr lang="ru-RU" sz="1800" dirty="0" err="1"/>
              <a:t>визначених</a:t>
            </a:r>
            <a:r>
              <a:rPr lang="ru-RU" sz="1800" dirty="0"/>
              <a:t> законом.</a:t>
            </a:r>
          </a:p>
          <a:p>
            <a:pPr marL="0" indent="0">
              <a:buNone/>
            </a:pP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47650003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Втрата  чинності  НПА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dirty="0"/>
              <a:t>2. </a:t>
            </a:r>
            <a:r>
              <a:rPr lang="ru-RU" dirty="0" err="1"/>
              <a:t>Суб’єкт</a:t>
            </a:r>
            <a:r>
              <a:rPr lang="ru-RU" dirty="0"/>
              <a:t> </a:t>
            </a:r>
            <a:r>
              <a:rPr lang="ru-RU" dirty="0" err="1"/>
              <a:t>правотворчої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втрату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нормативно-</a:t>
            </a:r>
            <a:r>
              <a:rPr lang="ru-RU" dirty="0" err="1"/>
              <a:t>правовим</a:t>
            </a:r>
            <a:r>
              <a:rPr lang="ru-RU" dirty="0"/>
              <a:t> актом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окремим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структурним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b="1" dirty="0"/>
              <a:t>як правило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r>
              <a:rPr lang="ru-RU" dirty="0"/>
              <a:t>1) нормативно-</a:t>
            </a:r>
            <a:r>
              <a:rPr lang="ru-RU" dirty="0" err="1"/>
              <a:t>правовий</a:t>
            </a:r>
            <a:r>
              <a:rPr lang="ru-RU" dirty="0"/>
              <a:t> акт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окремий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структурний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err="1"/>
              <a:t>втратив</a:t>
            </a:r>
            <a:r>
              <a:rPr lang="ru-RU" dirty="0"/>
              <a:t> </a:t>
            </a:r>
            <a:r>
              <a:rPr lang="ru-RU" dirty="0" err="1"/>
              <a:t>актуальність</a:t>
            </a:r>
            <a:r>
              <a:rPr lang="ru-RU" dirty="0"/>
              <a:t>;</a:t>
            </a:r>
          </a:p>
          <a:p>
            <a:pPr marL="0" indent="0" algn="just">
              <a:buNone/>
            </a:pPr>
            <a:r>
              <a:rPr lang="ru-RU" dirty="0"/>
              <a:t>2) ним </a:t>
            </a:r>
            <a:r>
              <a:rPr lang="ru-RU" dirty="0" err="1"/>
              <a:t>прийнято</a:t>
            </a:r>
            <a:r>
              <a:rPr lang="ru-RU" dirty="0"/>
              <a:t> (видано) </a:t>
            </a:r>
            <a:r>
              <a:rPr lang="ru-RU" dirty="0" err="1"/>
              <a:t>новий</a:t>
            </a:r>
            <a:r>
              <a:rPr lang="ru-RU" dirty="0"/>
              <a:t> нормативно-</a:t>
            </a:r>
            <a:r>
              <a:rPr lang="ru-RU" dirty="0" err="1"/>
              <a:t>правовий</a:t>
            </a:r>
            <a:r>
              <a:rPr lang="ru-RU" dirty="0"/>
              <a:t> акт,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регулює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.</a:t>
            </a:r>
          </a:p>
          <a:p>
            <a:pPr marL="0" lvl="3" indent="0" algn="just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8680501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79519"/>
          </a:xfrm>
        </p:spPr>
        <p:txBody>
          <a:bodyPr>
            <a:normAutofit/>
          </a:bodyPr>
          <a:lstStyle/>
          <a:p>
            <a:r>
              <a:rPr lang="uk-UA" sz="2800" b="1" dirty="0"/>
              <a:t>Втрата  чинності  НПА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825625"/>
            <a:ext cx="107442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/>
              <a:t>5. </a:t>
            </a:r>
            <a:r>
              <a:rPr lang="ru-RU" sz="2800" dirty="0" err="1"/>
              <a:t>Визнання</a:t>
            </a:r>
            <a:r>
              <a:rPr lang="ru-RU" sz="2800" dirty="0"/>
              <a:t> нормативно-правового акта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окремого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структурного </a:t>
            </a:r>
            <a:r>
              <a:rPr lang="ru-RU" sz="2800" dirty="0" err="1"/>
              <a:t>елемента</a:t>
            </a:r>
            <a:r>
              <a:rPr lang="ru-RU" sz="2800" dirty="0"/>
              <a:t> таким, </a:t>
            </a:r>
            <a:r>
              <a:rPr lang="ru-RU" sz="2800" dirty="0" err="1"/>
              <a:t>що</a:t>
            </a:r>
            <a:r>
              <a:rPr lang="ru-RU" sz="2800" dirty="0"/>
              <a:t> не </a:t>
            </a:r>
            <a:r>
              <a:rPr lang="ru-RU" sz="2800" dirty="0" err="1"/>
              <a:t>відповідає</a:t>
            </a:r>
            <a:r>
              <a:rPr lang="ru-RU" sz="2800" dirty="0"/>
              <a:t> </a:t>
            </a:r>
            <a:r>
              <a:rPr lang="ru-RU" sz="2800" dirty="0" err="1"/>
              <a:t>Конституції</a:t>
            </a:r>
            <a:r>
              <a:rPr lang="ru-RU" sz="2800" dirty="0"/>
              <a:t> </a:t>
            </a:r>
            <a:r>
              <a:rPr lang="ru-RU" sz="2800" dirty="0" err="1"/>
              <a:t>України</a:t>
            </a:r>
            <a:r>
              <a:rPr lang="ru-RU" sz="2800" dirty="0"/>
              <a:t> (є </a:t>
            </a:r>
            <a:r>
              <a:rPr lang="ru-RU" sz="2800" dirty="0" err="1"/>
              <a:t>неконституційним</a:t>
            </a:r>
            <a:r>
              <a:rPr lang="ru-RU" sz="2800" dirty="0"/>
              <a:t>), </a:t>
            </a:r>
            <a:r>
              <a:rPr lang="ru-RU" sz="2800" dirty="0" err="1"/>
              <a:t>або</a:t>
            </a:r>
            <a:r>
              <a:rPr lang="ru-RU" sz="2800" dirty="0"/>
              <a:t> таким,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втратив</a:t>
            </a:r>
            <a:r>
              <a:rPr lang="ru-RU" sz="2800" dirty="0"/>
              <a:t> </a:t>
            </a:r>
            <a:r>
              <a:rPr lang="ru-RU" sz="2800" dirty="0" err="1"/>
              <a:t>чинність</a:t>
            </a:r>
            <a:r>
              <a:rPr lang="ru-RU" sz="2800" dirty="0"/>
              <a:t>, </a:t>
            </a:r>
            <a:r>
              <a:rPr lang="ru-RU" sz="2800" b="1" dirty="0">
                <a:solidFill>
                  <a:srgbClr val="FF0000"/>
                </a:solidFill>
              </a:rPr>
              <a:t>не </a:t>
            </a:r>
            <a:r>
              <a:rPr lang="ru-RU" sz="2800" b="1" dirty="0" err="1">
                <a:solidFill>
                  <a:srgbClr val="FF0000"/>
                </a:solidFill>
              </a:rPr>
              <a:t>відновлює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дію</a:t>
            </a:r>
            <a:r>
              <a:rPr lang="ru-RU" sz="2800" b="1" dirty="0">
                <a:solidFill>
                  <a:srgbClr val="FF0000"/>
                </a:solidFill>
              </a:rPr>
              <a:t> нормативно-правового акта </a:t>
            </a:r>
            <a:r>
              <a:rPr lang="ru-RU" sz="2800" b="1" dirty="0" err="1">
                <a:solidFill>
                  <a:srgbClr val="FF0000"/>
                </a:solidFill>
              </a:rPr>
              <a:t>або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його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окремого</a:t>
            </a:r>
            <a:r>
              <a:rPr lang="ru-RU" sz="2800" b="1" dirty="0">
                <a:solidFill>
                  <a:srgbClr val="FF0000"/>
                </a:solidFill>
              </a:rPr>
              <a:t> структурного </a:t>
            </a:r>
            <a:r>
              <a:rPr lang="ru-RU" sz="2800" b="1" dirty="0" err="1">
                <a:solidFill>
                  <a:srgbClr val="FF0000"/>
                </a:solidFill>
              </a:rPr>
              <a:t>елемента</a:t>
            </a:r>
            <a:r>
              <a:rPr lang="ru-RU" sz="2800" dirty="0">
                <a:solidFill>
                  <a:srgbClr val="FF0000"/>
                </a:solidFill>
              </a:rPr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діяв</a:t>
            </a:r>
            <a:r>
              <a:rPr lang="ru-RU" sz="2800" dirty="0"/>
              <a:t> до </a:t>
            </a:r>
            <a:r>
              <a:rPr lang="ru-RU" sz="2800" dirty="0" err="1"/>
              <a:t>набрання</a:t>
            </a:r>
            <a:r>
              <a:rPr lang="ru-RU" sz="2800" dirty="0"/>
              <a:t> </a:t>
            </a:r>
            <a:r>
              <a:rPr lang="ru-RU" sz="2800" dirty="0" err="1"/>
              <a:t>чинності</a:t>
            </a:r>
            <a:r>
              <a:rPr lang="ru-RU" sz="2800" dirty="0"/>
              <a:t> нормативно-</a:t>
            </a:r>
            <a:r>
              <a:rPr lang="ru-RU" sz="2800" dirty="0" err="1"/>
              <a:t>правовим</a:t>
            </a:r>
            <a:r>
              <a:rPr lang="ru-RU" sz="2800" dirty="0"/>
              <a:t> актом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окремим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структурним</a:t>
            </a:r>
            <a:r>
              <a:rPr lang="ru-RU" sz="2800" dirty="0"/>
              <a:t> </a:t>
            </a:r>
            <a:r>
              <a:rPr lang="ru-RU" sz="2800" dirty="0" err="1"/>
              <a:t>елементом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визнаний</a:t>
            </a:r>
            <a:r>
              <a:rPr lang="ru-RU" sz="2800" dirty="0"/>
              <a:t> таким, </a:t>
            </a:r>
            <a:r>
              <a:rPr lang="ru-RU" sz="2800" dirty="0" err="1"/>
              <a:t>що</a:t>
            </a:r>
            <a:r>
              <a:rPr lang="ru-RU" sz="2800" dirty="0"/>
              <a:t> не </a:t>
            </a:r>
            <a:r>
              <a:rPr lang="ru-RU" sz="2800" dirty="0" err="1"/>
              <a:t>відповідає</a:t>
            </a:r>
            <a:r>
              <a:rPr lang="ru-RU" sz="2800" dirty="0"/>
              <a:t> </a:t>
            </a:r>
            <a:r>
              <a:rPr lang="ru-RU" sz="2800" dirty="0" err="1"/>
              <a:t>Конституції</a:t>
            </a:r>
            <a:r>
              <a:rPr lang="ru-RU" sz="2800" dirty="0"/>
              <a:t> </a:t>
            </a:r>
            <a:r>
              <a:rPr lang="ru-RU" sz="2800" dirty="0" err="1"/>
              <a:t>України</a:t>
            </a:r>
            <a:r>
              <a:rPr lang="ru-RU" sz="2800" dirty="0"/>
              <a:t> (є </a:t>
            </a:r>
            <a:r>
              <a:rPr lang="ru-RU" sz="2800" dirty="0" err="1"/>
              <a:t>неконституційним</a:t>
            </a:r>
            <a:r>
              <a:rPr lang="ru-RU" sz="2800" dirty="0"/>
              <a:t>), </a:t>
            </a:r>
            <a:r>
              <a:rPr lang="ru-RU" sz="2800" dirty="0" err="1"/>
              <a:t>або</a:t>
            </a:r>
            <a:r>
              <a:rPr lang="ru-RU" sz="2800" dirty="0"/>
              <a:t> таким,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втратив</a:t>
            </a:r>
            <a:r>
              <a:rPr lang="ru-RU" sz="2800" dirty="0"/>
              <a:t> </a:t>
            </a:r>
            <a:r>
              <a:rPr lang="ru-RU" sz="2800" dirty="0" err="1"/>
              <a:t>чинність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11979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*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err="1"/>
              <a:t>Закони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акти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визнані</a:t>
            </a:r>
            <a:r>
              <a:rPr lang="ru-RU" dirty="0"/>
              <a:t> </a:t>
            </a:r>
            <a:r>
              <a:rPr lang="ru-RU" dirty="0" err="1"/>
              <a:t>неконституційними</a:t>
            </a:r>
            <a:r>
              <a:rPr lang="ru-RU" dirty="0"/>
              <a:t>, </a:t>
            </a:r>
            <a:r>
              <a:rPr lang="ru-RU" b="1" dirty="0" err="1">
                <a:solidFill>
                  <a:srgbClr val="FF0000"/>
                </a:solidFill>
              </a:rPr>
              <a:t>втрачають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чинність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/>
              <a:t>з дня </a:t>
            </a:r>
            <a:r>
              <a:rPr lang="ru-RU" dirty="0" err="1"/>
              <a:t>ухвалення</a:t>
            </a:r>
            <a:r>
              <a:rPr lang="ru-RU" dirty="0"/>
              <a:t> </a:t>
            </a:r>
            <a:r>
              <a:rPr lang="ru-RU" dirty="0" err="1"/>
              <a:t>Конституційним</a:t>
            </a:r>
            <a:r>
              <a:rPr lang="ru-RU" dirty="0"/>
              <a:t> Судом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неконституційність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самим </a:t>
            </a:r>
            <a:r>
              <a:rPr lang="ru-RU" dirty="0" err="1"/>
              <a:t>рішенням</a:t>
            </a:r>
            <a:r>
              <a:rPr lang="ru-RU" dirty="0"/>
              <a:t>, але не </a:t>
            </a:r>
            <a:r>
              <a:rPr lang="ru-RU" dirty="0" err="1"/>
              <a:t>раніше</a:t>
            </a:r>
            <a:r>
              <a:rPr lang="ru-RU" dirty="0"/>
              <a:t> дня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ухвалення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uk-UA" dirty="0"/>
              <a:t>(Ст.91 ЗУ «Про Конституційний Суд України»)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задоволення</a:t>
            </a:r>
            <a:r>
              <a:rPr lang="ru-RU" dirty="0"/>
              <a:t> позову суд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про:</a:t>
            </a:r>
          </a:p>
          <a:p>
            <a:pPr marL="514350" indent="-514350">
              <a:buAutoNum type="arabicParenR"/>
            </a:pP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протиправним</a:t>
            </a:r>
            <a:r>
              <a:rPr lang="ru-RU" dirty="0"/>
              <a:t> та </a:t>
            </a:r>
            <a:r>
              <a:rPr lang="ru-RU" b="1" dirty="0" err="1">
                <a:solidFill>
                  <a:srgbClr val="FF0000"/>
                </a:solidFill>
              </a:rPr>
              <a:t>нечинним</a:t>
            </a:r>
            <a:r>
              <a:rPr lang="ru-RU" dirty="0"/>
              <a:t> нормативно-правового акта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uk-UA" dirty="0"/>
              <a:t>      (Ст.245 КАСУ)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38773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ЗУ «Про правотворчу діяльність»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2619" y="1825625"/>
            <a:ext cx="11484078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Внести </a:t>
            </a:r>
            <a:r>
              <a:rPr lang="ru-RU" dirty="0" err="1"/>
              <a:t>зміни</a:t>
            </a:r>
            <a:r>
              <a:rPr lang="ru-RU" dirty="0"/>
              <a:t> до таких </a:t>
            </a:r>
            <a:r>
              <a:rPr lang="ru-RU" dirty="0" err="1"/>
              <a:t>законодавчих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r>
              <a:rPr lang="ru-RU" dirty="0"/>
              <a:t>1) У </a:t>
            </a:r>
            <a:r>
              <a:rPr lang="ru-RU" dirty="0" err="1"/>
              <a:t>Кодексі</a:t>
            </a:r>
            <a:r>
              <a:rPr lang="ru-RU" dirty="0"/>
              <a:t> </a:t>
            </a:r>
            <a:r>
              <a:rPr lang="ru-RU" dirty="0" err="1"/>
              <a:t>адміністративного</a:t>
            </a:r>
            <a:r>
              <a:rPr lang="ru-RU" dirty="0"/>
              <a:t> </a:t>
            </a:r>
            <a:r>
              <a:rPr lang="ru-RU" dirty="0" err="1"/>
              <a:t>судочинства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 (</a:t>
            </a:r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Верховної</a:t>
            </a:r>
            <a:r>
              <a:rPr lang="ru-RU" dirty="0"/>
              <a:t> Ради </a:t>
            </a:r>
            <a:r>
              <a:rPr lang="ru-RU" dirty="0" err="1"/>
              <a:t>України</a:t>
            </a:r>
            <a:r>
              <a:rPr lang="ru-RU" dirty="0"/>
              <a:t>, 2017 р., № 48, ст. 436):</a:t>
            </a:r>
          </a:p>
          <a:p>
            <a:pPr marL="0" indent="0" algn="just">
              <a:buNone/>
            </a:pPr>
            <a:r>
              <a:rPr lang="ru-RU" dirty="0"/>
              <a:t>а) пункт 18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4 </a:t>
            </a:r>
            <a:r>
              <a:rPr lang="ru-RU" dirty="0" err="1"/>
              <a:t>викласти</a:t>
            </a:r>
            <a:r>
              <a:rPr lang="ru-RU" dirty="0"/>
              <a:t> в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редакції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r>
              <a:rPr lang="ru-RU" dirty="0"/>
              <a:t>"18) нормативно-</a:t>
            </a:r>
            <a:r>
              <a:rPr lang="ru-RU" dirty="0" err="1"/>
              <a:t>правовий</a:t>
            </a:r>
            <a:r>
              <a:rPr lang="ru-RU" dirty="0"/>
              <a:t> акт - акт, </a:t>
            </a:r>
            <a:r>
              <a:rPr lang="ru-RU" dirty="0" err="1"/>
              <a:t>визначений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другою </a:t>
            </a:r>
            <a:r>
              <a:rPr lang="ru-RU" dirty="0" err="1"/>
              <a:t>статті</a:t>
            </a:r>
            <a:r>
              <a:rPr lang="ru-RU" dirty="0"/>
              <a:t> 8 Закону </a:t>
            </a:r>
            <a:r>
              <a:rPr lang="ru-RU" dirty="0" err="1"/>
              <a:t>України</a:t>
            </a:r>
            <a:r>
              <a:rPr lang="ru-RU" dirty="0"/>
              <a:t> "Про </a:t>
            </a:r>
            <a:r>
              <a:rPr lang="ru-RU" dirty="0" err="1"/>
              <a:t>правотворчу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";";</a:t>
            </a:r>
          </a:p>
          <a:p>
            <a:pPr marL="0" indent="0" algn="just">
              <a:buNone/>
            </a:pPr>
            <a:r>
              <a:rPr lang="ru-RU" dirty="0"/>
              <a:t>б)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третю</a:t>
            </a:r>
            <a:r>
              <a:rPr lang="ru-RU" dirty="0"/>
              <a:t> </a:t>
            </a:r>
            <a:r>
              <a:rPr lang="ru-RU" dirty="0" err="1"/>
              <a:t>статті</a:t>
            </a:r>
            <a:r>
              <a:rPr lang="ru-RU" dirty="0"/>
              <a:t> 245 </a:t>
            </a:r>
            <a:r>
              <a:rPr lang="ru-RU" dirty="0" err="1"/>
              <a:t>викласти</a:t>
            </a:r>
            <a:r>
              <a:rPr lang="ru-RU" dirty="0"/>
              <a:t> в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редакції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r>
              <a:rPr lang="ru-RU" dirty="0"/>
              <a:t>"3.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b="1" dirty="0" err="1"/>
              <a:t>протиправним</a:t>
            </a:r>
            <a:r>
              <a:rPr lang="ru-RU" b="1" dirty="0"/>
              <a:t> та </a:t>
            </a:r>
            <a:r>
              <a:rPr lang="ru-RU" b="1" dirty="0" err="1"/>
              <a:t>нечинним</a:t>
            </a:r>
            <a:r>
              <a:rPr lang="ru-RU" b="1" dirty="0"/>
              <a:t> нормативно-правового акта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індивідуального</a:t>
            </a:r>
            <a:r>
              <a:rPr lang="ru-RU" dirty="0"/>
              <a:t> акта суд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зобов’язати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владних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вчинити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з метою </a:t>
            </a:r>
            <a:r>
              <a:rPr lang="ru-RU" dirty="0" err="1"/>
              <a:t>відновлення</a:t>
            </a:r>
            <a:r>
              <a:rPr lang="ru-RU" dirty="0"/>
              <a:t> прав, свобод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позивача</a:t>
            </a:r>
            <a:r>
              <a:rPr lang="ru-RU" dirty="0"/>
              <a:t>, за </a:t>
            </a:r>
            <a:r>
              <a:rPr lang="ru-RU" dirty="0" err="1"/>
              <a:t>захистом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звернувся</a:t>
            </a:r>
            <a:r>
              <a:rPr lang="ru-RU" dirty="0"/>
              <a:t> до суду.";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125238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ЗУ «Про правотворчу діяльність»</a:t>
            </a:r>
            <a:br>
              <a:rPr lang="uk-UA" sz="2800" b="1" dirty="0"/>
            </a:br>
            <a:r>
              <a:rPr lang="uk-UA" sz="2800" b="1" dirty="0"/>
              <a:t>(перехідні положення)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1. 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декрети</a:t>
            </a:r>
            <a:r>
              <a:rPr lang="ru-RU" dirty="0"/>
              <a:t>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чинні</a:t>
            </a:r>
            <a:r>
              <a:rPr lang="ru-RU" dirty="0"/>
              <a:t> на день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Законом, </a:t>
            </a:r>
            <a:r>
              <a:rPr lang="ru-RU" b="1" dirty="0" err="1"/>
              <a:t>мають</a:t>
            </a:r>
            <a:r>
              <a:rPr lang="ru-RU" b="1" dirty="0"/>
              <a:t> статус закону </a:t>
            </a:r>
            <a:r>
              <a:rPr lang="ru-RU" dirty="0"/>
              <a:t>до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відповідними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Верховної</a:t>
            </a:r>
            <a:r>
              <a:rPr lang="ru-RU" dirty="0"/>
              <a:t> Ради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прийнятими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, </a:t>
            </a:r>
            <a:r>
              <a:rPr lang="ru-RU" dirty="0" err="1"/>
              <a:t>визначеній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10 </a:t>
            </a:r>
            <a:r>
              <a:rPr lang="ru-RU" dirty="0" err="1"/>
              <a:t>цього</a:t>
            </a:r>
            <a:r>
              <a:rPr lang="ru-RU" dirty="0"/>
              <a:t> Закону.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2. До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відповідними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актами, </a:t>
            </a:r>
            <a:r>
              <a:rPr lang="ru-RU" dirty="0" err="1"/>
              <a:t>прийнятими</a:t>
            </a:r>
            <a:r>
              <a:rPr lang="ru-RU" dirty="0"/>
              <a:t> </a:t>
            </a:r>
            <a:r>
              <a:rPr lang="ru-RU" dirty="0" err="1"/>
              <a:t>належними</a:t>
            </a:r>
            <a:r>
              <a:rPr lang="ru-RU" dirty="0"/>
              <a:t> </a:t>
            </a:r>
            <a:r>
              <a:rPr lang="ru-RU" dirty="0" err="1"/>
              <a:t>суб’єктами</a:t>
            </a:r>
            <a:r>
              <a:rPr lang="ru-RU" dirty="0"/>
              <a:t> </a:t>
            </a:r>
            <a:r>
              <a:rPr lang="ru-RU" dirty="0" err="1"/>
              <a:t>правотворчої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до </a:t>
            </a:r>
            <a:r>
              <a:rPr lang="ru-RU" dirty="0" err="1"/>
              <a:t>системи</a:t>
            </a:r>
            <a:r>
              <a:rPr lang="ru-RU" dirty="0"/>
              <a:t>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належать </a:t>
            </a:r>
            <a:r>
              <a:rPr lang="ru-RU" dirty="0" err="1"/>
              <a:t>акти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і </a:t>
            </a:r>
            <a:r>
              <a:rPr lang="ru-RU" dirty="0" err="1"/>
              <a:t>управління</a:t>
            </a:r>
            <a:r>
              <a:rPr lang="ru-RU" dirty="0"/>
              <a:t> Союзу РСР, </a:t>
            </a:r>
            <a:r>
              <a:rPr lang="ru-RU" dirty="0" err="1"/>
              <a:t>Української</a:t>
            </a:r>
            <a:r>
              <a:rPr lang="ru-RU" dirty="0"/>
              <a:t> РСР, </a:t>
            </a:r>
            <a:r>
              <a:rPr lang="ru-RU" dirty="0" err="1"/>
              <a:t>Української</a:t>
            </a:r>
            <a:r>
              <a:rPr lang="ru-RU" dirty="0"/>
              <a:t> СРР,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суперечать</a:t>
            </a:r>
            <a:r>
              <a:rPr lang="ru-RU" dirty="0"/>
              <a:t> </a:t>
            </a:r>
            <a:r>
              <a:rPr lang="ru-RU" dirty="0" err="1"/>
              <a:t>Конституції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 та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не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незастосування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721659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ЗУ «Про правотворчу діяльність»</a:t>
            </a:r>
            <a:br>
              <a:rPr lang="uk-UA" sz="2800" b="1" dirty="0"/>
            </a:br>
            <a:r>
              <a:rPr lang="uk-UA" sz="2800" b="1" dirty="0"/>
              <a:t>(перехідні положення)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dirty="0"/>
              <a:t>3. </a:t>
            </a:r>
            <a:r>
              <a:rPr lang="ru-RU" dirty="0" err="1"/>
              <a:t>Рішення</a:t>
            </a:r>
            <a:r>
              <a:rPr lang="ru-RU" dirty="0"/>
              <a:t> за результатами правового </a:t>
            </a:r>
            <a:r>
              <a:rPr lang="ru-RU" dirty="0" err="1"/>
              <a:t>моніторингу</a:t>
            </a:r>
            <a:r>
              <a:rPr lang="ru-RU" dirty="0"/>
              <a:t>, </a:t>
            </a:r>
            <a:r>
              <a:rPr lang="ru-RU" dirty="0" err="1"/>
              <a:t>передбаченого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Законом,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та </a:t>
            </a:r>
            <a:r>
              <a:rPr lang="ru-RU" dirty="0" err="1"/>
              <a:t>управління</a:t>
            </a:r>
            <a:r>
              <a:rPr lang="ru-RU" dirty="0"/>
              <a:t> Союзу РСР, </a:t>
            </a:r>
            <a:r>
              <a:rPr lang="ru-RU" dirty="0" err="1"/>
              <a:t>Української</a:t>
            </a:r>
            <a:r>
              <a:rPr lang="ru-RU" dirty="0"/>
              <a:t> РСР, </a:t>
            </a:r>
            <a:r>
              <a:rPr lang="ru-RU" dirty="0" err="1"/>
              <a:t>Української</a:t>
            </a:r>
            <a:r>
              <a:rPr lang="ru-RU" dirty="0"/>
              <a:t> СРР </a:t>
            </a:r>
            <a:r>
              <a:rPr lang="ru-RU" dirty="0" err="1"/>
              <a:t>приймаються</a:t>
            </a:r>
            <a:r>
              <a:rPr lang="ru-RU" dirty="0"/>
              <a:t>: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1) Верховною Радою </a:t>
            </a:r>
            <a:r>
              <a:rPr lang="ru-RU" dirty="0" err="1"/>
              <a:t>України</a:t>
            </a:r>
            <a:r>
              <a:rPr lang="ru-RU" dirty="0"/>
              <a:t> -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, основ </a:t>
            </a:r>
            <a:r>
              <a:rPr lang="ru-RU" dirty="0" err="1"/>
              <a:t>законодавства</a:t>
            </a:r>
            <a:r>
              <a:rPr lang="ru-RU" dirty="0"/>
              <a:t> Союзу РСР,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Президента Союзу РСР, </a:t>
            </a:r>
            <a:r>
              <a:rPr lang="ru-RU" dirty="0" err="1"/>
              <a:t>З’їзду</a:t>
            </a:r>
            <a:r>
              <a:rPr lang="ru-RU" dirty="0"/>
              <a:t> </a:t>
            </a:r>
            <a:r>
              <a:rPr lang="ru-RU" dirty="0" err="1"/>
              <a:t>народних</a:t>
            </a:r>
            <a:r>
              <a:rPr lang="ru-RU" dirty="0"/>
              <a:t> </a:t>
            </a:r>
            <a:r>
              <a:rPr lang="ru-RU" dirty="0" err="1"/>
              <a:t>депутатів</a:t>
            </a:r>
            <a:r>
              <a:rPr lang="ru-RU" dirty="0"/>
              <a:t> Союзу РСР, </a:t>
            </a:r>
            <a:r>
              <a:rPr lang="ru-RU" dirty="0" err="1"/>
              <a:t>Верховної</a:t>
            </a:r>
            <a:r>
              <a:rPr lang="ru-RU" dirty="0"/>
              <a:t> Ради Союзу РСР, </a:t>
            </a:r>
            <a:r>
              <a:rPr lang="ru-RU" dirty="0" err="1"/>
              <a:t>Президії</a:t>
            </a:r>
            <a:r>
              <a:rPr lang="ru-RU" dirty="0"/>
              <a:t> </a:t>
            </a:r>
            <a:r>
              <a:rPr lang="ru-RU" dirty="0" err="1"/>
              <a:t>Верховної</a:t>
            </a:r>
            <a:r>
              <a:rPr lang="ru-RU" dirty="0"/>
              <a:t> Ради Союзу РСР, </a:t>
            </a:r>
            <a:r>
              <a:rPr lang="ru-RU" dirty="0" err="1"/>
              <a:t>з’їзду</a:t>
            </a:r>
            <a:r>
              <a:rPr lang="ru-RU" dirty="0"/>
              <a:t> Рад Союзу РСР, Центрального </a:t>
            </a:r>
            <a:r>
              <a:rPr lang="ru-RU" dirty="0" err="1"/>
              <a:t>виконавчого</a:t>
            </a:r>
            <a:r>
              <a:rPr lang="ru-RU" dirty="0"/>
              <a:t> </a:t>
            </a:r>
            <a:r>
              <a:rPr lang="ru-RU" dirty="0" err="1"/>
              <a:t>комітету</a:t>
            </a:r>
            <a:r>
              <a:rPr lang="ru-RU" dirty="0"/>
              <a:t> Союзу РСР, </a:t>
            </a:r>
            <a:r>
              <a:rPr lang="ru-RU" dirty="0" err="1"/>
              <a:t>Президії</a:t>
            </a:r>
            <a:r>
              <a:rPr lang="ru-RU" dirty="0"/>
              <a:t> Центрального </a:t>
            </a:r>
            <a:r>
              <a:rPr lang="ru-RU" dirty="0" err="1"/>
              <a:t>виконавчого</a:t>
            </a:r>
            <a:r>
              <a:rPr lang="ru-RU" dirty="0"/>
              <a:t> </a:t>
            </a:r>
            <a:r>
              <a:rPr lang="ru-RU" dirty="0" err="1"/>
              <a:t>комітету</a:t>
            </a:r>
            <a:r>
              <a:rPr lang="ru-RU" dirty="0"/>
              <a:t> Союзу РСР, Центрального </a:t>
            </a:r>
            <a:r>
              <a:rPr lang="ru-RU" dirty="0" err="1"/>
              <a:t>виконавчого</a:t>
            </a:r>
            <a:r>
              <a:rPr lang="ru-RU" dirty="0"/>
              <a:t> </a:t>
            </a:r>
            <a:r>
              <a:rPr lang="ru-RU" dirty="0" err="1"/>
              <a:t>комітету</a:t>
            </a:r>
            <a:r>
              <a:rPr lang="ru-RU" dirty="0"/>
              <a:t> Союзу РСР і Ради </a:t>
            </a:r>
            <a:r>
              <a:rPr lang="ru-RU" dirty="0" err="1"/>
              <a:t>народних</a:t>
            </a:r>
            <a:r>
              <a:rPr lang="ru-RU" dirty="0"/>
              <a:t> </a:t>
            </a:r>
            <a:r>
              <a:rPr lang="ru-RU" dirty="0" err="1"/>
              <a:t>комісарів</a:t>
            </a:r>
            <a:r>
              <a:rPr lang="ru-RU" dirty="0"/>
              <a:t> Союзу РСР, Ради </a:t>
            </a:r>
            <a:r>
              <a:rPr lang="ru-RU" dirty="0" err="1"/>
              <a:t>народних</a:t>
            </a:r>
            <a:r>
              <a:rPr lang="ru-RU" dirty="0"/>
              <a:t> </a:t>
            </a:r>
            <a:r>
              <a:rPr lang="ru-RU" dirty="0" err="1"/>
              <a:t>комісарів</a:t>
            </a:r>
            <a:r>
              <a:rPr lang="ru-RU" dirty="0"/>
              <a:t> Союзу РСР і ЦК ВКП(б), </a:t>
            </a:r>
            <a:r>
              <a:rPr lang="ru-RU" dirty="0" err="1"/>
              <a:t>законів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РСР,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Верховної</a:t>
            </a:r>
            <a:r>
              <a:rPr lang="ru-RU" dirty="0"/>
              <a:t> Ради </a:t>
            </a:r>
            <a:r>
              <a:rPr lang="ru-RU" dirty="0" err="1"/>
              <a:t>Української</a:t>
            </a:r>
            <a:r>
              <a:rPr lang="ru-RU" dirty="0"/>
              <a:t> РСР, </a:t>
            </a:r>
            <a:r>
              <a:rPr lang="ru-RU" dirty="0" err="1"/>
              <a:t>Президії</a:t>
            </a:r>
            <a:r>
              <a:rPr lang="ru-RU" dirty="0"/>
              <a:t> </a:t>
            </a:r>
            <a:r>
              <a:rPr lang="ru-RU" dirty="0" err="1"/>
              <a:t>Верховної</a:t>
            </a:r>
            <a:r>
              <a:rPr lang="ru-RU" dirty="0"/>
              <a:t> Ради </a:t>
            </a:r>
            <a:r>
              <a:rPr lang="ru-RU" dirty="0" err="1"/>
              <a:t>Української</a:t>
            </a:r>
            <a:r>
              <a:rPr lang="ru-RU" dirty="0"/>
              <a:t> РСР, </a:t>
            </a:r>
            <a:r>
              <a:rPr lang="ru-RU" dirty="0" err="1"/>
              <a:t>Всеукраїнського</a:t>
            </a:r>
            <a:r>
              <a:rPr lang="ru-RU" dirty="0"/>
              <a:t> Центрального </a:t>
            </a:r>
            <a:r>
              <a:rPr lang="ru-RU" dirty="0" err="1"/>
              <a:t>Виконавчого</a:t>
            </a:r>
            <a:r>
              <a:rPr lang="ru-RU" dirty="0"/>
              <a:t> </a:t>
            </a:r>
            <a:r>
              <a:rPr lang="ru-RU" dirty="0" err="1"/>
              <a:t>Комітету</a:t>
            </a:r>
            <a:r>
              <a:rPr lang="ru-RU" dirty="0"/>
              <a:t>, </a:t>
            </a:r>
            <a:r>
              <a:rPr lang="ru-RU" dirty="0" err="1"/>
              <a:t>Президії</a:t>
            </a:r>
            <a:r>
              <a:rPr lang="ru-RU" dirty="0"/>
              <a:t> </a:t>
            </a:r>
            <a:r>
              <a:rPr lang="ru-RU" dirty="0" err="1"/>
              <a:t>Всеукраїнського</a:t>
            </a:r>
            <a:r>
              <a:rPr lang="ru-RU" dirty="0"/>
              <a:t> Центрального </a:t>
            </a:r>
            <a:r>
              <a:rPr lang="ru-RU" dirty="0" err="1"/>
              <a:t>Виконавчого</a:t>
            </a:r>
            <a:r>
              <a:rPr lang="ru-RU" dirty="0"/>
              <a:t> </a:t>
            </a:r>
            <a:r>
              <a:rPr lang="ru-RU" dirty="0" err="1"/>
              <a:t>Комітету</a:t>
            </a:r>
            <a:r>
              <a:rPr lang="ru-RU" dirty="0"/>
              <a:t>, </a:t>
            </a:r>
            <a:r>
              <a:rPr lang="ru-RU" dirty="0" err="1"/>
              <a:t>Всеукраїнського</a:t>
            </a:r>
            <a:r>
              <a:rPr lang="ru-RU" dirty="0"/>
              <a:t> Центрального </a:t>
            </a:r>
            <a:r>
              <a:rPr lang="ru-RU" dirty="0" err="1"/>
              <a:t>Виконавчого</a:t>
            </a:r>
            <a:r>
              <a:rPr lang="ru-RU" dirty="0"/>
              <a:t> </a:t>
            </a:r>
            <a:r>
              <a:rPr lang="ru-RU" dirty="0" err="1"/>
              <a:t>Комітету</a:t>
            </a:r>
            <a:r>
              <a:rPr lang="ru-RU" dirty="0"/>
              <a:t> і Ради </a:t>
            </a:r>
            <a:r>
              <a:rPr lang="ru-RU" dirty="0" err="1"/>
              <a:t>Народних</a:t>
            </a:r>
            <a:r>
              <a:rPr lang="ru-RU" dirty="0"/>
              <a:t> </a:t>
            </a:r>
            <a:r>
              <a:rPr lang="ru-RU" dirty="0" err="1"/>
              <a:t>Комісарів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РСР, </a:t>
            </a:r>
            <a:r>
              <a:rPr lang="ru-RU" dirty="0" err="1"/>
              <a:t>Всеукраїнського</a:t>
            </a:r>
            <a:r>
              <a:rPr lang="ru-RU" dirty="0"/>
              <a:t> Центрального </a:t>
            </a:r>
            <a:r>
              <a:rPr lang="ru-RU" dirty="0" err="1"/>
              <a:t>Виконавчого</a:t>
            </a:r>
            <a:r>
              <a:rPr lang="ru-RU" dirty="0"/>
              <a:t> </a:t>
            </a:r>
            <a:r>
              <a:rPr lang="ru-RU" dirty="0" err="1"/>
              <a:t>Комітету</a:t>
            </a:r>
            <a:r>
              <a:rPr lang="ru-RU" dirty="0"/>
              <a:t> і Ради </a:t>
            </a:r>
            <a:r>
              <a:rPr lang="ru-RU" dirty="0" err="1"/>
              <a:t>Народних</a:t>
            </a:r>
            <a:r>
              <a:rPr lang="ru-RU" dirty="0"/>
              <a:t> </a:t>
            </a:r>
            <a:r>
              <a:rPr lang="ru-RU" dirty="0" err="1"/>
              <a:t>Комісарів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СРР;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2) </a:t>
            </a:r>
            <a:r>
              <a:rPr lang="ru-RU" dirty="0" err="1"/>
              <a:t>Кабінетом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- </a:t>
            </a:r>
            <a:r>
              <a:rPr lang="ru-RU" dirty="0" err="1"/>
              <a:t>щодо</a:t>
            </a:r>
            <a:r>
              <a:rPr lang="ru-RU" dirty="0"/>
              <a:t>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Ради </a:t>
            </a:r>
            <a:r>
              <a:rPr lang="ru-RU" dirty="0" err="1"/>
              <a:t>міністрів</a:t>
            </a:r>
            <a:r>
              <a:rPr lang="ru-RU" dirty="0"/>
              <a:t> Союзу РСР, Ради </a:t>
            </a:r>
            <a:r>
              <a:rPr lang="ru-RU" dirty="0" err="1"/>
              <a:t>міністрів</a:t>
            </a:r>
            <a:r>
              <a:rPr lang="ru-RU" dirty="0"/>
              <a:t> Союзу РСР і ЦК КПРС, </a:t>
            </a:r>
            <a:r>
              <a:rPr lang="ru-RU" dirty="0" err="1"/>
              <a:t>Всесоюзної</a:t>
            </a:r>
            <a:r>
              <a:rPr lang="ru-RU" dirty="0"/>
              <a:t> </a:t>
            </a:r>
            <a:r>
              <a:rPr lang="ru-RU" dirty="0" err="1"/>
              <a:t>центральної</a:t>
            </a:r>
            <a:r>
              <a:rPr lang="ru-RU" dirty="0"/>
              <a:t> ради </a:t>
            </a:r>
            <a:r>
              <a:rPr lang="ru-RU" dirty="0" err="1"/>
              <a:t>професійних</a:t>
            </a:r>
            <a:r>
              <a:rPr lang="ru-RU" dirty="0"/>
              <a:t> </a:t>
            </a:r>
            <a:r>
              <a:rPr lang="ru-RU" dirty="0" err="1"/>
              <a:t>спілок</a:t>
            </a:r>
            <a:r>
              <a:rPr lang="ru-RU" dirty="0"/>
              <a:t>, Ради </a:t>
            </a:r>
            <a:r>
              <a:rPr lang="ru-RU" dirty="0" err="1"/>
              <a:t>Народних</a:t>
            </a:r>
            <a:r>
              <a:rPr lang="ru-RU" dirty="0"/>
              <a:t> </a:t>
            </a:r>
            <a:r>
              <a:rPr lang="ru-RU" dirty="0" err="1"/>
              <a:t>Комісарів</a:t>
            </a:r>
            <a:r>
              <a:rPr lang="ru-RU" dirty="0"/>
              <a:t> Союзу РСР, Ради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РСР, Ради </a:t>
            </a:r>
            <a:r>
              <a:rPr lang="ru-RU" dirty="0" err="1"/>
              <a:t>народних</a:t>
            </a:r>
            <a:r>
              <a:rPr lang="ru-RU" dirty="0"/>
              <a:t> </a:t>
            </a:r>
            <a:r>
              <a:rPr lang="ru-RU" dirty="0" err="1"/>
              <a:t>комісарів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РСР, Ради </a:t>
            </a:r>
            <a:r>
              <a:rPr lang="ru-RU" dirty="0" err="1"/>
              <a:t>народних</a:t>
            </a:r>
            <a:r>
              <a:rPr lang="ru-RU" dirty="0"/>
              <a:t> </a:t>
            </a:r>
            <a:r>
              <a:rPr lang="ru-RU" dirty="0" err="1"/>
              <a:t>комісарів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СРР,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міністерств</a:t>
            </a:r>
            <a:r>
              <a:rPr lang="ru-RU" dirty="0"/>
              <a:t>, </a:t>
            </a:r>
            <a:r>
              <a:rPr lang="ru-RU" dirty="0" err="1"/>
              <a:t>народних</a:t>
            </a:r>
            <a:r>
              <a:rPr lang="ru-RU" dirty="0"/>
              <a:t> </a:t>
            </a:r>
            <a:r>
              <a:rPr lang="ru-RU" dirty="0" err="1"/>
              <a:t>комісаріатів</a:t>
            </a:r>
            <a:r>
              <a:rPr lang="ru-RU" dirty="0"/>
              <a:t>, </a:t>
            </a:r>
            <a:r>
              <a:rPr lang="ru-RU" dirty="0" err="1"/>
              <a:t>відомств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державного </a:t>
            </a:r>
            <a:r>
              <a:rPr lang="ru-RU" dirty="0" err="1"/>
              <a:t>управління</a:t>
            </a:r>
            <a:r>
              <a:rPr lang="ru-RU" dirty="0"/>
              <a:t> Союзу РСР, </a:t>
            </a:r>
            <a:r>
              <a:rPr lang="ru-RU" dirty="0" err="1"/>
              <a:t>Української</a:t>
            </a:r>
            <a:r>
              <a:rPr lang="ru-RU" dirty="0"/>
              <a:t> РСР та </a:t>
            </a:r>
            <a:r>
              <a:rPr lang="ru-RU" dirty="0" err="1"/>
              <a:t>Української</a:t>
            </a:r>
            <a:r>
              <a:rPr lang="ru-RU" dirty="0"/>
              <a:t> СРР.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3885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FC14BF-3C94-3BED-6011-70E0D0FC9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Підходи до визначення поняття «час»</a:t>
            </a:r>
            <a:br>
              <a:rPr lang="uk-UA" sz="2800" b="1" dirty="0"/>
            </a:br>
            <a:r>
              <a:rPr lang="uk-UA" sz="2800" b="1" dirty="0"/>
              <a:t>(філософія)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887AB04-3810-8062-5440-5C605F8B7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Час – одне з центральних понять філософії, в якій воно розглядається як незворотна течія (з минулого через теперішнє у майбутнє), всередині якої відбуваються всі існуючі у бутті процеси, що є фактами.</a:t>
            </a:r>
          </a:p>
        </p:txBody>
      </p:sp>
    </p:spTree>
    <p:extLst>
      <p:ext uri="{BB962C8B-B14F-4D97-AF65-F5344CB8AC3E}">
        <p14:creationId xmlns:p14="http://schemas.microsoft.com/office/powerpoint/2010/main" val="69646153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Скасування підзаконного НПА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2800" b="1" dirty="0" err="1"/>
              <a:t>Стаття</a:t>
            </a:r>
            <a:r>
              <a:rPr lang="ru-RU" sz="2800" b="1" dirty="0"/>
              <a:t> 62. </a:t>
            </a:r>
            <a:r>
              <a:rPr lang="ru-RU" sz="2800" dirty="0" err="1"/>
              <a:t>Скасування</a:t>
            </a:r>
            <a:r>
              <a:rPr lang="ru-RU" sz="2800" dirty="0"/>
              <a:t> </a:t>
            </a:r>
            <a:r>
              <a:rPr lang="ru-RU" sz="2800" dirty="0" err="1"/>
              <a:t>підзаконного</a:t>
            </a:r>
            <a:r>
              <a:rPr lang="ru-RU" sz="2800" dirty="0"/>
              <a:t> нормативно-правового акта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окремого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структурного </a:t>
            </a:r>
            <a:r>
              <a:rPr lang="ru-RU" sz="2800" dirty="0" err="1"/>
              <a:t>елемента</a:t>
            </a:r>
            <a:endParaRPr lang="ru-RU" sz="2800" dirty="0"/>
          </a:p>
          <a:p>
            <a:pPr marL="0" indent="0">
              <a:buNone/>
            </a:pPr>
            <a:endParaRPr lang="ru-RU" sz="2800" dirty="0"/>
          </a:p>
          <a:p>
            <a:pPr marL="514350" indent="-514350">
              <a:buAutoNum type="arabicPeriod"/>
            </a:pPr>
            <a:r>
              <a:rPr lang="ru-RU" sz="2800" dirty="0"/>
              <a:t>У </a:t>
            </a:r>
            <a:r>
              <a:rPr lang="ru-RU" sz="2800" dirty="0" err="1"/>
              <a:t>випадках</a:t>
            </a:r>
            <a:r>
              <a:rPr lang="ru-RU" sz="2800" dirty="0"/>
              <a:t>, </a:t>
            </a:r>
            <a:r>
              <a:rPr lang="ru-RU" sz="2800" dirty="0" err="1"/>
              <a:t>передбаченихКонституцією</a:t>
            </a:r>
            <a:r>
              <a:rPr lang="ru-RU" sz="2800" dirty="0"/>
              <a:t> </a:t>
            </a:r>
            <a:r>
              <a:rPr lang="ru-RU" sz="2800" dirty="0" err="1"/>
              <a:t>України</a:t>
            </a:r>
            <a:r>
              <a:rPr lang="ru-RU" sz="2800" dirty="0"/>
              <a:t> та (</a:t>
            </a:r>
            <a:r>
              <a:rPr lang="ru-RU" sz="2800" dirty="0" err="1"/>
              <a:t>або</a:t>
            </a:r>
            <a:r>
              <a:rPr lang="ru-RU" sz="2800" dirty="0"/>
              <a:t>) законом, </a:t>
            </a:r>
            <a:r>
              <a:rPr lang="ru-RU" sz="2800" dirty="0" err="1"/>
              <a:t>підзаконний</a:t>
            </a:r>
            <a:r>
              <a:rPr lang="ru-RU" sz="2800" dirty="0"/>
              <a:t> нормативно-</a:t>
            </a:r>
            <a:r>
              <a:rPr lang="ru-RU" sz="2800" dirty="0" err="1"/>
              <a:t>правовий</a:t>
            </a:r>
            <a:r>
              <a:rPr lang="ru-RU" sz="2800" dirty="0"/>
              <a:t> акт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окремий</a:t>
            </a:r>
            <a:r>
              <a:rPr lang="ru-RU" sz="2800" dirty="0"/>
              <a:t> </a:t>
            </a:r>
            <a:r>
              <a:rPr lang="ru-RU" sz="2800" dirty="0" err="1"/>
              <a:t>його</a:t>
            </a:r>
            <a:r>
              <a:rPr lang="ru-RU" sz="2800" dirty="0"/>
              <a:t> </a:t>
            </a:r>
            <a:r>
              <a:rPr lang="ru-RU" sz="2800" dirty="0" err="1"/>
              <a:t>структурний</a:t>
            </a:r>
            <a:r>
              <a:rPr lang="ru-RU" sz="2800" dirty="0"/>
              <a:t> </a:t>
            </a:r>
            <a:r>
              <a:rPr lang="ru-RU" sz="2800" dirty="0" err="1"/>
              <a:t>елемент</a:t>
            </a:r>
            <a:r>
              <a:rPr lang="ru-RU" sz="2800" dirty="0"/>
              <a:t> </a:t>
            </a:r>
            <a:r>
              <a:rPr lang="ru-RU" sz="2800" dirty="0" err="1"/>
              <a:t>може</a:t>
            </a:r>
            <a:r>
              <a:rPr lang="ru-RU" sz="2800" dirty="0"/>
              <a:t> бути </a:t>
            </a:r>
            <a:r>
              <a:rPr lang="ru-RU" sz="2800" dirty="0" err="1"/>
              <a:t>скасований</a:t>
            </a:r>
            <a:r>
              <a:rPr lang="ru-RU" sz="2800" dirty="0"/>
              <a:t>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1) Президентом </a:t>
            </a:r>
            <a:r>
              <a:rPr lang="ru-RU" sz="2800" dirty="0" err="1"/>
              <a:t>України</a:t>
            </a:r>
            <a:r>
              <a:rPr lang="ru-RU" sz="2800" dirty="0"/>
              <a:t> - нормативно-</a:t>
            </a:r>
            <a:r>
              <a:rPr lang="ru-RU" sz="2800" dirty="0" err="1"/>
              <a:t>правовий</a:t>
            </a:r>
            <a:r>
              <a:rPr lang="ru-RU" sz="2800" dirty="0"/>
              <a:t> акт:</a:t>
            </a:r>
          </a:p>
          <a:p>
            <a:pPr marL="0" indent="0">
              <a:buNone/>
            </a:pPr>
            <a:r>
              <a:rPr lang="ru-RU" sz="2800" dirty="0"/>
              <a:t>а) Ради </a:t>
            </a:r>
            <a:r>
              <a:rPr lang="ru-RU" sz="2800" dirty="0" err="1"/>
              <a:t>міністрів</a:t>
            </a:r>
            <a:r>
              <a:rPr lang="ru-RU" sz="2800" dirty="0"/>
              <a:t> </a:t>
            </a:r>
            <a:r>
              <a:rPr lang="ru-RU" sz="2800" dirty="0" err="1"/>
              <a:t>Автономної</a:t>
            </a:r>
            <a:r>
              <a:rPr lang="ru-RU" sz="2800" dirty="0"/>
              <a:t> </a:t>
            </a:r>
            <a:r>
              <a:rPr lang="ru-RU" sz="2800" dirty="0" err="1"/>
              <a:t>Республіки</a:t>
            </a:r>
            <a:r>
              <a:rPr lang="ru-RU" sz="2800" dirty="0"/>
              <a:t> </a:t>
            </a:r>
            <a:r>
              <a:rPr lang="ru-RU" sz="2800" dirty="0" err="1"/>
              <a:t>Крим</a:t>
            </a:r>
            <a:r>
              <a:rPr lang="ru-RU" sz="2800" dirty="0"/>
              <a:t>;</a:t>
            </a:r>
          </a:p>
          <a:p>
            <a:pPr marL="0" indent="0">
              <a:buNone/>
            </a:pPr>
            <a:r>
              <a:rPr lang="ru-RU" sz="2800" dirty="0"/>
              <a:t>б) </a:t>
            </a:r>
            <a:r>
              <a:rPr lang="ru-RU" sz="2800" dirty="0" err="1"/>
              <a:t>голови</a:t>
            </a:r>
            <a:r>
              <a:rPr lang="ru-RU" sz="2800" dirty="0"/>
              <a:t> </a:t>
            </a:r>
            <a:r>
              <a:rPr lang="ru-RU" sz="2800" dirty="0" err="1"/>
              <a:t>місцевої</a:t>
            </a:r>
            <a:r>
              <a:rPr lang="ru-RU" sz="2800" dirty="0"/>
              <a:t> </a:t>
            </a:r>
            <a:r>
              <a:rPr lang="ru-RU" sz="2800" dirty="0" err="1"/>
              <a:t>державної</a:t>
            </a:r>
            <a:r>
              <a:rPr lang="ru-RU" sz="2800" dirty="0"/>
              <a:t> </a:t>
            </a:r>
            <a:r>
              <a:rPr lang="ru-RU" sz="2800" dirty="0" err="1"/>
              <a:t>адміністрації</a:t>
            </a:r>
            <a:r>
              <a:rPr lang="ru-RU" sz="2800" dirty="0"/>
              <a:t>;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2) </a:t>
            </a:r>
            <a:r>
              <a:rPr lang="ru-RU" sz="2800" dirty="0" err="1"/>
              <a:t>Кабінетом</a:t>
            </a:r>
            <a:r>
              <a:rPr lang="ru-RU" sz="2800" dirty="0"/>
              <a:t> </a:t>
            </a:r>
            <a:r>
              <a:rPr lang="ru-RU" sz="2800" dirty="0" err="1"/>
              <a:t>Міністрів</a:t>
            </a:r>
            <a:r>
              <a:rPr lang="ru-RU" sz="2800" dirty="0"/>
              <a:t> </a:t>
            </a:r>
            <a:r>
              <a:rPr lang="ru-RU" sz="2800" dirty="0" err="1"/>
              <a:t>України</a:t>
            </a:r>
            <a:r>
              <a:rPr lang="ru-RU" sz="2800" dirty="0"/>
              <a:t> - нормативно-</a:t>
            </a:r>
            <a:r>
              <a:rPr lang="ru-RU" sz="2800" dirty="0" err="1"/>
              <a:t>правовий</a:t>
            </a:r>
            <a:r>
              <a:rPr lang="ru-RU" sz="2800" dirty="0"/>
              <a:t> акт </a:t>
            </a:r>
            <a:r>
              <a:rPr lang="ru-RU" sz="2800" dirty="0" err="1"/>
              <a:t>міністерства</a:t>
            </a:r>
            <a:r>
              <a:rPr lang="ru-RU" sz="2800" dirty="0"/>
              <a:t>;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3) головою </a:t>
            </a:r>
            <a:r>
              <a:rPr lang="ru-RU" sz="2800" dirty="0" err="1"/>
              <a:t>місцевої</a:t>
            </a:r>
            <a:r>
              <a:rPr lang="ru-RU" sz="2800" dirty="0"/>
              <a:t> </a:t>
            </a:r>
            <a:r>
              <a:rPr lang="ru-RU" sz="2800" dirty="0" err="1"/>
              <a:t>державної</a:t>
            </a:r>
            <a:r>
              <a:rPr lang="ru-RU" sz="2800" dirty="0"/>
              <a:t> </a:t>
            </a:r>
            <a:r>
              <a:rPr lang="ru-RU" sz="2800" dirty="0" err="1"/>
              <a:t>адміністрації</a:t>
            </a:r>
            <a:r>
              <a:rPr lang="ru-RU" sz="2800" dirty="0"/>
              <a:t> </a:t>
            </a:r>
            <a:r>
              <a:rPr lang="ru-RU" sz="2800" dirty="0" err="1"/>
              <a:t>вищого</a:t>
            </a:r>
            <a:r>
              <a:rPr lang="ru-RU" sz="2800" dirty="0"/>
              <a:t> </a:t>
            </a:r>
            <a:r>
              <a:rPr lang="ru-RU" sz="2800" dirty="0" err="1"/>
              <a:t>рівня</a:t>
            </a:r>
            <a:r>
              <a:rPr lang="ru-RU" sz="2800" dirty="0"/>
              <a:t> - </a:t>
            </a:r>
            <a:r>
              <a:rPr lang="ru-RU" sz="2800" dirty="0" err="1"/>
              <a:t>розпорядження</a:t>
            </a:r>
            <a:r>
              <a:rPr lang="ru-RU" sz="2800" dirty="0"/>
              <a:t> </a:t>
            </a:r>
            <a:r>
              <a:rPr lang="ru-RU" sz="2800" dirty="0" err="1"/>
              <a:t>голови</a:t>
            </a:r>
            <a:r>
              <a:rPr lang="ru-RU" sz="2800" dirty="0"/>
              <a:t> </a:t>
            </a:r>
            <a:r>
              <a:rPr lang="ru-RU" sz="2800" dirty="0" err="1"/>
              <a:t>місцевої</a:t>
            </a:r>
            <a:r>
              <a:rPr lang="ru-RU" sz="2800" dirty="0"/>
              <a:t> </a:t>
            </a:r>
            <a:r>
              <a:rPr lang="ru-RU" sz="2800" dirty="0" err="1"/>
              <a:t>державної</a:t>
            </a:r>
            <a:r>
              <a:rPr lang="ru-RU" sz="2800" dirty="0"/>
              <a:t> </a:t>
            </a:r>
            <a:r>
              <a:rPr lang="ru-RU" sz="2800" dirty="0" err="1"/>
              <a:t>адміністрації</a:t>
            </a:r>
            <a:r>
              <a:rPr lang="ru-RU" sz="2800" dirty="0"/>
              <a:t> </a:t>
            </a:r>
            <a:r>
              <a:rPr lang="ru-RU" sz="2800" dirty="0" err="1"/>
              <a:t>нижчого</a:t>
            </a:r>
            <a:r>
              <a:rPr lang="ru-RU" sz="2800" dirty="0"/>
              <a:t> </a:t>
            </a:r>
            <a:r>
              <a:rPr lang="ru-RU" sz="2800" dirty="0" err="1"/>
              <a:t>рівня</a:t>
            </a:r>
            <a:r>
              <a:rPr lang="ru-RU" sz="2800" dirty="0"/>
              <a:t>;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4) </a:t>
            </a:r>
            <a:r>
              <a:rPr lang="ru-RU" sz="2800" dirty="0" err="1"/>
              <a:t>іншим</a:t>
            </a:r>
            <a:r>
              <a:rPr lang="ru-RU" sz="2800" dirty="0"/>
              <a:t> </a:t>
            </a:r>
            <a:r>
              <a:rPr lang="ru-RU" sz="2800" dirty="0" err="1"/>
              <a:t>суб’єктом</a:t>
            </a:r>
            <a:r>
              <a:rPr lang="ru-RU" sz="2800" dirty="0"/>
              <a:t> </a:t>
            </a:r>
            <a:r>
              <a:rPr lang="ru-RU" sz="2800" dirty="0" err="1"/>
              <a:t>правотворчої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 - у </a:t>
            </a:r>
            <a:r>
              <a:rPr lang="ru-RU" sz="2800" dirty="0" err="1"/>
              <a:t>випадках</a:t>
            </a:r>
            <a:r>
              <a:rPr lang="ru-RU" sz="2800" dirty="0"/>
              <a:t> і порядку, </a:t>
            </a:r>
            <a:r>
              <a:rPr lang="ru-RU" sz="2800" dirty="0" err="1"/>
              <a:t>визначених</a:t>
            </a:r>
            <a:r>
              <a:rPr lang="ru-RU" sz="2800" dirty="0"/>
              <a:t> </a:t>
            </a:r>
            <a:r>
              <a:rPr lang="ru-RU" sz="2800" dirty="0" err="1"/>
              <a:t>Конституцією</a:t>
            </a:r>
            <a:r>
              <a:rPr lang="ru-RU" sz="2800" dirty="0"/>
              <a:t> </a:t>
            </a:r>
            <a:r>
              <a:rPr lang="ru-RU" sz="2800" dirty="0" err="1"/>
              <a:t>України</a:t>
            </a:r>
            <a:r>
              <a:rPr lang="ru-RU" sz="2800" dirty="0"/>
              <a:t>.</a:t>
            </a:r>
          </a:p>
          <a:p>
            <a:pPr marL="0" indent="0" algn="just">
              <a:buNone/>
            </a:pP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8794505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7430"/>
          </a:xfrm>
        </p:spPr>
        <p:txBody>
          <a:bodyPr>
            <a:normAutofit/>
          </a:bodyPr>
          <a:lstStyle/>
          <a:p>
            <a:r>
              <a:rPr lang="uk-UA" sz="2400" b="1" dirty="0"/>
              <a:t>Скасування підзаконного НПА</a:t>
            </a:r>
            <a:endParaRPr lang="ru-RU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9264" y="1120877"/>
            <a:ext cx="11120283" cy="5056086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r>
              <a:rPr lang="ru-RU" sz="5400" dirty="0" err="1"/>
              <a:t>Підставою</a:t>
            </a:r>
            <a:r>
              <a:rPr lang="ru-RU" sz="5400" dirty="0"/>
              <a:t> для </a:t>
            </a:r>
            <a:r>
              <a:rPr lang="ru-RU" sz="5400" dirty="0" err="1"/>
              <a:t>скасування</a:t>
            </a:r>
            <a:r>
              <a:rPr lang="ru-RU" sz="5400" dirty="0"/>
              <a:t> </a:t>
            </a:r>
            <a:r>
              <a:rPr lang="ru-RU" sz="5400" dirty="0" err="1"/>
              <a:t>підзаконного</a:t>
            </a:r>
            <a:r>
              <a:rPr lang="ru-RU" sz="5400" dirty="0"/>
              <a:t> нормативно-правового акта </a:t>
            </a:r>
            <a:r>
              <a:rPr lang="ru-RU" sz="5400" dirty="0" err="1"/>
              <a:t>або</a:t>
            </a:r>
            <a:r>
              <a:rPr lang="ru-RU" sz="5400" dirty="0"/>
              <a:t> </a:t>
            </a:r>
            <a:r>
              <a:rPr lang="ru-RU" sz="5400" dirty="0" err="1"/>
              <a:t>окремого</a:t>
            </a:r>
            <a:r>
              <a:rPr lang="ru-RU" sz="5400" dirty="0"/>
              <a:t> </a:t>
            </a:r>
            <a:r>
              <a:rPr lang="ru-RU" sz="5400" dirty="0" err="1"/>
              <a:t>його</a:t>
            </a:r>
            <a:r>
              <a:rPr lang="ru-RU" sz="5400" dirty="0"/>
              <a:t> структурного </a:t>
            </a:r>
            <a:r>
              <a:rPr lang="ru-RU" sz="5400" dirty="0" err="1"/>
              <a:t>елемента</a:t>
            </a:r>
            <a:r>
              <a:rPr lang="ru-RU" sz="5400" dirty="0"/>
              <a:t> є:</a:t>
            </a:r>
          </a:p>
          <a:p>
            <a:pPr marL="0" indent="0" algn="just">
              <a:buNone/>
            </a:pPr>
            <a:r>
              <a:rPr lang="ru-RU" sz="5400" dirty="0"/>
              <a:t>1) </a:t>
            </a:r>
            <a:r>
              <a:rPr lang="ru-RU" sz="5400" dirty="0" err="1"/>
              <a:t>невідповідність</a:t>
            </a:r>
            <a:r>
              <a:rPr lang="ru-RU" sz="5400" dirty="0"/>
              <a:t> нормативно-правового акта </a:t>
            </a:r>
            <a:r>
              <a:rPr lang="ru-RU" sz="5400" dirty="0" err="1"/>
              <a:t>або</a:t>
            </a:r>
            <a:r>
              <a:rPr lang="ru-RU" sz="5400" dirty="0"/>
              <a:t> </a:t>
            </a:r>
            <a:r>
              <a:rPr lang="ru-RU" sz="5400" dirty="0" err="1"/>
              <a:t>окремого</a:t>
            </a:r>
            <a:r>
              <a:rPr lang="ru-RU" sz="5400" dirty="0"/>
              <a:t> </a:t>
            </a:r>
            <a:r>
              <a:rPr lang="ru-RU" sz="5400" dirty="0" err="1"/>
              <a:t>його</a:t>
            </a:r>
            <a:r>
              <a:rPr lang="ru-RU" sz="5400" dirty="0"/>
              <a:t> структурного </a:t>
            </a:r>
            <a:r>
              <a:rPr lang="ru-RU" sz="5400" dirty="0" err="1"/>
              <a:t>елемента</a:t>
            </a:r>
            <a:r>
              <a:rPr lang="ru-RU" sz="5400" dirty="0"/>
              <a:t> </a:t>
            </a:r>
            <a:r>
              <a:rPr lang="ru-RU" sz="5400" dirty="0" err="1"/>
              <a:t>Конституції</a:t>
            </a:r>
            <a:r>
              <a:rPr lang="ru-RU" sz="5400" dirty="0"/>
              <a:t> </a:t>
            </a:r>
            <a:r>
              <a:rPr lang="ru-RU" sz="5400" dirty="0" err="1"/>
              <a:t>України</a:t>
            </a:r>
            <a:r>
              <a:rPr lang="ru-RU" sz="5400" dirty="0"/>
              <a:t> та (</a:t>
            </a:r>
            <a:r>
              <a:rPr lang="ru-RU" sz="5400" dirty="0" err="1"/>
              <a:t>або</a:t>
            </a:r>
            <a:r>
              <a:rPr lang="ru-RU" sz="5400" dirty="0"/>
              <a:t>) закону;</a:t>
            </a:r>
          </a:p>
          <a:p>
            <a:pPr marL="0" indent="0" algn="just">
              <a:buNone/>
            </a:pPr>
            <a:r>
              <a:rPr lang="ru-RU" sz="5400" dirty="0"/>
              <a:t>2) </a:t>
            </a:r>
            <a:r>
              <a:rPr lang="ru-RU" sz="5400" dirty="0" err="1"/>
              <a:t>невідповідність</a:t>
            </a:r>
            <a:r>
              <a:rPr lang="ru-RU" sz="5400" dirty="0"/>
              <a:t> нормативно-правового акта </a:t>
            </a:r>
            <a:r>
              <a:rPr lang="ru-RU" sz="5400" dirty="0" err="1"/>
              <a:t>або</a:t>
            </a:r>
            <a:r>
              <a:rPr lang="ru-RU" sz="5400" dirty="0"/>
              <a:t> </a:t>
            </a:r>
            <a:r>
              <a:rPr lang="ru-RU" sz="5400" dirty="0" err="1"/>
              <a:t>окремого</a:t>
            </a:r>
            <a:r>
              <a:rPr lang="ru-RU" sz="5400" dirty="0"/>
              <a:t> </a:t>
            </a:r>
            <a:r>
              <a:rPr lang="ru-RU" sz="5400" dirty="0" err="1"/>
              <a:t>його</a:t>
            </a:r>
            <a:r>
              <a:rPr lang="ru-RU" sz="5400" dirty="0"/>
              <a:t> структурного </a:t>
            </a:r>
            <a:r>
              <a:rPr lang="ru-RU" sz="5400" dirty="0" err="1"/>
              <a:t>елемента</a:t>
            </a:r>
            <a:r>
              <a:rPr lang="ru-RU" sz="5400" dirty="0"/>
              <a:t> нормативно-</a:t>
            </a:r>
            <a:r>
              <a:rPr lang="ru-RU" sz="5400" dirty="0" err="1"/>
              <a:t>правовим</a:t>
            </a:r>
            <a:r>
              <a:rPr lang="ru-RU" sz="5400" dirty="0"/>
              <a:t> актам, </a:t>
            </a:r>
            <a:r>
              <a:rPr lang="ru-RU" sz="5400" dirty="0" err="1"/>
              <a:t>що</a:t>
            </a:r>
            <a:r>
              <a:rPr lang="ru-RU" sz="5400" dirty="0"/>
              <a:t> </a:t>
            </a:r>
            <a:r>
              <a:rPr lang="ru-RU" sz="5400" dirty="0" err="1"/>
              <a:t>мають</a:t>
            </a:r>
            <a:r>
              <a:rPr lang="ru-RU" sz="5400" dirty="0"/>
              <a:t> </a:t>
            </a:r>
            <a:r>
              <a:rPr lang="ru-RU" sz="5400" dirty="0" err="1"/>
              <a:t>вищу</a:t>
            </a:r>
            <a:r>
              <a:rPr lang="ru-RU" sz="5400" dirty="0"/>
              <a:t> </a:t>
            </a:r>
            <a:r>
              <a:rPr lang="ru-RU" sz="5400" dirty="0" err="1"/>
              <a:t>юридичну</a:t>
            </a:r>
            <a:r>
              <a:rPr lang="ru-RU" sz="5400" dirty="0"/>
              <a:t> силу;</a:t>
            </a:r>
          </a:p>
          <a:p>
            <a:pPr marL="0" indent="0" algn="just">
              <a:buNone/>
            </a:pPr>
            <a:r>
              <a:rPr lang="ru-RU" sz="5400" dirty="0"/>
              <a:t>3) </a:t>
            </a:r>
            <a:r>
              <a:rPr lang="ru-RU" sz="5400" dirty="0" err="1"/>
              <a:t>інші</a:t>
            </a:r>
            <a:r>
              <a:rPr lang="ru-RU" sz="5400" dirty="0"/>
              <a:t> </a:t>
            </a:r>
            <a:r>
              <a:rPr lang="ru-RU" sz="5400" dirty="0" err="1"/>
              <a:t>підстави</a:t>
            </a:r>
            <a:r>
              <a:rPr lang="ru-RU" sz="5400" dirty="0"/>
              <a:t>, </a:t>
            </a:r>
            <a:r>
              <a:rPr lang="ru-RU" sz="5400" dirty="0" err="1"/>
              <a:t>визначені</a:t>
            </a:r>
            <a:r>
              <a:rPr lang="ru-RU" sz="5400" dirty="0"/>
              <a:t> </a:t>
            </a:r>
            <a:r>
              <a:rPr lang="ru-RU" sz="5400" dirty="0" err="1"/>
              <a:t>Конституцією</a:t>
            </a:r>
            <a:r>
              <a:rPr lang="ru-RU" sz="5400" dirty="0"/>
              <a:t> </a:t>
            </a:r>
            <a:r>
              <a:rPr lang="ru-RU" sz="5400" dirty="0" err="1"/>
              <a:t>України</a:t>
            </a:r>
            <a:r>
              <a:rPr lang="ru-RU" sz="5400" dirty="0"/>
              <a:t> та (</a:t>
            </a:r>
            <a:r>
              <a:rPr lang="ru-RU" sz="5400" dirty="0" err="1"/>
              <a:t>або</a:t>
            </a:r>
            <a:r>
              <a:rPr lang="ru-RU" sz="5400" dirty="0"/>
              <a:t>) законом.</a:t>
            </a:r>
          </a:p>
          <a:p>
            <a:pPr marL="0" indent="0" algn="just">
              <a:buNone/>
            </a:pPr>
            <a:endParaRPr lang="ru-RU" sz="5400" dirty="0"/>
          </a:p>
          <a:p>
            <a:pPr marL="0" indent="0" algn="just">
              <a:buNone/>
            </a:pPr>
            <a:r>
              <a:rPr lang="ru-RU" sz="5400" dirty="0"/>
              <a:t>3. </a:t>
            </a:r>
            <a:r>
              <a:rPr lang="ru-RU" sz="5400" dirty="0" err="1"/>
              <a:t>Скасований</a:t>
            </a:r>
            <a:r>
              <a:rPr lang="ru-RU" sz="5400" dirty="0"/>
              <a:t> нормативно-</a:t>
            </a:r>
            <a:r>
              <a:rPr lang="ru-RU" sz="5400" dirty="0" err="1"/>
              <a:t>правовий</a:t>
            </a:r>
            <a:r>
              <a:rPr lang="ru-RU" sz="5400" dirty="0"/>
              <a:t> акт </a:t>
            </a:r>
            <a:r>
              <a:rPr lang="ru-RU" sz="5400" b="1" dirty="0" err="1"/>
              <a:t>втрачає</a:t>
            </a:r>
            <a:r>
              <a:rPr lang="ru-RU" sz="5400" b="1" dirty="0"/>
              <a:t> </a:t>
            </a:r>
            <a:r>
              <a:rPr lang="ru-RU" sz="5400" b="1" dirty="0" err="1"/>
              <a:t>чинність</a:t>
            </a:r>
            <a:r>
              <a:rPr lang="ru-RU" sz="5400" b="1" dirty="0"/>
              <a:t> </a:t>
            </a:r>
            <a:r>
              <a:rPr lang="ru-RU" sz="5400" dirty="0"/>
              <a:t>з дня </a:t>
            </a:r>
            <a:r>
              <a:rPr lang="ru-RU" sz="5400" dirty="0" err="1"/>
              <a:t>набрання</a:t>
            </a:r>
            <a:r>
              <a:rPr lang="ru-RU" sz="5400" dirty="0"/>
              <a:t> </a:t>
            </a:r>
            <a:r>
              <a:rPr lang="ru-RU" sz="5400" dirty="0" err="1"/>
              <a:t>чинності</a:t>
            </a:r>
            <a:r>
              <a:rPr lang="ru-RU" sz="5400" dirty="0"/>
              <a:t> нормативно-</a:t>
            </a:r>
            <a:r>
              <a:rPr lang="ru-RU" sz="5400" dirty="0" err="1"/>
              <a:t>правовим</a:t>
            </a:r>
            <a:r>
              <a:rPr lang="ru-RU" sz="5400" dirty="0"/>
              <a:t> актом про </a:t>
            </a:r>
            <a:r>
              <a:rPr lang="ru-RU" sz="5400" dirty="0" err="1"/>
              <a:t>його</a:t>
            </a:r>
            <a:r>
              <a:rPr lang="ru-RU" sz="5400" dirty="0"/>
              <a:t> </a:t>
            </a:r>
            <a:r>
              <a:rPr lang="ru-RU" sz="5400" dirty="0" err="1"/>
              <a:t>скасування</a:t>
            </a:r>
            <a:r>
              <a:rPr lang="ru-RU" sz="5400" dirty="0"/>
              <a:t>.</a:t>
            </a:r>
          </a:p>
          <a:p>
            <a:pPr marL="0" indent="0" algn="just">
              <a:buNone/>
            </a:pPr>
            <a:endParaRPr lang="ru-RU" sz="5400" dirty="0"/>
          </a:p>
          <a:p>
            <a:pPr marL="0" indent="0" algn="just">
              <a:buNone/>
            </a:pPr>
            <a:r>
              <a:rPr lang="ru-RU" sz="5400" dirty="0"/>
              <a:t>4. У </a:t>
            </a:r>
            <a:r>
              <a:rPr lang="ru-RU" sz="5400" dirty="0" err="1"/>
              <a:t>разі</a:t>
            </a:r>
            <a:r>
              <a:rPr lang="ru-RU" sz="5400" dirty="0"/>
              <a:t> </a:t>
            </a:r>
            <a:r>
              <a:rPr lang="ru-RU" sz="5400" dirty="0" err="1"/>
              <a:t>скасування</a:t>
            </a:r>
            <a:r>
              <a:rPr lang="ru-RU" sz="5400" dirty="0"/>
              <a:t> нормативно-правового акта </a:t>
            </a:r>
            <a:r>
              <a:rPr lang="ru-RU" sz="5400" dirty="0" err="1"/>
              <a:t>або</a:t>
            </a:r>
            <a:r>
              <a:rPr lang="ru-RU" sz="5400" dirty="0"/>
              <a:t> </a:t>
            </a:r>
            <a:r>
              <a:rPr lang="ru-RU" sz="5400" dirty="0" err="1"/>
              <a:t>окремого</a:t>
            </a:r>
            <a:r>
              <a:rPr lang="ru-RU" sz="5400" dirty="0"/>
              <a:t> </a:t>
            </a:r>
            <a:r>
              <a:rPr lang="ru-RU" sz="5400" dirty="0" err="1"/>
              <a:t>його</a:t>
            </a:r>
            <a:r>
              <a:rPr lang="ru-RU" sz="5400" dirty="0"/>
              <a:t> структурного </a:t>
            </a:r>
            <a:r>
              <a:rPr lang="ru-RU" sz="5400" dirty="0" err="1"/>
              <a:t>елемента</a:t>
            </a:r>
            <a:r>
              <a:rPr lang="ru-RU" sz="5400" dirty="0"/>
              <a:t> </a:t>
            </a:r>
            <a:r>
              <a:rPr lang="ru-RU" sz="5400" dirty="0" err="1"/>
              <a:t>дія</a:t>
            </a:r>
            <a:r>
              <a:rPr lang="ru-RU" sz="5400" dirty="0"/>
              <a:t> нормативно-правового акта </a:t>
            </a:r>
            <a:r>
              <a:rPr lang="ru-RU" sz="5400" dirty="0" err="1"/>
              <a:t>або</a:t>
            </a:r>
            <a:r>
              <a:rPr lang="ru-RU" sz="5400" dirty="0"/>
              <a:t> </a:t>
            </a:r>
            <a:r>
              <a:rPr lang="ru-RU" sz="5400" dirty="0" err="1"/>
              <a:t>окремого</a:t>
            </a:r>
            <a:r>
              <a:rPr lang="ru-RU" sz="5400" dirty="0"/>
              <a:t> </a:t>
            </a:r>
            <a:r>
              <a:rPr lang="ru-RU" sz="5400" dirty="0" err="1"/>
              <a:t>його</a:t>
            </a:r>
            <a:r>
              <a:rPr lang="ru-RU" sz="5400" dirty="0"/>
              <a:t> структурного </a:t>
            </a:r>
            <a:r>
              <a:rPr lang="ru-RU" sz="5400" dirty="0" err="1"/>
              <a:t>елемента</a:t>
            </a:r>
            <a:r>
              <a:rPr lang="ru-RU" sz="5400" dirty="0"/>
              <a:t>, </a:t>
            </a:r>
            <a:r>
              <a:rPr lang="ru-RU" sz="5400" dirty="0" err="1"/>
              <a:t>що</a:t>
            </a:r>
            <a:r>
              <a:rPr lang="ru-RU" sz="5400" dirty="0"/>
              <a:t> </a:t>
            </a:r>
            <a:r>
              <a:rPr lang="ru-RU" sz="5400" dirty="0" err="1"/>
              <a:t>діяв</a:t>
            </a:r>
            <a:r>
              <a:rPr lang="ru-RU" sz="5400" dirty="0"/>
              <a:t> до </a:t>
            </a:r>
            <a:r>
              <a:rPr lang="ru-RU" sz="5400" dirty="0" err="1"/>
              <a:t>прийняття</a:t>
            </a:r>
            <a:r>
              <a:rPr lang="ru-RU" sz="5400" dirty="0"/>
              <a:t> (</a:t>
            </a:r>
            <a:r>
              <a:rPr lang="ru-RU" sz="5400" dirty="0" err="1"/>
              <a:t>видання</a:t>
            </a:r>
            <a:r>
              <a:rPr lang="ru-RU" sz="5400" dirty="0"/>
              <a:t>) </a:t>
            </a:r>
            <a:r>
              <a:rPr lang="ru-RU" sz="5400" dirty="0" err="1"/>
              <a:t>скасованого</a:t>
            </a:r>
            <a:r>
              <a:rPr lang="ru-RU" sz="5400" dirty="0"/>
              <a:t> нормативно-правового акта, </a:t>
            </a:r>
            <a:r>
              <a:rPr lang="ru-RU" sz="5400" b="1" dirty="0">
                <a:solidFill>
                  <a:srgbClr val="FF0000"/>
                </a:solidFill>
              </a:rPr>
              <a:t>автоматично не </a:t>
            </a:r>
            <a:r>
              <a:rPr lang="ru-RU" sz="5400" b="1" dirty="0" err="1">
                <a:solidFill>
                  <a:srgbClr val="FF0000"/>
                </a:solidFill>
              </a:rPr>
              <a:t>відновлюється</a:t>
            </a:r>
            <a:r>
              <a:rPr lang="ru-RU" sz="5400" dirty="0"/>
              <a:t>.</a:t>
            </a:r>
          </a:p>
          <a:p>
            <a:pPr marL="0" indent="0" algn="just">
              <a:buNone/>
            </a:pPr>
            <a:r>
              <a:rPr lang="ru-RU" sz="5400" dirty="0"/>
              <a:t>5. </a:t>
            </a:r>
            <a:r>
              <a:rPr lang="ru-RU" sz="5400" dirty="0" err="1"/>
              <a:t>Суб’єкт</a:t>
            </a:r>
            <a:r>
              <a:rPr lang="ru-RU" sz="5400" dirty="0"/>
              <a:t> </a:t>
            </a:r>
            <a:r>
              <a:rPr lang="ru-RU" sz="5400" dirty="0" err="1"/>
              <a:t>правотворчої</a:t>
            </a:r>
            <a:r>
              <a:rPr lang="ru-RU" sz="5400" dirty="0"/>
              <a:t> </a:t>
            </a:r>
            <a:r>
              <a:rPr lang="ru-RU" sz="5400" dirty="0" err="1"/>
              <a:t>діяльності</a:t>
            </a:r>
            <a:r>
              <a:rPr lang="ru-RU" sz="5400" dirty="0"/>
              <a:t>, нормативно-</a:t>
            </a:r>
            <a:r>
              <a:rPr lang="ru-RU" sz="5400" dirty="0" err="1"/>
              <a:t>правовий</a:t>
            </a:r>
            <a:r>
              <a:rPr lang="ru-RU" sz="5400" dirty="0"/>
              <a:t> акт </a:t>
            </a:r>
            <a:r>
              <a:rPr lang="ru-RU" sz="5400" dirty="0" err="1"/>
              <a:t>якого</a:t>
            </a:r>
            <a:r>
              <a:rPr lang="ru-RU" sz="5400" dirty="0"/>
              <a:t> </a:t>
            </a:r>
            <a:r>
              <a:rPr lang="ru-RU" sz="5400" dirty="0" err="1"/>
              <a:t>скасовано</a:t>
            </a:r>
            <a:r>
              <a:rPr lang="ru-RU" sz="5400" dirty="0"/>
              <a:t> </a:t>
            </a:r>
            <a:r>
              <a:rPr lang="ru-RU" sz="5400" dirty="0" err="1"/>
              <a:t>повністю</a:t>
            </a:r>
            <a:r>
              <a:rPr lang="ru-RU" sz="5400" dirty="0"/>
              <a:t> </a:t>
            </a:r>
            <a:r>
              <a:rPr lang="ru-RU" sz="5400" dirty="0" err="1"/>
              <a:t>чи</a:t>
            </a:r>
            <a:r>
              <a:rPr lang="ru-RU" sz="5400" dirty="0"/>
              <a:t> в </a:t>
            </a:r>
            <a:r>
              <a:rPr lang="ru-RU" sz="5400" dirty="0" err="1"/>
              <a:t>окремій</a:t>
            </a:r>
            <a:r>
              <a:rPr lang="ru-RU" sz="5400" dirty="0"/>
              <a:t> </a:t>
            </a:r>
            <a:r>
              <a:rPr lang="ru-RU" sz="5400" dirty="0" err="1"/>
              <a:t>частині</a:t>
            </a:r>
            <a:r>
              <a:rPr lang="ru-RU" sz="5400" dirty="0"/>
              <a:t>, </a:t>
            </a:r>
            <a:r>
              <a:rPr lang="ru-RU" sz="5400" dirty="0" err="1"/>
              <a:t>зобов’язаний</a:t>
            </a:r>
            <a:r>
              <a:rPr lang="ru-RU" sz="5400" dirty="0"/>
              <a:t> в межах </a:t>
            </a:r>
            <a:r>
              <a:rPr lang="ru-RU" sz="5400" dirty="0" err="1"/>
              <a:t>своєї</a:t>
            </a:r>
            <a:r>
              <a:rPr lang="ru-RU" sz="5400" dirty="0"/>
              <a:t> </a:t>
            </a:r>
            <a:r>
              <a:rPr lang="ru-RU" sz="5400" dirty="0" err="1"/>
              <a:t>компетенції</a:t>
            </a:r>
            <a:r>
              <a:rPr lang="ru-RU" sz="5400" dirty="0"/>
              <a:t> </a:t>
            </a:r>
            <a:r>
              <a:rPr lang="ru-RU" sz="5400" dirty="0" err="1"/>
              <a:t>прийняти</a:t>
            </a:r>
            <a:r>
              <a:rPr lang="ru-RU" sz="5400" dirty="0"/>
              <a:t> (</a:t>
            </a:r>
            <a:r>
              <a:rPr lang="ru-RU" sz="5400" dirty="0" err="1"/>
              <a:t>видати</a:t>
            </a:r>
            <a:r>
              <a:rPr lang="ru-RU" sz="5400" dirty="0"/>
              <a:t>) нормативно-</a:t>
            </a:r>
            <a:r>
              <a:rPr lang="ru-RU" sz="5400" dirty="0" err="1"/>
              <a:t>правовий</a:t>
            </a:r>
            <a:r>
              <a:rPr lang="ru-RU" sz="5400" dirty="0"/>
              <a:t> акт, </a:t>
            </a:r>
            <a:r>
              <a:rPr lang="ru-RU" sz="5400" dirty="0" err="1"/>
              <a:t>яким</a:t>
            </a:r>
            <a:r>
              <a:rPr lang="ru-RU" sz="5400" dirty="0"/>
              <a:t> </a:t>
            </a:r>
            <a:r>
              <a:rPr lang="ru-RU" sz="5400" dirty="0" err="1"/>
              <a:t>врегулювати</a:t>
            </a:r>
            <a:r>
              <a:rPr lang="ru-RU" sz="5400" dirty="0"/>
              <a:t> </a:t>
            </a:r>
            <a:r>
              <a:rPr lang="ru-RU" sz="5400" dirty="0" err="1"/>
              <a:t>суспільні</a:t>
            </a:r>
            <a:r>
              <a:rPr lang="ru-RU" sz="5400" dirty="0"/>
              <a:t> </a:t>
            </a:r>
            <a:r>
              <a:rPr lang="ru-RU" sz="5400" dirty="0" err="1"/>
              <a:t>відносини</a:t>
            </a:r>
            <a:r>
              <a:rPr lang="ru-RU" sz="5400" dirty="0"/>
              <a:t>, </a:t>
            </a:r>
            <a:r>
              <a:rPr lang="ru-RU" sz="5400" dirty="0" err="1"/>
              <a:t>що</a:t>
            </a:r>
            <a:r>
              <a:rPr lang="ru-RU" sz="5400" dirty="0"/>
              <a:t> </a:t>
            </a:r>
            <a:r>
              <a:rPr lang="ru-RU" sz="5400" dirty="0" err="1"/>
              <a:t>виникли</a:t>
            </a:r>
            <a:r>
              <a:rPr lang="ru-RU" sz="5400" dirty="0"/>
              <a:t> </a:t>
            </a:r>
            <a:r>
              <a:rPr lang="ru-RU" sz="5400" dirty="0" err="1"/>
              <a:t>під</a:t>
            </a:r>
            <a:r>
              <a:rPr lang="ru-RU" sz="5400" dirty="0"/>
              <a:t> час </a:t>
            </a:r>
            <a:r>
              <a:rPr lang="ru-RU" sz="5400" dirty="0" err="1"/>
              <a:t>дії</a:t>
            </a:r>
            <a:r>
              <a:rPr lang="ru-RU" sz="5400" dirty="0"/>
              <a:t> </a:t>
            </a:r>
            <a:r>
              <a:rPr lang="ru-RU" sz="5400" dirty="0" err="1"/>
              <a:t>скасованого</a:t>
            </a:r>
            <a:r>
              <a:rPr lang="ru-RU" sz="5400" dirty="0"/>
              <a:t> нормативно-правового акта.</a:t>
            </a:r>
          </a:p>
          <a:p>
            <a:pPr marL="0" indent="0" algn="just">
              <a:buNone/>
            </a:pPr>
            <a:endParaRPr lang="ru-RU" sz="5100" dirty="0"/>
          </a:p>
        </p:txBody>
      </p:sp>
    </p:spTree>
    <p:extLst>
      <p:ext uri="{BB962C8B-B14F-4D97-AF65-F5344CB8AC3E}">
        <p14:creationId xmlns:p14="http://schemas.microsoft.com/office/powerpoint/2010/main" val="27961303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pPr marL="0" indent="0" algn="ctr">
              <a:buNone/>
            </a:pPr>
            <a:r>
              <a:rPr lang="uk-UA" dirty="0"/>
              <a:t>Дякую за увагу!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6690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099AEA-7876-3A1D-D897-16269936E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/>
              <a:t>Підходи до визначення поняття «час»</a:t>
            </a:r>
            <a:br>
              <a:rPr lang="uk-UA" sz="2800" b="1" dirty="0"/>
            </a:br>
            <a:r>
              <a:rPr lang="uk-UA" sz="2800" b="1" dirty="0"/>
              <a:t>(філософія)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AD251BC-E6A2-45EE-8061-0159F786F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В діалектичному матеріалізмі час – це об’єктивно реальна </a:t>
            </a:r>
            <a:r>
              <a:rPr lang="uk-UA" b="1" dirty="0"/>
              <a:t>форма існування матерії, що рухається,</a:t>
            </a:r>
            <a:r>
              <a:rPr lang="uk-UA" dirty="0"/>
              <a:t> характеризує послідовність розгортання матеріальних процесів, відокремленість один від одного різних стадій цих процесів, їх тривалість, їх розвиток. </a:t>
            </a:r>
          </a:p>
        </p:txBody>
      </p:sp>
    </p:spTree>
    <p:extLst>
      <p:ext uri="{BB962C8B-B14F-4D97-AF65-F5344CB8AC3E}">
        <p14:creationId xmlns:p14="http://schemas.microsoft.com/office/powerpoint/2010/main" val="651735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6B2275DD-736C-472F-9D1B-3BA6016BFD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DB4EE5-F1D9-8CF7-9ABB-89DADDF5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958667" cy="1137104"/>
          </a:xfrm>
        </p:spPr>
        <p:txBody>
          <a:bodyPr anchor="b">
            <a:normAutofit/>
          </a:bodyPr>
          <a:lstStyle/>
          <a:p>
            <a:r>
              <a:rPr lang="uk-UA" sz="2800" b="1" dirty="0">
                <a:solidFill>
                  <a:schemeClr val="tx1">
                    <a:lumMod val="95000"/>
                  </a:schemeClr>
                </a:solidFill>
              </a:rPr>
              <a:t>Чинність та дія закону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5DD1FE5-CBEA-D795-826E-67637E445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787759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>
                <a:solidFill>
                  <a:schemeClr val="tx1">
                    <a:lumMod val="95000"/>
                  </a:schemeClr>
                </a:solidFill>
              </a:rPr>
              <a:t>У сфері правового регулювання філософське розуміння категорії «час» використовується для характеристики регулятивного впливу норм права на суспільні відносини, при цьому зміст такого впливу враховує динамічний характер суспільних відносин, які знаходяться у постійному русі та розвитку.</a:t>
            </a:r>
          </a:p>
          <a:p>
            <a:pPr marL="0" indent="0" algn="just">
              <a:buNone/>
            </a:pPr>
            <a:endParaRPr lang="uk-UA" sz="24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 algn="just">
              <a:buNone/>
            </a:pPr>
            <a:r>
              <a:rPr lang="uk-UA" sz="2400" dirty="0">
                <a:solidFill>
                  <a:schemeClr val="tx1">
                    <a:lumMod val="95000"/>
                  </a:schemeClr>
                </a:solidFill>
              </a:rPr>
              <a:t>Відтак, здатність та можливість закону (нормативно-правового акту) здійснювати реальний регулятивний вплив на динамічні суспільні відносини визначається через категорії «чинність» та «дія».</a:t>
            </a:r>
          </a:p>
          <a:p>
            <a:pPr marL="0" indent="0">
              <a:buNone/>
            </a:pPr>
            <a:endParaRPr lang="uk-UA" sz="2400" dirty="0">
              <a:solidFill>
                <a:schemeClr val="tx1">
                  <a:lumMod val="95000"/>
                </a:schemeClr>
              </a:solidFill>
            </a:endParaRPr>
          </a:p>
          <a:p>
            <a:pPr marL="0" indent="0">
              <a:buNone/>
            </a:pPr>
            <a:endParaRPr lang="uk-UA" sz="2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072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D2843C-2F9D-06C2-9282-1B0C7FC4F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uk-UA" sz="4600" b="1">
                <a:solidFill>
                  <a:schemeClr val="tx1"/>
                </a:solidFill>
              </a:rPr>
              <a:t>Тлумачний словник української мови</a:t>
            </a:r>
          </a:p>
        </p:txBody>
      </p: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4FA04594-2FA5-2CC0-BEB9-EDA3B09904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6027051"/>
              </p:ext>
            </p:extLst>
          </p:nvPr>
        </p:nvGraphicFramePr>
        <p:xfrm>
          <a:off x="979488" y="1825625"/>
          <a:ext cx="1023302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40557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608B6F-AA39-6786-DB93-3B6CB80C1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uk-UA" sz="4200" b="1"/>
              <a:t>Співвідношення категорій «чинність» та «дія» НПА</a:t>
            </a:r>
            <a:endParaRPr lang="uk-UA" sz="42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67886C-814C-1584-4A8B-12B2AC3F1FA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1329"/>
          <a:stretch>
            <a:fillRect/>
          </a:stretch>
        </p:blipFill>
        <p:spPr>
          <a:xfrm>
            <a:off x="7922922" y="1924505"/>
            <a:ext cx="3354676" cy="1886998"/>
          </a:xfrm>
          <a:prstGeom prst="rect">
            <a:avLst/>
          </a:prstGeom>
        </p:spPr>
      </p:pic>
      <p:graphicFrame>
        <p:nvGraphicFramePr>
          <p:cNvPr id="17" name="Місце для вмісту 2">
            <a:extLst>
              <a:ext uri="{FF2B5EF4-FFF2-40B4-BE49-F238E27FC236}">
                <a16:creationId xmlns:a16="http://schemas.microsoft.com/office/drawing/2014/main" id="{991635B7-A972-5EEB-34FD-DEC189BC2D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760920"/>
              </p:ext>
            </p:extLst>
          </p:nvPr>
        </p:nvGraphicFramePr>
        <p:xfrm>
          <a:off x="1120000" y="1825625"/>
          <a:ext cx="6358486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417707321"/>
      </p:ext>
    </p:extLst>
  </p:cSld>
  <p:clrMapOvr>
    <a:masterClrMapping/>
  </p:clrMapOvr>
</p:sld>
</file>

<file path=ppt/theme/theme1.xml><?xml version="1.0" encoding="utf-8"?>
<a:theme xmlns:a="http://schemas.openxmlformats.org/drawingml/2006/main" name="Глибина">
  <a:themeElements>
    <a:clrScheme name="Глибина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Глибина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ибина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TM04033923[[fn=Глибина]]</Template>
  <TotalTime>5541</TotalTime>
  <Words>2368</Words>
  <Application>Microsoft Office PowerPoint</Application>
  <PresentationFormat>Широкий екран</PresentationFormat>
  <Paragraphs>343</Paragraphs>
  <Slides>52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52</vt:i4>
      </vt:variant>
    </vt:vector>
  </HeadingPairs>
  <TitlesOfParts>
    <vt:vector size="58" baseType="lpstr">
      <vt:lpstr>Aptos</vt:lpstr>
      <vt:lpstr>Arial</vt:lpstr>
      <vt:lpstr>Calibri</vt:lpstr>
      <vt:lpstr>Corbel</vt:lpstr>
      <vt:lpstr>Times New Roman</vt:lpstr>
      <vt:lpstr>Глибина</vt:lpstr>
      <vt:lpstr>Програма підготовки суддів Верховного Суду</vt:lpstr>
      <vt:lpstr>Підходи до визначення поняття «час» (математика)</vt:lpstr>
      <vt:lpstr>Підходи до визначення поняття «час» (фізика)</vt:lpstr>
      <vt:lpstr>Підходи до визначення поняття «час» (фізика)</vt:lpstr>
      <vt:lpstr>Підходи до визначення поняття «час» (філософія)</vt:lpstr>
      <vt:lpstr>Підходи до визначення поняття «час» (філософія)</vt:lpstr>
      <vt:lpstr>Чинність та дія закону</vt:lpstr>
      <vt:lpstr>Тлумачний словник української мови</vt:lpstr>
      <vt:lpstr>Співвідношення категорій «чинність» та «дія» НПА</vt:lpstr>
      <vt:lpstr>Співвідношення категорій «чинність» та «дія» НПА</vt:lpstr>
      <vt:lpstr>Співвідношення категорій «чинність» та «дія» НПА</vt:lpstr>
      <vt:lpstr>Співвідношення категорій «чинність» та «дія» НПА</vt:lpstr>
      <vt:lpstr>Співвідношення категорій «чинність» та «дія» НПА</vt:lpstr>
      <vt:lpstr>Статуси закону (нормативно-правового акта)</vt:lpstr>
      <vt:lpstr>Яка користь від чинного, але такого, що не вступив у дію закону ?</vt:lpstr>
      <vt:lpstr>*</vt:lpstr>
      <vt:lpstr>Набрання чинності нормативно-правовим актом</vt:lpstr>
      <vt:lpstr>Набрання чинності нормативно-правовим актом</vt:lpstr>
      <vt:lpstr>Дія нормативно-правового акта у часі</vt:lpstr>
      <vt:lpstr>Дія нормативно-правового акта у часі</vt:lpstr>
      <vt:lpstr>Дія нормативно-правового акта у часі</vt:lpstr>
      <vt:lpstr>ЗУ «Про адміністративну процедуру»</vt:lpstr>
      <vt:lpstr>ЗУ «Про лобіювання»</vt:lpstr>
      <vt:lpstr>ЗУ «Про ратифікацію Конвенції Організації  Об'єднаних Націй проти корупції»</vt:lpstr>
      <vt:lpstr>  З А К О Н  У К Р А Ї Н И від 23.12.2009 року N 1787-VI   «Про внесення змін до деяких законодавчих актів України  щодо відповідальності за корупційні правопорушення»  </vt:lpstr>
      <vt:lpstr>З А К О Н    У К Р А Ї Н И від 11 червня 2009 року N 1506-VI  Про засади запобігання та протидії корупції  </vt:lpstr>
      <vt:lpstr>   ЗУ «Про визнання такими, що втратили чинність,  деяких законів України щодо запобігання та протидії корупції»  </vt:lpstr>
      <vt:lpstr>Закон України «Про засади запобігання і протидії корупції» </vt:lpstr>
      <vt:lpstr>Підсумок</vt:lpstr>
      <vt:lpstr>ЗУ «Про правотворчу діяльінсть»</vt:lpstr>
      <vt:lpstr>Дія нормативно-правового акта у часі (доктрина)</vt:lpstr>
      <vt:lpstr>Дія нормативно-правового акта у часі (закон)</vt:lpstr>
      <vt:lpstr>КАСУ, ЦПКУ, ГПКУ</vt:lpstr>
      <vt:lpstr>Кримінальний процесуальний кодекс України</vt:lpstr>
      <vt:lpstr>Кримінальний кодекс України</vt:lpstr>
      <vt:lpstr>Похідні (процесуальні) інструменти обмеження дії закону у часі</vt:lpstr>
      <vt:lpstr>Конституційні аспекти</vt:lpstr>
      <vt:lpstr>Конституційні аспекти</vt:lpstr>
      <vt:lpstr>ЗУ «Про правотворчу діяльність»</vt:lpstr>
      <vt:lpstr>Зупинення дії нормативно-правового акта</vt:lpstr>
      <vt:lpstr>Зупинення дії нормативно-правового акта</vt:lpstr>
      <vt:lpstr>Припинення дії НПА</vt:lpstr>
      <vt:lpstr>Втрата  чинності  НПА</vt:lpstr>
      <vt:lpstr>Втрата  чинності  НПА</vt:lpstr>
      <vt:lpstr>Втрата  чинності  НПА</vt:lpstr>
      <vt:lpstr>*</vt:lpstr>
      <vt:lpstr>ЗУ «Про правотворчу діяльність»</vt:lpstr>
      <vt:lpstr>ЗУ «Про правотворчу діяльність» (перехідні положення)</vt:lpstr>
      <vt:lpstr>ЗУ «Про правотворчу діяльність» (перехідні положення)</vt:lpstr>
      <vt:lpstr>Скасування підзаконного НПА</vt:lpstr>
      <vt:lpstr>Скасування підзаконного НПА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КОМУНІКАТИВНІ ЗАКОНИ І ПУБЛІЧНИЙ ВИСТУП</dc:title>
  <dc:creator>Tetiana Syvak</dc:creator>
  <cp:lastModifiedBy>Іллюк Максим Федорович</cp:lastModifiedBy>
  <cp:revision>165</cp:revision>
  <dcterms:created xsi:type="dcterms:W3CDTF">2024-08-29T12:44:58Z</dcterms:created>
  <dcterms:modified xsi:type="dcterms:W3CDTF">2026-04-27T08:26:18Z</dcterms:modified>
</cp:coreProperties>
</file>