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36"/>
  </p:notesMasterIdLst>
  <p:handoutMasterIdLst>
    <p:handoutMasterId r:id="rId37"/>
  </p:handoutMasterIdLst>
  <p:sldIdLst>
    <p:sldId id="542" r:id="rId2"/>
    <p:sldId id="509" r:id="rId3"/>
    <p:sldId id="548" r:id="rId4"/>
    <p:sldId id="498" r:id="rId5"/>
    <p:sldId id="499" r:id="rId6"/>
    <p:sldId id="500" r:id="rId7"/>
    <p:sldId id="501" r:id="rId8"/>
    <p:sldId id="502" r:id="rId9"/>
    <p:sldId id="516" r:id="rId10"/>
    <p:sldId id="505" r:id="rId11"/>
    <p:sldId id="503" r:id="rId12"/>
    <p:sldId id="531" r:id="rId13"/>
    <p:sldId id="510" r:id="rId14"/>
    <p:sldId id="530" r:id="rId15"/>
    <p:sldId id="544" r:id="rId16"/>
    <p:sldId id="508" r:id="rId17"/>
    <p:sldId id="517" r:id="rId18"/>
    <p:sldId id="527" r:id="rId19"/>
    <p:sldId id="533" r:id="rId20"/>
    <p:sldId id="534" r:id="rId21"/>
    <p:sldId id="519" r:id="rId22"/>
    <p:sldId id="532" r:id="rId23"/>
    <p:sldId id="545" r:id="rId24"/>
    <p:sldId id="546" r:id="rId25"/>
    <p:sldId id="547" r:id="rId26"/>
    <p:sldId id="520" r:id="rId27"/>
    <p:sldId id="528" r:id="rId28"/>
    <p:sldId id="521" r:id="rId29"/>
    <p:sldId id="523" r:id="rId30"/>
    <p:sldId id="539" r:id="rId31"/>
    <p:sldId id="540" r:id="rId32"/>
    <p:sldId id="541" r:id="rId33"/>
    <p:sldId id="522" r:id="rId34"/>
    <p:sldId id="529" r:id="rId35"/>
  </p:sldIdLst>
  <p:sldSz cx="12192000" cy="6858000"/>
  <p:notesSz cx="6797675" cy="9926638"/>
  <p:defaultTextStyle>
    <a:lvl1pPr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ld-sidor" id="{78C2F4ED-6933-48E3-84E1-6F84B07ED847}">
          <p14:sldIdLst>
            <p14:sldId id="542"/>
            <p14:sldId id="509"/>
            <p14:sldId id="548"/>
            <p14:sldId id="498"/>
            <p14:sldId id="499"/>
            <p14:sldId id="500"/>
            <p14:sldId id="501"/>
            <p14:sldId id="502"/>
            <p14:sldId id="516"/>
            <p14:sldId id="505"/>
            <p14:sldId id="503"/>
            <p14:sldId id="531"/>
            <p14:sldId id="510"/>
            <p14:sldId id="530"/>
            <p14:sldId id="544"/>
            <p14:sldId id="508"/>
            <p14:sldId id="517"/>
            <p14:sldId id="527"/>
            <p14:sldId id="533"/>
            <p14:sldId id="534"/>
            <p14:sldId id="519"/>
            <p14:sldId id="532"/>
            <p14:sldId id="545"/>
            <p14:sldId id="546"/>
            <p14:sldId id="547"/>
            <p14:sldId id="520"/>
            <p14:sldId id="528"/>
            <p14:sldId id="521"/>
            <p14:sldId id="523"/>
            <p14:sldId id="539"/>
            <p14:sldId id="540"/>
            <p14:sldId id="541"/>
            <p14:sldId id="522"/>
            <p14:sldId id="5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981"/>
    <a:srgbClr val="F3C9DF"/>
    <a:srgbClr val="1C1F66"/>
    <a:srgbClr val="FAB834"/>
    <a:srgbClr val="D6D7D9"/>
    <a:srgbClr val="627794"/>
    <a:srgbClr val="006BC7"/>
    <a:srgbClr val="132265"/>
    <a:srgbClr val="8C8C8C"/>
    <a:srgbClr val="008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6242" autoAdjust="0"/>
  </p:normalViewPr>
  <p:slideViewPr>
    <p:cSldViewPr snapToGrid="0">
      <p:cViewPr varScale="1">
        <p:scale>
          <a:sx n="84" d="100"/>
          <a:sy n="84" d="100"/>
        </p:scale>
        <p:origin x="4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7326A16-180F-4BE8-B245-B3AA69A96B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5DA72C9-EC3B-46D0-92D0-23CA31D89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CEB84-917F-4CF4-9D3D-D59E5A7863DE}" type="datetimeFigureOut">
              <a:rPr lang="sv-SE" smtClean="0"/>
              <a:t>2026-04-21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CA09C67-9501-40AC-8F7D-8433F4B9A6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5B5BD6-A2C8-4679-A7BE-44A8FF1F2B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10D12-B215-409F-8E8C-234F3367AF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534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7D140624-2F28-4726-B9B4-A16CA9B8ADA6}" type="datetimeFigureOut">
              <a:rPr lang="sv-SE" smtClean="0"/>
              <a:t>2026-04-21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Редігера формат för bakgrundstext</a:t>
            </a:r>
          </a:p>
          <a:p>
            <a:pPr lvl="1"/>
            <a:r>
              <a:t>Nivå två</a:t>
            </a:r>
          </a:p>
          <a:p>
            <a:pPr lvl="2"/>
            <a:r>
              <a:t>Ніво тре (Nivå tre)</a:t>
            </a:r>
          </a:p>
          <a:p>
            <a:pPr lvl="3"/>
            <a:r>
              <a:t>Ніво фіра (Nivå fyra)</a:t>
            </a:r>
          </a:p>
          <a:p>
            <a:pPr lvl="4"/>
            <a:r>
              <a:t>Ніво фем (Nivå fem)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F2A0CD07-5D85-45A4-83A5-AD55C9333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06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60CE905-EBA4-4D98-BB8A-4B4CD707DEBF}"/>
              </a:ext>
            </a:extLst>
          </p:cNvPr>
          <p:cNvSpPr/>
          <p:nvPr userDrawn="1"/>
        </p:nvSpPr>
        <p:spPr>
          <a:xfrm flipH="1">
            <a:off x="1" y="0"/>
            <a:ext cx="6095999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68754"/>
            <a:ext cx="5295900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B167C046-1A65-48B8-B144-AA30F983C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429000"/>
            <a:ext cx="5295899" cy="597457"/>
          </a:xfrm>
        </p:spPr>
        <p:txBody>
          <a:bodyPr wrap="square"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097220-FE9C-4202-8CC9-BCA0955DF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3C74EA0B-F738-4EDC-9FF2-91B1153AA1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noFill/>
        </p:spPr>
        <p:txBody>
          <a:bodyPr rIns="46800" anchor="ctr">
            <a:normAutofit/>
          </a:bodyPr>
          <a:lstStyle>
            <a:lvl1pPr marL="0" indent="0" algn="r">
              <a:buNone/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F99CA12-1BB2-4F2C-9608-0D81709E6641}"/>
              </a:ext>
            </a:extLst>
          </p:cNvPr>
          <p:cNvSpPr/>
          <p:nvPr userDrawn="1"/>
        </p:nvSpPr>
        <p:spPr>
          <a:xfrm>
            <a:off x="9618453" y="-180940"/>
            <a:ext cx="2573547" cy="215444"/>
          </a:xfrm>
          <a:prstGeom prst="rect">
            <a:avLst/>
          </a:prstGeom>
        </p:spPr>
        <p:txBody>
          <a:bodyPr wrap="square" rIns="0" anchor="b">
            <a:spAutoFit/>
          </a:bodyPr>
          <a:lstStyle/>
          <a:p>
            <a:pPr algn="r"/>
            <a:r>
              <a:rPr lang="sv-SE" sz="800" kern="0" dirty="0">
                <a:solidFill>
                  <a:schemeClr val="tx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Sveriges Domstolars presentationsmall 1.0</a:t>
            </a:r>
            <a:endParaRPr lang="sv-SE" sz="500" dirty="0">
              <a:solidFill>
                <a:schemeClr val="tx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Platshållare för bildnummer 1">
            <a:extLst>
              <a:ext uri="{FF2B5EF4-FFF2-40B4-BE49-F238E27FC236}">
                <a16:creationId xmlns:a16="http://schemas.microsoft.com/office/drawing/2014/main" id="{AD2E08F1-07B0-4428-AE8E-CAE6CDC29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7" name="Bild 26">
            <a:extLst>
              <a:ext uri="{FF2B5EF4-FFF2-40B4-BE49-F238E27FC236}">
                <a16:creationId xmlns:a16="http://schemas.microsoft.com/office/drawing/2014/main" id="{ADF800F2-A90B-4837-A823-0EC8F931D4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5352" y="5775944"/>
            <a:ext cx="5090123" cy="7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7194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Domstolsakademi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49B75F2E-939F-4E12-9ACE-2986AD689C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994045"/>
            <a:ext cx="12192000" cy="2878816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CFAC007-2E1F-49FD-B1EE-BA37C657F965}"/>
              </a:ext>
            </a:extLst>
          </p:cNvPr>
          <p:cNvSpPr/>
          <p:nvPr userDrawn="1"/>
        </p:nvSpPr>
        <p:spPr>
          <a:xfrm flipV="1">
            <a:off x="0" y="0"/>
            <a:ext cx="12192000" cy="1994045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36342"/>
            <a:ext cx="6778171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B167C046-1A65-48B8-B144-AA30F983C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396588"/>
            <a:ext cx="6778170" cy="597457"/>
          </a:xfrm>
        </p:spPr>
        <p:txBody>
          <a:bodyPr lIns="46800" tIns="46800" anchor="t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2CC1293-777D-4111-89BB-6BD1A7140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0313" b="29076"/>
          <a:stretch/>
        </p:blipFill>
        <p:spPr>
          <a:xfrm>
            <a:off x="6134100" y="1994045"/>
            <a:ext cx="6057900" cy="4863955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0C735A06-9D53-43E4-BF4C-E9EBC8747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9600" y="5747438"/>
            <a:ext cx="3671213" cy="75391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FD2E174-40CF-477D-965A-D2D622DFD5A2}"/>
              </a:ext>
            </a:extLst>
          </p:cNvPr>
          <p:cNvSpPr/>
          <p:nvPr userDrawn="1"/>
        </p:nvSpPr>
        <p:spPr>
          <a:xfrm>
            <a:off x="0" y="4872861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lIns="576000" rIns="324000">
            <a:spAutoFit/>
          </a:bodyPr>
          <a:lstStyle/>
          <a:p>
            <a:pPr algn="r"/>
            <a:r>
              <a:rPr lang="sv-SE" sz="3200" kern="0" dirty="0">
                <a:solidFill>
                  <a:srgbClr val="006BC7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Domstolsakademin</a:t>
            </a:r>
            <a:endParaRPr lang="sv-S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281893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C246F1CA-FEA5-457A-BEC1-6FECF3814D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429001"/>
            <a:ext cx="3076575" cy="2905124"/>
          </a:xfrm>
        </p:spPr>
        <p:txBody>
          <a:bodyPr lIns="46800" tIns="46800" rIns="4680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t>Underrubrik / текст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3DB8430E-9B79-46B4-88BD-4392BEC20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14375"/>
            <a:ext cx="3076575" cy="2714625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t>Рубрика »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3ADAC068-18E2-4FB3-BFDF-13CF7E0FBEC8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39141FF5-D4DB-41CE-8C89-A853D4273B97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9DE4A75E-BAE5-42E2-A555-9BE21E2764DB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71A9301E-1F20-4D23-8A18-CABB8DFB42EA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3FEE95E8-D8F0-49A9-877D-F8A36C8B32BC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t> </a:t>
                </a: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2DBDCD0-4F1C-4F5C-86DF-519CCE188B16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A91976FA-33B8-413B-848F-40035D4AF677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E7D6A71E-C458-40F2-A929-872026A4434F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DC3134D-953A-4EC0-93B2-E4D33B9A3B49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580C47C9-C5D1-445D-8326-6D15272F4A38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FC118E11-B401-4CB3-92E2-74B04C4F986E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8B62944F-6CCC-46E6-B9C1-E11DCCB2015A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DF18AB2-A188-4772-AF0A-4B207C4AFE72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 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21B6833B-7DA8-408D-BEE0-3E7B2EDFAC7A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99C7795A-7EB3-473B-8DC8-330EEFA56DA3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CE3EE96D-ADB2-44F8-AFAD-86E9F771FF6A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2E572281-42CC-4A14-8AF6-EE6F7728F4A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D16EFB60-D7AC-42BB-B48D-68F8DB007A1E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5FA3CB7B-3E26-4E53-BB0E-BD5AE0DBD339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" name="Rätvinklig triangel 19">
              <a:extLst>
                <a:ext uri="{FF2B5EF4-FFF2-40B4-BE49-F238E27FC236}">
                  <a16:creationId xmlns:a16="http://schemas.microsoft.com/office/drawing/2014/main" id="{5901ECF7-E855-43A1-8A12-E12D800C5F50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" name="Rätvinklig triangel 20">
              <a:extLst>
                <a:ext uri="{FF2B5EF4-FFF2-40B4-BE49-F238E27FC236}">
                  <a16:creationId xmlns:a16="http://schemas.microsoft.com/office/drawing/2014/main" id="{6E1CC77E-806A-40E8-8DB2-4B4F30A8CC46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B8826FC-CFE5-415A-B72D-A03D0F3ED8D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70419" y="0"/>
            <a:ext cx="8126412" cy="6858001"/>
          </a:xfrm>
          <a:noFill/>
        </p:spPr>
        <p:txBody>
          <a:bodyPr tIns="252000" bIns="252000"/>
          <a:lstStyle/>
          <a:p>
            <a:pPr lvl="0"/>
            <a:r>
              <a:t>Текстове повідомлення</a:t>
            </a:r>
          </a:p>
          <a:p>
            <a:pPr lvl="1"/>
            <a:r>
              <a:t>Nivå två</a:t>
            </a:r>
          </a:p>
          <a:p>
            <a:pPr lvl="2"/>
            <a:r>
              <a:t>Ніво тре (Nivå tre)</a:t>
            </a:r>
          </a:p>
          <a:p>
            <a:pPr lvl="3"/>
            <a:r>
              <a:t>Ніво фіра (Nivå fyra)</a:t>
            </a:r>
          </a:p>
          <a:p>
            <a:pPr lvl="4"/>
            <a:r>
              <a:t>Ніво фем (Nivå fem)</a:t>
            </a:r>
          </a:p>
        </p:txBody>
      </p:sp>
      <p:sp>
        <p:nvSpPr>
          <p:cNvPr id="31" name="Platshållare för bildnummer 1">
            <a:extLst>
              <a:ext uri="{FF2B5EF4-FFF2-40B4-BE49-F238E27FC236}">
                <a16:creationId xmlns:a16="http://schemas.microsoft.com/office/drawing/2014/main" id="{9D8D54BE-ED8C-447D-8C9C-407F0DAC9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t>‹#›</a:t>
            </a:fld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2DDA9E75-2DF1-46B2-B80D-979048A16668}"/>
              </a:ext>
            </a:extLst>
          </p:cNvPr>
          <p:cNvSpPr/>
          <p:nvPr userDrawn="1"/>
        </p:nvSpPr>
        <p:spPr>
          <a:xfrm>
            <a:off x="12879001" y="359"/>
            <a:ext cx="2331691" cy="3395877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cap="none" normalizeH="0" baseline="0">
              <a:ln>
                <a:noFill/>
              </a:ln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2EE2953B-DC16-469B-9074-FE87DA740AA6}"/>
              </a:ext>
            </a:extLst>
          </p:cNvPr>
          <p:cNvSpPr txBox="1"/>
          <p:nvPr userDrawn="1"/>
        </p:nvSpPr>
        <p:spPr>
          <a:xfrm>
            <a:off x="13018522" y="418612"/>
            <a:ext cx="459035" cy="16324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0" rIns="45719" bIns="45719" numCol="1" spcCol="38100" anchor="t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pPr>
            <a:r>
              <a:t>Текстове повідомлення</a:t>
            </a:r>
          </a:p>
        </p:txBody>
      </p:sp>
      <p:pic>
        <p:nvPicPr>
          <p:cNvPr id="52" name="Bildobjekt 51" descr="En bild som visar skärmbild  Automatiskt genererad beskrivning">
            <a:extLst>
              <a:ext uri="{FF2B5EF4-FFF2-40B4-BE49-F238E27FC236}">
                <a16:creationId xmlns:a16="http://schemas.microsoft.com/office/drawing/2014/main" id="{115DF42F-FDF4-4D4F-BD09-3C1A8194C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2691" y="587873"/>
            <a:ext cx="1388845" cy="1525862"/>
          </a:xfrm>
          <a:prstGeom prst="rect">
            <a:avLst/>
          </a:prstGeom>
        </p:spPr>
      </p:pic>
      <p:grpSp>
        <p:nvGrpSpPr>
          <p:cNvPr id="54" name="Grupp 53">
            <a:extLst>
              <a:ext uri="{FF2B5EF4-FFF2-40B4-BE49-F238E27FC236}">
                <a16:creationId xmlns:a16="http://schemas.microsoft.com/office/drawing/2014/main" id="{9C454299-3D92-42E5-8207-6948E79EA486}"/>
              </a:ext>
            </a:extLst>
          </p:cNvPr>
          <p:cNvGrpSpPr/>
          <p:nvPr userDrawn="1"/>
        </p:nvGrpSpPr>
        <p:grpSpPr>
          <a:xfrm>
            <a:off x="13066292" y="397447"/>
            <a:ext cx="1781920" cy="1795336"/>
            <a:chOff x="8289413" y="3698683"/>
            <a:chExt cx="1781920" cy="1795336"/>
          </a:xfrm>
        </p:grpSpPr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F1F679AB-6AAF-4306-867B-6CB5E5AE8950}"/>
                </a:ext>
              </a:extLst>
            </p:cNvPr>
            <p:cNvSpPr txBox="1"/>
            <p:nvPr userDrawn="1"/>
          </p:nvSpPr>
          <p:spPr>
            <a:xfrm>
              <a:off x="8293992" y="4239968"/>
              <a:ext cx="55649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defRPr>
              </a:pPr>
              <a:r>
                <a:t>A</a:t>
              </a:r>
            </a:p>
          </p:txBody>
        </p: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271307E9-9ADE-4149-B765-09D53954C7A9}"/>
                </a:ext>
              </a:extLst>
            </p:cNvPr>
            <p:cNvSpPr txBox="1"/>
            <p:nvPr userDrawn="1"/>
          </p:nvSpPr>
          <p:spPr>
            <a:xfrm>
              <a:off x="8289413" y="5124689"/>
              <a:ext cx="55649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defRPr>
              </a:pPr>
              <a:r>
                <a:t>б)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1232909E-980F-4090-9986-EA486F2073E4}"/>
                </a:ext>
              </a:extLst>
            </p:cNvPr>
            <p:cNvSpPr/>
            <p:nvPr userDrawn="1"/>
          </p:nvSpPr>
          <p:spPr>
            <a:xfrm>
              <a:off x="8565306" y="4550498"/>
              <a:ext cx="1042975" cy="399208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endParaRP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AD114B26-D829-45D2-91F5-BE7484792A3E}"/>
                </a:ext>
              </a:extLst>
            </p:cNvPr>
            <p:cNvSpPr/>
            <p:nvPr userDrawn="1"/>
          </p:nvSpPr>
          <p:spPr>
            <a:xfrm>
              <a:off x="8565305" y="5086189"/>
              <a:ext cx="1045419" cy="108296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endParaRPr>
            </a:p>
          </p:txBody>
        </p: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DAD6D76E-8024-4B70-91FD-EDEB67A095CB}"/>
                </a:ext>
              </a:extLst>
            </p:cNvPr>
            <p:cNvSpPr txBox="1"/>
            <p:nvPr userDrawn="1"/>
          </p:nvSpPr>
          <p:spPr>
            <a:xfrm>
              <a:off x="9272680" y="4719201"/>
              <a:ext cx="798653" cy="36933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defRPr>
              </a:pPr>
              <a:r>
                <a:t>корпорації Майкрософт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900">
                  <a:solidFill>
                    <a:schemeClr val="tx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defRPr>
              </a:pPr>
              <a:r>
                <a:rPr>
                  <a:ln>
                    <a:noFill/>
                  </a:ln>
                  <a:effectLst/>
                  <a:uFillTx/>
                </a:rPr>
                <a:t>hitte</a:t>
              </a:r>
              <a:r>
                <a:t> på-färger (англ.)</a:t>
              </a:r>
              <a:endParaRPr kumimoji="0" sz="900" b="0" i="0" u="none" strike="noStrike" cap="none" normalizeH="0" baseline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endParaRPr>
            </a:p>
          </p:txBody>
        </p:sp>
        <p:grpSp>
          <p:nvGrpSpPr>
            <p:cNvPr id="63" name="Grupp 62">
              <a:extLst>
                <a:ext uri="{FF2B5EF4-FFF2-40B4-BE49-F238E27FC236}">
                  <a16:creationId xmlns:a16="http://schemas.microsoft.com/office/drawing/2014/main" id="{92F8FD14-5328-4B2A-89A9-7099BBE19164}"/>
                </a:ext>
              </a:extLst>
            </p:cNvPr>
            <p:cNvGrpSpPr/>
            <p:nvPr userDrawn="1"/>
          </p:nvGrpSpPr>
          <p:grpSpPr>
            <a:xfrm>
              <a:off x="8869734" y="4635600"/>
              <a:ext cx="421481" cy="204301"/>
              <a:chOff x="8760619" y="4614863"/>
              <a:chExt cx="642843" cy="266700"/>
            </a:xfrm>
          </p:grpSpPr>
          <p:sp>
            <p:nvSpPr>
              <p:cNvPr id="68" name="Frihandsfigur: Form 67">
                <a:extLst>
                  <a:ext uri="{FF2B5EF4-FFF2-40B4-BE49-F238E27FC236}">
                    <a16:creationId xmlns:a16="http://schemas.microsoft.com/office/drawing/2014/main" id="{0FF27B08-9B67-4BE8-981E-A4A669EC2B1D}"/>
                  </a:ext>
                </a:extLst>
              </p:cNvPr>
              <p:cNvSpPr/>
              <p:nvPr/>
            </p:nvSpPr>
            <p:spPr>
              <a:xfrm>
                <a:off x="8760619" y="4614863"/>
                <a:ext cx="628650" cy="266700"/>
              </a:xfrm>
              <a:custGeom>
                <a:avLst/>
                <a:gdLst>
                  <a:gd name="connsiteX0" fmla="*/ 0 w 628650"/>
                  <a:gd name="connsiteY0" fmla="*/ 266700 h 266700"/>
                  <a:gd name="connsiteX1" fmla="*/ 328612 w 628650"/>
                  <a:gd name="connsiteY1" fmla="*/ 157162 h 266700"/>
                  <a:gd name="connsiteX2" fmla="*/ 628650 w 62865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650" h="266700">
                    <a:moveTo>
                      <a:pt x="0" y="266700"/>
                    </a:moveTo>
                    <a:cubicBezTo>
                      <a:pt x="111918" y="234156"/>
                      <a:pt x="223837" y="201612"/>
                      <a:pt x="328612" y="157162"/>
                    </a:cubicBezTo>
                    <a:cubicBezTo>
                      <a:pt x="433387" y="112712"/>
                      <a:pt x="531018" y="56356"/>
                      <a:pt x="628650" y="0"/>
                    </a:cubicBezTo>
                  </a:path>
                </a:pathLst>
              </a:custGeom>
              <a:noFill/>
              <a:ln w="10795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69" name="Frihandsfigur: Form 68">
                <a:extLst>
                  <a:ext uri="{FF2B5EF4-FFF2-40B4-BE49-F238E27FC236}">
                    <a16:creationId xmlns:a16="http://schemas.microsoft.com/office/drawing/2014/main" id="{D954F263-2607-4584-8B95-76A4536562A6}"/>
                  </a:ext>
                </a:extLst>
              </p:cNvPr>
              <p:cNvSpPr/>
              <p:nvPr/>
            </p:nvSpPr>
            <p:spPr>
              <a:xfrm rot="2600819">
                <a:off x="8774812" y="4614863"/>
                <a:ext cx="628650" cy="266700"/>
              </a:xfrm>
              <a:custGeom>
                <a:avLst/>
                <a:gdLst>
                  <a:gd name="connsiteX0" fmla="*/ 0 w 628650"/>
                  <a:gd name="connsiteY0" fmla="*/ 266700 h 266700"/>
                  <a:gd name="connsiteX1" fmla="*/ 328612 w 628650"/>
                  <a:gd name="connsiteY1" fmla="*/ 157162 h 266700"/>
                  <a:gd name="connsiteX2" fmla="*/ 628650 w 62865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650" h="266700">
                    <a:moveTo>
                      <a:pt x="0" y="266700"/>
                    </a:moveTo>
                    <a:cubicBezTo>
                      <a:pt x="111918" y="234156"/>
                      <a:pt x="223837" y="201612"/>
                      <a:pt x="328612" y="157162"/>
                    </a:cubicBezTo>
                    <a:cubicBezTo>
                      <a:pt x="433387" y="112712"/>
                      <a:pt x="531018" y="56356"/>
                      <a:pt x="628650" y="0"/>
                    </a:cubicBezTo>
                  </a:path>
                </a:pathLst>
              </a:custGeom>
              <a:noFill/>
              <a:ln w="10795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511388F1-786C-4405-9C85-CDCD73258592}"/>
                </a:ext>
              </a:extLst>
            </p:cNvPr>
            <p:cNvGrpSpPr/>
            <p:nvPr userDrawn="1"/>
          </p:nvGrpSpPr>
          <p:grpSpPr>
            <a:xfrm>
              <a:off x="8844412" y="5004126"/>
              <a:ext cx="461782" cy="270957"/>
              <a:chOff x="8760619" y="4438709"/>
              <a:chExt cx="704310" cy="470676"/>
            </a:xfrm>
          </p:grpSpPr>
          <p:sp>
            <p:nvSpPr>
              <p:cNvPr id="66" name="Frihandsfigur: Form 65">
                <a:extLst>
                  <a:ext uri="{FF2B5EF4-FFF2-40B4-BE49-F238E27FC236}">
                    <a16:creationId xmlns:a16="http://schemas.microsoft.com/office/drawing/2014/main" id="{434CAEFD-8D4B-4BAA-8D18-05A50428E852}"/>
                  </a:ext>
                </a:extLst>
              </p:cNvPr>
              <p:cNvSpPr/>
              <p:nvPr/>
            </p:nvSpPr>
            <p:spPr>
              <a:xfrm>
                <a:off x="8760619" y="4614865"/>
                <a:ext cx="628649" cy="129924"/>
              </a:xfrm>
              <a:custGeom>
                <a:avLst/>
                <a:gdLst>
                  <a:gd name="connsiteX0" fmla="*/ 0 w 628650"/>
                  <a:gd name="connsiteY0" fmla="*/ 266700 h 266700"/>
                  <a:gd name="connsiteX1" fmla="*/ 328612 w 628650"/>
                  <a:gd name="connsiteY1" fmla="*/ 157162 h 266700"/>
                  <a:gd name="connsiteX2" fmla="*/ 628650 w 62865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650" h="266700">
                    <a:moveTo>
                      <a:pt x="0" y="266700"/>
                    </a:moveTo>
                    <a:cubicBezTo>
                      <a:pt x="111918" y="234156"/>
                      <a:pt x="223837" y="201612"/>
                      <a:pt x="328612" y="157162"/>
                    </a:cubicBezTo>
                    <a:cubicBezTo>
                      <a:pt x="433387" y="112712"/>
                      <a:pt x="531018" y="56356"/>
                      <a:pt x="628650" y="0"/>
                    </a:cubicBezTo>
                  </a:path>
                </a:pathLst>
              </a:custGeom>
              <a:noFill/>
              <a:ln w="10795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67" name="Frihandsfigur: Form 66">
                <a:extLst>
                  <a:ext uri="{FF2B5EF4-FFF2-40B4-BE49-F238E27FC236}">
                    <a16:creationId xmlns:a16="http://schemas.microsoft.com/office/drawing/2014/main" id="{FFDFA14C-2779-457A-9749-E6AACD9A84BC}"/>
                  </a:ext>
                </a:extLst>
              </p:cNvPr>
              <p:cNvSpPr/>
              <p:nvPr/>
            </p:nvSpPr>
            <p:spPr>
              <a:xfrm rot="2600819">
                <a:off x="8836280" y="4438709"/>
                <a:ext cx="628649" cy="470676"/>
              </a:xfrm>
              <a:custGeom>
                <a:avLst/>
                <a:gdLst>
                  <a:gd name="connsiteX0" fmla="*/ 0 w 628650"/>
                  <a:gd name="connsiteY0" fmla="*/ 266700 h 266700"/>
                  <a:gd name="connsiteX1" fmla="*/ 328612 w 628650"/>
                  <a:gd name="connsiteY1" fmla="*/ 157162 h 266700"/>
                  <a:gd name="connsiteX2" fmla="*/ 628650 w 62865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650" h="266700">
                    <a:moveTo>
                      <a:pt x="0" y="266700"/>
                    </a:moveTo>
                    <a:cubicBezTo>
                      <a:pt x="111918" y="234156"/>
                      <a:pt x="223837" y="201612"/>
                      <a:pt x="328612" y="157162"/>
                    </a:cubicBezTo>
                    <a:cubicBezTo>
                      <a:pt x="433387" y="112712"/>
                      <a:pt x="531018" y="56356"/>
                      <a:pt x="628650" y="0"/>
                    </a:cubicBezTo>
                  </a:path>
                </a:pathLst>
              </a:custGeom>
              <a:noFill/>
              <a:ln w="10795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DA064E6A-CE61-4025-960D-2E56EDFD1949}"/>
                </a:ext>
              </a:extLst>
            </p:cNvPr>
            <p:cNvSpPr txBox="1"/>
            <p:nvPr userDrawn="1"/>
          </p:nvSpPr>
          <p:spPr>
            <a:xfrm>
              <a:off x="8696447" y="3698683"/>
              <a:ext cx="556497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defRPr>
              </a:pPr>
              <a:r>
                <a:t>2</a:t>
              </a:r>
            </a:p>
          </p:txBody>
        </p:sp>
      </p:grpSp>
      <p:sp>
        <p:nvSpPr>
          <p:cNvPr id="70" name="Frihandsfigur: Form 69">
            <a:extLst>
              <a:ext uri="{FF2B5EF4-FFF2-40B4-BE49-F238E27FC236}">
                <a16:creationId xmlns:a16="http://schemas.microsoft.com/office/drawing/2014/main" id="{2A25B4EC-E5C0-4B8A-9B03-4F15201859B8}"/>
              </a:ext>
            </a:extLst>
          </p:cNvPr>
          <p:cNvSpPr/>
          <p:nvPr userDrawn="1"/>
        </p:nvSpPr>
        <p:spPr>
          <a:xfrm rot="5896590">
            <a:off x="12761972" y="1459513"/>
            <a:ext cx="553670" cy="1025661"/>
          </a:xfrm>
          <a:custGeom>
            <a:avLst/>
            <a:gdLst>
              <a:gd name="connsiteX0" fmla="*/ 0 w 3448594"/>
              <a:gd name="connsiteY0" fmla="*/ 3561806 h 3819662"/>
              <a:gd name="connsiteX1" fmla="*/ 2577737 w 3448594"/>
              <a:gd name="connsiteY1" fmla="*/ 3448595 h 3819662"/>
              <a:gd name="connsiteX2" fmla="*/ 3448594 w 3448594"/>
              <a:gd name="connsiteY2" fmla="*/ 0 h 3819662"/>
              <a:gd name="connsiteX0" fmla="*/ 0 w 3448594"/>
              <a:gd name="connsiteY0" fmla="*/ 3561806 h 3735281"/>
              <a:gd name="connsiteX1" fmla="*/ 2577737 w 3448594"/>
              <a:gd name="connsiteY1" fmla="*/ 3448595 h 3735281"/>
              <a:gd name="connsiteX2" fmla="*/ 3448594 w 3448594"/>
              <a:gd name="connsiteY2" fmla="*/ 0 h 3735281"/>
              <a:gd name="connsiteX0" fmla="*/ 0 w 3448594"/>
              <a:gd name="connsiteY0" fmla="*/ 3561806 h 3561806"/>
              <a:gd name="connsiteX1" fmla="*/ 2767463 w 3448594"/>
              <a:gd name="connsiteY1" fmla="*/ 2959344 h 3561806"/>
              <a:gd name="connsiteX2" fmla="*/ 3448594 w 3448594"/>
              <a:gd name="connsiteY2" fmla="*/ 0 h 3561806"/>
              <a:gd name="connsiteX0" fmla="*/ 0 w 2857472"/>
              <a:gd name="connsiteY0" fmla="*/ 4040039 h 4040039"/>
              <a:gd name="connsiteX1" fmla="*/ 2767463 w 2857472"/>
              <a:gd name="connsiteY1" fmla="*/ 3437577 h 4040039"/>
              <a:gd name="connsiteX2" fmla="*/ 1129769 w 2857472"/>
              <a:gd name="connsiteY2" fmla="*/ 0 h 4040039"/>
              <a:gd name="connsiteX0" fmla="*/ 0 w 3690033"/>
              <a:gd name="connsiteY0" fmla="*/ 4040039 h 4040039"/>
              <a:gd name="connsiteX1" fmla="*/ 2767463 w 3690033"/>
              <a:gd name="connsiteY1" fmla="*/ 3437577 h 4040039"/>
              <a:gd name="connsiteX2" fmla="*/ 1129769 w 3690033"/>
              <a:gd name="connsiteY2" fmla="*/ 0 h 4040039"/>
              <a:gd name="connsiteX0" fmla="*/ -1 w 4724860"/>
              <a:gd name="connsiteY0" fmla="*/ 4114226 h 4114225"/>
              <a:gd name="connsiteX1" fmla="*/ 3802290 w 4724860"/>
              <a:gd name="connsiteY1" fmla="*/ 3437577 h 4114225"/>
              <a:gd name="connsiteX2" fmla="*/ 2164596 w 4724860"/>
              <a:gd name="connsiteY2" fmla="*/ 0 h 4114225"/>
              <a:gd name="connsiteX0" fmla="*/ -1 w 5270751"/>
              <a:gd name="connsiteY0" fmla="*/ 4042517 h 4042516"/>
              <a:gd name="connsiteX1" fmla="*/ 3802290 w 5270751"/>
              <a:gd name="connsiteY1" fmla="*/ 3365868 h 4042516"/>
              <a:gd name="connsiteX2" fmla="*/ 3101590 w 5270751"/>
              <a:gd name="connsiteY2" fmla="*/ -2 h 4042516"/>
              <a:gd name="connsiteX0" fmla="*/ -1 w 4636769"/>
              <a:gd name="connsiteY0" fmla="*/ 4042521 h 4042520"/>
              <a:gd name="connsiteX1" fmla="*/ 3802290 w 4636769"/>
              <a:gd name="connsiteY1" fmla="*/ 3365872 h 4042520"/>
              <a:gd name="connsiteX2" fmla="*/ 3101590 w 4636769"/>
              <a:gd name="connsiteY2" fmla="*/ 2 h 4042520"/>
              <a:gd name="connsiteX0" fmla="*/ -1 w 4390073"/>
              <a:gd name="connsiteY0" fmla="*/ 4007896 h 4007895"/>
              <a:gd name="connsiteX1" fmla="*/ 3802290 w 4390073"/>
              <a:gd name="connsiteY1" fmla="*/ 3331247 h 4007895"/>
              <a:gd name="connsiteX2" fmla="*/ 2618666 w 4390073"/>
              <a:gd name="connsiteY2" fmla="*/ 0 h 400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0073" h="4007895">
                <a:moveTo>
                  <a:pt x="-1" y="4007896"/>
                </a:moveTo>
                <a:cubicBezTo>
                  <a:pt x="1130843" y="3969741"/>
                  <a:pt x="3227524" y="3924881"/>
                  <a:pt x="3802290" y="3331247"/>
                </a:cubicBezTo>
                <a:cubicBezTo>
                  <a:pt x="4377056" y="2737613"/>
                  <a:pt x="5177477" y="436881"/>
                  <a:pt x="2618666" y="0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AEF1148C-76EA-4538-8DCC-6277CF9E6204}"/>
              </a:ext>
            </a:extLst>
          </p:cNvPr>
          <p:cNvSpPr/>
          <p:nvPr userDrawn="1"/>
        </p:nvSpPr>
        <p:spPr>
          <a:xfrm>
            <a:off x="12879001" y="-733"/>
            <a:ext cx="2331691" cy="154610"/>
          </a:xfrm>
          <a:prstGeom prst="rect">
            <a:avLst/>
          </a:prstGeom>
          <a:solidFill>
            <a:schemeClr val="accent6"/>
          </a:solidFill>
        </p:spPr>
        <p:txBody>
          <a:bodyPr wrap="square" tIns="0" bIns="0">
            <a:noAutofit/>
          </a:bodyPr>
          <a:lstStyle/>
          <a:p>
            <a:pPr algn="l">
              <a:defRPr sz="900">
                <a:solidFill>
                  <a:schemeClr val="bg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pPr>
            <a:r>
              <a:t>ТИПИ – Färger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154C60CD-6FFE-489B-94DE-3FCB50FE42A6}"/>
              </a:ext>
            </a:extLst>
          </p:cNvPr>
          <p:cNvSpPr/>
          <p:nvPr userDrawn="1"/>
        </p:nvSpPr>
        <p:spPr>
          <a:xfrm>
            <a:off x="12889833" y="2457518"/>
            <a:ext cx="252800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9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pPr>
            <a:r>
              <a:t>Högerklicka på ett objekt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 sz="90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defRPr>
            </a:pPr>
            <a:r>
              <a:rPr>
                <a:solidFill>
                  <a:prstClr val="black"/>
                </a:solidFill>
              </a:rPr>
              <a:t>Välj Fyllning</a:t>
            </a:r>
            <a:br>
              <a:rPr>
                <a:solidFill>
                  <a:prstClr val="black"/>
                </a:solidFill>
              </a:rPr>
            </a:br>
            <a:r>
              <a:rPr i="1">
                <a:solidFill>
                  <a:prstClr val="black"/>
                </a:solidFill>
              </a:rPr>
              <a:t>Sveriges Domstolars färger finns vid </a:t>
            </a:r>
            <a:br>
              <a:rPr i="1">
                <a:solidFill>
                  <a:prstClr val="black"/>
                </a:solidFill>
              </a:rPr>
            </a:br>
            <a:r>
              <a:rPr i="1">
                <a:solidFill>
                  <a:prstClr val="black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.</a:t>
            </a:r>
            <a:r>
              <a:rPr>
                <a:solidFill>
                  <a:prstClr val="black"/>
                </a:solidFill>
              </a:rPr>
              <a:t>”Temafärger”. Endast första raden (Ендаст Ферста Раден)</a:t>
            </a:r>
            <a:br>
              <a:rPr>
                <a:solidFill>
                  <a:prstClr val="black"/>
                </a:solidFill>
              </a:rPr>
            </a:br>
            <a:r>
              <a:rPr b="1">
                <a:solidFill>
                  <a:srgbClr val="FF0000"/>
                </a:solidFill>
              </a:rPr>
              <a:t>B</a:t>
            </a:r>
            <a:r>
              <a:rPr>
                <a:solidFill>
                  <a:prstClr val="black"/>
                </a:solidFill>
              </a:rPr>
              <a:t>. Välj Pipett klicka på färgstapeln</a:t>
            </a:r>
          </a:p>
        </p:txBody>
      </p:sp>
      <p:sp>
        <p:nvSpPr>
          <p:cNvPr id="73" name="Rektangel: rundade hörn 72">
            <a:extLst>
              <a:ext uri="{FF2B5EF4-FFF2-40B4-BE49-F238E27FC236}">
                <a16:creationId xmlns:a16="http://schemas.microsoft.com/office/drawing/2014/main" id="{41BF90DF-FDF5-4205-B887-259A8B3380C1}"/>
              </a:ext>
            </a:extLst>
          </p:cNvPr>
          <p:cNvSpPr/>
          <p:nvPr userDrawn="1"/>
        </p:nvSpPr>
        <p:spPr>
          <a:xfrm>
            <a:off x="13300183" y="981068"/>
            <a:ext cx="1111354" cy="268194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7E266840-4550-4732-B1D6-010F6DE9745D}"/>
              </a:ext>
            </a:extLst>
          </p:cNvPr>
          <p:cNvSpPr txBox="1"/>
          <p:nvPr userDrawn="1"/>
        </p:nvSpPr>
        <p:spPr>
          <a:xfrm>
            <a:off x="12935321" y="110921"/>
            <a:ext cx="55649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pPr>
            <a: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979524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9B387D8C-FD0A-40B7-8D4A-EC741843E419}"/>
              </a:ext>
            </a:extLst>
          </p:cNvPr>
          <p:cNvSpPr/>
          <p:nvPr userDrawn="1"/>
        </p:nvSpPr>
        <p:spPr>
          <a:xfrm flipH="1">
            <a:off x="4065588" y="0"/>
            <a:ext cx="8136074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E41DE81-E7F1-4F28-9FBE-C42A873DC5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588" y="0"/>
            <a:ext cx="8126412" cy="6857999"/>
          </a:xfrm>
          <a:noFill/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sv-SE" dirty="0"/>
              <a:t>Infoga bild från mediebiblioteket </a:t>
            </a:r>
            <a:br>
              <a:rPr lang="sv-SE" dirty="0"/>
            </a:br>
            <a:r>
              <a:rPr lang="sv-SE" dirty="0"/>
              <a:t>(se guide på titelsidan),</a:t>
            </a:r>
          </a:p>
          <a:p>
            <a:r>
              <a:rPr lang="sv-SE" dirty="0"/>
              <a:t/>
            </a:r>
            <a:br>
              <a:rPr lang="sv-SE" dirty="0"/>
            </a:br>
            <a:r>
              <a:rPr lang="sv-SE" dirty="0"/>
              <a:t>eller klicka på ikonen här för att </a:t>
            </a:r>
            <a:br>
              <a:rPr lang="sv-SE" dirty="0"/>
            </a:br>
            <a:r>
              <a:rPr lang="sv-SE" dirty="0"/>
              <a:t>öppna bild från din dator.</a:t>
            </a:r>
          </a:p>
          <a:p>
            <a:r>
              <a:rPr lang="sv-SE" dirty="0"/>
              <a:t/>
            </a:r>
            <a:br>
              <a:rPr lang="sv-SE" dirty="0"/>
            </a:br>
            <a:r>
              <a:rPr lang="sv-SE" dirty="0"/>
              <a:t>(Bildstorlek minst 1280x1080 pixlar)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C246F1CA-FEA5-457A-BEC1-6FECF3814D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429001"/>
            <a:ext cx="3076575" cy="2905124"/>
          </a:xfrm>
          <a:noFill/>
        </p:spPr>
        <p:txBody>
          <a:bodyPr lIns="46800" tIns="46800" rIns="4680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Underrubrik/text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3DB8430E-9B79-46B4-88BD-4392BEC20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14375"/>
            <a:ext cx="3076575" cy="2714625"/>
          </a:xfrm>
          <a:noFill/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B628AE4E-AB14-43FA-8521-F15484E4F156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  <a:noFill/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2A7941E1-2B41-4758-87D5-FE2041FEAF92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  <a:grpFill/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3DC4783E-07B0-4FCE-914E-CD52BB03D5C8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9B1B5E00-FC90-4B25-AD4D-6259FE7195FB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92534865-E3A3-4C91-8DE3-0936E09F77E8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6F021D6-6097-48E0-8053-B46A8316D8A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C54D6B46-9452-4EFD-86A3-CC5BF0FC5241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DABF95A1-D1F5-42DE-9650-4F52BD17582B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18210DB1-0D19-4B92-B77F-7AB9777AEA9B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7FBBA086-C57E-4C7C-9571-E1656D5357DA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0D44AE8F-1376-41E7-9F5E-CF66234E578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9AD60C6-1906-4CFE-8F1F-8C81373469AB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1ECDAB87-708B-4DA4-8634-F1519BB2A23E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C6DD8B9-ED74-4E9F-B0C1-545C8E974970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B711546-48C5-4B2B-9885-78527093D7EC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C280D9A2-3EE9-473F-9310-9B4B6876C143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83703C3-7293-4826-A524-F71196DBF208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6C5B6B5-26B5-4B4D-A44A-D272566E1818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EA65ACA6-5213-48E0-AE5C-B9BD91E1DEF8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929A4CFF-5ACE-48E5-9DBD-8FE588D2306D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Rätvinklig triangel 18">
              <a:extLst>
                <a:ext uri="{FF2B5EF4-FFF2-40B4-BE49-F238E27FC236}">
                  <a16:creationId xmlns:a16="http://schemas.microsoft.com/office/drawing/2014/main" id="{2D2EC48B-A733-4473-A05D-CA7DBBEAE33F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DD5740D6-E755-457F-A556-43897CFFA03B}"/>
              </a:ext>
            </a:extLst>
          </p:cNvPr>
          <p:cNvGrpSpPr/>
          <p:nvPr userDrawn="1"/>
        </p:nvGrpSpPr>
        <p:grpSpPr>
          <a:xfrm>
            <a:off x="12379291" y="0"/>
            <a:ext cx="374582" cy="1600201"/>
            <a:chOff x="12384122" y="0"/>
            <a:chExt cx="374582" cy="1600201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232B446E-E032-44FA-B129-AEDDDFB24504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AFE0FF1-4EAD-43C1-B072-48FC06331789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53F14D3-E596-4C5A-ADCC-508D17478C92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7591E66-418D-47AE-9ABA-83C25DA8C4CB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218D1DE5-3469-414C-A6E3-E384DA8FEB96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BDA8581-FD3B-4AD2-8609-68A89963D596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B2727C8-80B3-4F77-A591-11C400331CF2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FE71121-E848-4CA2-B0C2-908A7B96E132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37CB47C6-EBEF-4F9C-BC68-576BF55158B1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253C3291-0CB9-450F-90C7-E36AFDFFADA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3C6EF63E-F73D-4D53-ACDD-C4C99686D5C2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FA3BBBD1-8ED1-41D9-8826-68502D80BD2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32D05FD2-E8B4-4B6B-99CD-5467873133A8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C090937C-3100-41A0-9142-A8A81481AF66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797E0D5B-BB19-4B6C-85EE-0033DD38CE97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1806C4DD-ECCA-4E1A-A6C3-4A3B985D8E40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9FF8341D-4ECA-455D-9E78-112F3A298A3D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7C56A8E3-4B32-44BD-A00A-26CE0F3877BA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" name="Rätvinklig triangel 40">
              <a:extLst>
                <a:ext uri="{FF2B5EF4-FFF2-40B4-BE49-F238E27FC236}">
                  <a16:creationId xmlns:a16="http://schemas.microsoft.com/office/drawing/2014/main" id="{B8D8D632-4D3B-4958-96C9-4BB812FE4939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" name="Rätvinklig triangel 41">
              <a:extLst>
                <a:ext uri="{FF2B5EF4-FFF2-40B4-BE49-F238E27FC236}">
                  <a16:creationId xmlns:a16="http://schemas.microsoft.com/office/drawing/2014/main" id="{CBD4E6E9-3B65-4A80-9247-A09EFEEE3447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" name="Platshållare för bildnummer 1">
            <a:extLst>
              <a:ext uri="{FF2B5EF4-FFF2-40B4-BE49-F238E27FC236}">
                <a16:creationId xmlns:a16="http://schemas.microsoft.com/office/drawing/2014/main" id="{1E4FAA7C-15FB-4282-8142-5A48C14AA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979468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1C1BCA5D-3217-452B-A073-F1F6C772D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997628"/>
            <a:ext cx="10972800" cy="1282700"/>
          </a:xfrm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t>Citat eller текстовий сом </a:t>
            </a:r>
            <a:br/>
            <a:r>
              <a:t>ска белісас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0AFC9ECD-C55B-4BA3-9B1E-490D720F7F81}"/>
              </a:ext>
            </a:extLst>
          </p:cNvPr>
          <p:cNvSpPr/>
          <p:nvPr userDrawn="1"/>
        </p:nvSpPr>
        <p:spPr>
          <a:xfrm>
            <a:off x="5682258" y="2266949"/>
            <a:ext cx="202405" cy="202405"/>
          </a:xfrm>
          <a:prstGeom prst="ellipse">
            <a:avLst/>
          </a:prstGeom>
          <a:solidFill>
            <a:schemeClr val="accent2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D388129C-05A1-45D1-974D-368C8AC5EA6D}"/>
              </a:ext>
            </a:extLst>
          </p:cNvPr>
          <p:cNvSpPr/>
          <p:nvPr userDrawn="1"/>
        </p:nvSpPr>
        <p:spPr>
          <a:xfrm>
            <a:off x="5994797" y="2266949"/>
            <a:ext cx="202405" cy="202405"/>
          </a:xfrm>
          <a:prstGeom prst="ellipse">
            <a:avLst/>
          </a:prstGeom>
          <a:solidFill>
            <a:schemeClr val="accent2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B226C3B6-049A-4FEB-A1B3-C1E7A248660A}"/>
              </a:ext>
            </a:extLst>
          </p:cNvPr>
          <p:cNvSpPr/>
          <p:nvPr userDrawn="1"/>
        </p:nvSpPr>
        <p:spPr>
          <a:xfrm>
            <a:off x="6307336" y="2266949"/>
            <a:ext cx="202405" cy="202405"/>
          </a:xfrm>
          <a:prstGeom prst="ellipse">
            <a:avLst/>
          </a:prstGeom>
          <a:solidFill>
            <a:schemeClr val="accent2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72094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 med rub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A8689464-8446-4AD9-8556-924AC5FE91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 anchor="b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>Infoga bild från mediebiblioteket (se guide på titelsidan),</a:t>
            </a:r>
            <a:br>
              <a:rPr lang="sv-SE" dirty="0"/>
            </a:br>
            <a:r>
              <a:rPr lang="sv-SE" dirty="0"/>
              <a:t>eller klicka på ikonen här för att öppna bild från din dator.</a:t>
            </a:r>
            <a:br>
              <a:rPr lang="sv-SE" dirty="0"/>
            </a:br>
            <a:r>
              <a:rPr lang="sv-SE" dirty="0"/>
              <a:t>(Bildstorlek minst 1920x1080 pixlar)</a:t>
            </a:r>
          </a:p>
        </p:txBody>
      </p:sp>
      <p:sp>
        <p:nvSpPr>
          <p:cNvPr id="30" name="Rubrik 4">
            <a:extLst>
              <a:ext uri="{FF2B5EF4-FFF2-40B4-BE49-F238E27FC236}">
                <a16:creationId xmlns:a16="http://schemas.microsoft.com/office/drawing/2014/main" id="{D195ED4F-D262-4CED-9A38-D65DD9311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61431"/>
            <a:ext cx="4030505" cy="587441"/>
          </a:xfrm>
          <a:solidFill>
            <a:schemeClr val="tx2"/>
          </a:solidFill>
        </p:spPr>
        <p:txBody>
          <a:bodyPr wrap="none" lIns="612000" tIns="108000" rIns="576000" bIns="108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Rubrik/beskrivning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297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5EB3866-B2E2-430C-B29A-A7839AB3AE4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-1" y="1395413"/>
            <a:ext cx="6095999" cy="5462587"/>
          </a:xfrm>
        </p:spPr>
        <p:txBody>
          <a:bodyPr lIns="612000" anchor="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5" name="Platshållare för bild 2">
            <a:extLst>
              <a:ext uri="{FF2B5EF4-FFF2-40B4-BE49-F238E27FC236}">
                <a16:creationId xmlns:a16="http://schemas.microsoft.com/office/drawing/2014/main" id="{D95D5B29-EB25-4728-97C4-CE6DB900B0F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rIns="91439" anchor="b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>Infoga bild från mediebiblioteket (se guide på titelsidan),</a:t>
            </a:r>
            <a:br>
              <a:rPr lang="sv-SE" dirty="0"/>
            </a:br>
            <a:r>
              <a:rPr lang="sv-SE" dirty="0"/>
              <a:t>eller klicka på ikonen här för att öppna bild från din dator.</a:t>
            </a:r>
            <a:br>
              <a:rPr lang="sv-SE" dirty="0"/>
            </a:br>
            <a:r>
              <a:rPr lang="sv-SE" dirty="0"/>
              <a:t>(Bildstorlek minst 960x1080 pixlar)</a:t>
            </a:r>
          </a:p>
        </p:txBody>
      </p:sp>
      <p:sp>
        <p:nvSpPr>
          <p:cNvPr id="40" name="Rubrik 4">
            <a:extLst>
              <a:ext uri="{FF2B5EF4-FFF2-40B4-BE49-F238E27FC236}">
                <a16:creationId xmlns:a16="http://schemas.microsoft.com/office/drawing/2014/main" id="{116BB7C9-047F-4F20-9575-FECCC27B4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61431"/>
            <a:ext cx="4030505" cy="587441"/>
          </a:xfrm>
          <a:solidFill>
            <a:schemeClr val="tx2"/>
          </a:solidFill>
        </p:spPr>
        <p:txBody>
          <a:bodyPr wrap="none" lIns="612000" tIns="108000" rIns="576000" bIns="108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Rubrik/beskrivning</a:t>
            </a:r>
          </a:p>
        </p:txBody>
      </p:sp>
    </p:spTree>
    <p:extLst>
      <p:ext uri="{BB962C8B-B14F-4D97-AF65-F5344CB8AC3E}">
        <p14:creationId xmlns:p14="http://schemas.microsoft.com/office/powerpoint/2010/main" val="854980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djedels-side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5EB3866-B2E2-430C-B29A-A7839AB3AE4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-1" y="1395413"/>
            <a:ext cx="7932702" cy="5462587"/>
          </a:xfrm>
        </p:spPr>
        <p:txBody>
          <a:bodyPr lIns="612000" anchor="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0" name="Rubrik 4">
            <a:extLst>
              <a:ext uri="{FF2B5EF4-FFF2-40B4-BE49-F238E27FC236}">
                <a16:creationId xmlns:a16="http://schemas.microsoft.com/office/drawing/2014/main" id="{116BB7C9-047F-4F20-9575-FECCC27B4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61431"/>
            <a:ext cx="4030505" cy="587441"/>
          </a:xfrm>
          <a:solidFill>
            <a:schemeClr val="tx2"/>
          </a:solidFill>
        </p:spPr>
        <p:txBody>
          <a:bodyPr wrap="none" lIns="612000" tIns="108000" rIns="576000" bIns="108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Rubrik/beskrivning</a:t>
            </a:r>
          </a:p>
        </p:txBody>
      </p:sp>
      <p:sp>
        <p:nvSpPr>
          <p:cNvPr id="29" name="Platshållare för bild 4">
            <a:extLst>
              <a:ext uri="{FF2B5EF4-FFF2-40B4-BE49-F238E27FC236}">
                <a16:creationId xmlns:a16="http://schemas.microsoft.com/office/drawing/2014/main" id="{3402035D-D361-47D1-916B-1D00784DB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4824" y="0"/>
            <a:ext cx="4067175" cy="6858000"/>
          </a:xfrm>
        </p:spPr>
        <p:txBody>
          <a:bodyPr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9693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 med rubrik nerti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A8689464-8446-4AD9-8556-924AC5FE91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 anchor="ctr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>Infoga bild från mediebiblioteket (se guide på titelsidan),</a:t>
            </a:r>
            <a:br>
              <a:rPr lang="sv-SE" dirty="0"/>
            </a:br>
            <a:r>
              <a:rPr lang="sv-SE" dirty="0"/>
              <a:t>eller klicka på ikonen här för att öppna bild från din dator.</a:t>
            </a:r>
            <a:br>
              <a:rPr lang="sv-SE" dirty="0"/>
            </a:br>
            <a:r>
              <a:rPr lang="sv-SE" dirty="0"/>
              <a:t>(Bildstorlek minst 1920x1080 pixlar)</a:t>
            </a:r>
          </a:p>
        </p:txBody>
      </p:sp>
      <p:sp>
        <p:nvSpPr>
          <p:cNvPr id="30" name="Rubrik 4">
            <a:extLst>
              <a:ext uri="{FF2B5EF4-FFF2-40B4-BE49-F238E27FC236}">
                <a16:creationId xmlns:a16="http://schemas.microsoft.com/office/drawing/2014/main" id="{D195ED4F-D262-4CED-9A38-D65DD9311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770031"/>
            <a:ext cx="4030505" cy="587441"/>
          </a:xfrm>
          <a:solidFill>
            <a:schemeClr val="tx2"/>
          </a:solidFill>
        </p:spPr>
        <p:txBody>
          <a:bodyPr wrap="none" lIns="612000" tIns="108000" rIns="576000" bIns="108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Rubrik/beskrivning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31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A8689464-8446-4AD9-8556-924AC5FE91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 anchor="b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>Infoga bild från mediebiblioteket (se guide på titelsidan),</a:t>
            </a:r>
            <a:br>
              <a:rPr lang="sv-SE" dirty="0"/>
            </a:br>
            <a:r>
              <a:rPr lang="sv-SE" dirty="0"/>
              <a:t>eller klicka på ikonen här för att öppna bild från din dator.</a:t>
            </a:r>
            <a:br>
              <a:rPr lang="sv-SE" dirty="0"/>
            </a:br>
            <a:r>
              <a:rPr lang="sv-SE" dirty="0"/>
              <a:t>(Bildstorlek minst 1920x1080 pixlar)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02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bl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D0BB9A-144E-4892-8ACC-D1AD050593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4824" y="0"/>
            <a:ext cx="4067175" cy="6858000"/>
          </a:xfrm>
        </p:spPr>
        <p:txBody>
          <a:bodyPr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967168"/>
            <a:ext cx="6793396" cy="7781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5AE7EE-0B04-422B-B1B9-C83831141B4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0099" y="1981199"/>
            <a:ext cx="6793397" cy="4517572"/>
          </a:xfrm>
        </p:spPr>
        <p:txBody>
          <a:bodyPr lIns="46800" tIns="46800" rIns="46800"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0E0ECAF-9AD2-45DD-95F0-271206CFDC42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B8294608-86EE-4C47-B4AD-2644DC6FBFA0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885CFCA3-0E28-4FAA-B05D-7293D3033C0E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26286B88-D0EA-4FC3-9312-9DF96212D8FB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05FF82E4-CB7C-439A-A1F6-3E39ECDAB24C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FB61F116-00F3-457E-834E-6382A962E811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A68E424A-FD31-48D3-AC9A-163AC48EC0DB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5719419A-1528-42B7-8329-76615BABF3D1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622C62D0-296D-40BD-8DBB-8901D1BE1CE5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BB2251F-A076-4C64-99AE-E7E7A4D3BEBB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4F0BA492-FA2A-4C31-A130-2157483CC9C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759EA63C-A552-4599-93DC-FF6577000815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0629A69-CA4D-4735-940B-8506FF0175F8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17BA9E6-99B6-4892-94AD-1AC23A1B0FF8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8B268DEF-7A83-4CB7-AAFD-380B87808678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9D574C95-CD0A-444C-8637-06CFEFCE8C44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4F7B01A-2699-4E8A-A0D1-E5D636F56123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E46119C2-0FC2-4C72-A28B-B785858CDDB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051A9838-A4CF-402F-816C-924CD6C12640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ätvinklig triangel 15">
              <a:extLst>
                <a:ext uri="{FF2B5EF4-FFF2-40B4-BE49-F238E27FC236}">
                  <a16:creationId xmlns:a16="http://schemas.microsoft.com/office/drawing/2014/main" id="{7CD73B55-3EDC-4729-899B-3327BEBA30C7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0556B9CE-3AB2-4A2C-89DC-59F5CE2AE2A7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7" name="Platshållare för bildnummer 1">
            <a:extLst>
              <a:ext uri="{FF2B5EF4-FFF2-40B4-BE49-F238E27FC236}">
                <a16:creationId xmlns:a16="http://schemas.microsoft.com/office/drawing/2014/main" id="{72596CD9-C021-4389-821C-89C11C7B4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19263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96AEF24-60D9-45C1-AC49-C2D38A570445}"/>
              </a:ext>
            </a:extLst>
          </p:cNvPr>
          <p:cNvSpPr/>
          <p:nvPr userDrawn="1"/>
        </p:nvSpPr>
        <p:spPr>
          <a:xfrm flipH="1">
            <a:off x="1" y="0"/>
            <a:ext cx="6095999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0C08978-CE62-4634-8DA7-FEF67A32E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68754"/>
            <a:ext cx="5295900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A6A8B470-C2CE-497B-86A7-71A8C1BD5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429000"/>
            <a:ext cx="5295899" cy="597457"/>
          </a:xfrm>
        </p:spPr>
        <p:txBody>
          <a:bodyPr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70A99868-B9E6-4FCB-81E9-48570B653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8F5794E4-A5B3-47E5-975C-2638823691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noFill/>
        </p:spPr>
        <p:txBody>
          <a:bodyPr rIns="46800" anchor="ctr">
            <a:norm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131F375D-7A03-426F-8AB1-663C2D900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9" name="Bild 28">
            <a:extLst>
              <a:ext uri="{FF2B5EF4-FFF2-40B4-BE49-F238E27FC236}">
                <a16:creationId xmlns:a16="http://schemas.microsoft.com/office/drawing/2014/main" id="{48AB6DFE-0A38-41F7-85C8-A661817519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5352" y="5775944"/>
            <a:ext cx="5090123" cy="7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1409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kart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29">
            <a:extLst>
              <a:ext uri="{FF2B5EF4-FFF2-40B4-BE49-F238E27FC236}">
                <a16:creationId xmlns:a16="http://schemas.microsoft.com/office/drawing/2014/main" id="{3D079456-BDB8-47B6-944C-4FA42A985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21908" y="0"/>
            <a:ext cx="2985096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967168"/>
            <a:ext cx="6793396" cy="7781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6A380DF6-2117-49DD-B763-75018724FDEA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DB15EB41-74E4-4BDE-BF4B-C44707808388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7A67D3-3F27-4375-84A7-597574EFECDF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A2B336AB-56A0-4C9A-AC85-36849688948C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2F93F84B-E818-4EEB-BFC4-A40AE85A3AB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56D4C14-81D6-47C3-A9CE-02E8C7B0E529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8F24352D-B8C5-4FF5-91AE-814F5EF31C2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1EC14567-026C-4F8D-B263-CD674C3F0BD7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C94C8F2-27E4-4AB9-A6BC-997C698847DA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D240DAFB-D2BF-4F61-9467-8297E4DBD7A4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5469297-EB92-4AA8-A004-C858C099ACEE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442A173-57E4-41F5-95D3-F7DFE5462A3B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CBAF120-A273-4F81-A177-63CCD49A276C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A4B663A-60B6-48C2-93EB-AEE955D48274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120729A9-2084-4585-B6D1-C561CD64A54F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9697CEC-7F08-45EF-B03A-9494E02EA78A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6595CB0-83BB-46BB-A18E-97675E4A5614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AD71EF35-169D-4AC1-B3C4-6472F334F652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6BDB080B-5744-466A-9256-CA7DCCF3BFEE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F4B9E1E6-C680-4745-BCA0-F08A25009FBC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7F6D9DD7-F2AF-43ED-862F-543C1FF0461F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9" name="Platshållare för innehåll 3">
            <a:extLst>
              <a:ext uri="{FF2B5EF4-FFF2-40B4-BE49-F238E27FC236}">
                <a16:creationId xmlns:a16="http://schemas.microsoft.com/office/drawing/2014/main" id="{1E0D6016-ECBA-4202-BFCD-E4A64FE066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0099" y="1981199"/>
            <a:ext cx="6793397" cy="4517572"/>
          </a:xfrm>
        </p:spPr>
        <p:txBody>
          <a:bodyPr lIns="46800" tIns="46800" rIns="46800"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4D198F82-8B47-485F-AC78-84FCFFF28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2592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kart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 30">
            <a:extLst>
              <a:ext uri="{FF2B5EF4-FFF2-40B4-BE49-F238E27FC236}">
                <a16:creationId xmlns:a16="http://schemas.microsoft.com/office/drawing/2014/main" id="{DB2B20F2-618C-4771-87A4-73867593C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21908" y="0"/>
            <a:ext cx="2985096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967168"/>
            <a:ext cx="6793396" cy="7781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28E0A8C0-9ACE-4A27-9979-45D74D0FD139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EF7A5D86-53A2-4778-9397-F35DD6AE9434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3F5C0E53-EE15-4DF1-A0FF-4A3C07958A7A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BEF6BB6E-EE20-42D4-A486-5C91500E31F4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ED9845A-10DC-458E-AB36-3B8406711BB1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4AE7925E-D48C-4D00-987A-EEFD51E19741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871ED27D-B634-4ED3-AACD-39B2BD47CCB9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BA76C547-E600-45CB-A30A-ECFAD526F802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A61519B1-D987-49D9-93B5-0F42C30D8969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DCE58289-563D-4981-870A-462C6C713ED1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90EACF48-5288-4BEE-A26B-CCA43B6122D3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5B9B25B-BCAD-4DDD-8BE8-F21665D29170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41DCB49-0C95-41E3-B76C-A68E91C327A3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24A1F106-563C-46C1-982E-B7C16F5639E1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565D04E7-F784-4540-9FCB-04CB05AC35AF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B5FA3025-E33D-4BBF-A743-64315CA2E69D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E64B2388-2747-485C-B9B6-551E40972581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8C33A0FF-311B-4F92-AA9B-A9283DBB11EF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2ECE89AB-552D-4678-B8A0-33784DC80F91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4C154609-E0DB-4D91-AA1A-BFE015CFCDEE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033B8FA9-192D-408A-8BBE-54181203BBED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0" name="Platshållare för innehåll 3">
            <a:extLst>
              <a:ext uri="{FF2B5EF4-FFF2-40B4-BE49-F238E27FC236}">
                <a16:creationId xmlns:a16="http://schemas.microsoft.com/office/drawing/2014/main" id="{FB1F4CC4-F4A0-4F54-A7E1-860AC2FF12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0099" y="1981199"/>
            <a:ext cx="6793397" cy="4517572"/>
          </a:xfrm>
        </p:spPr>
        <p:txBody>
          <a:bodyPr lIns="46800" tIns="46800" rIns="46800"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1">
            <a:extLst>
              <a:ext uri="{FF2B5EF4-FFF2-40B4-BE49-F238E27FC236}">
                <a16:creationId xmlns:a16="http://schemas.microsoft.com/office/drawing/2014/main" id="{2D967427-8B57-4A18-8643-190C24DDB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94116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mo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9B387D8C-FD0A-40B7-8D4A-EC741843E419}"/>
              </a:ext>
            </a:extLst>
          </p:cNvPr>
          <p:cNvSpPr/>
          <p:nvPr userDrawn="1"/>
        </p:nvSpPr>
        <p:spPr>
          <a:xfrm flipH="1">
            <a:off x="4065588" y="0"/>
            <a:ext cx="8136074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C246F1CA-FEA5-457A-BEC1-6FECF3814D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429001"/>
            <a:ext cx="3076575" cy="2905124"/>
          </a:xfrm>
          <a:noFill/>
        </p:spPr>
        <p:txBody>
          <a:bodyPr lIns="46800" tIns="46800" rIns="4680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Underrubrik/text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3DB8430E-9B79-46B4-88BD-4392BEC20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14375"/>
            <a:ext cx="3076575" cy="2714625"/>
          </a:xfrm>
          <a:noFill/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B628AE4E-AB14-43FA-8521-F15484E4F156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  <a:noFill/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2A7941E1-2B41-4758-87D5-FE2041FEAF92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  <a:grpFill/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3DC4783E-07B0-4FCE-914E-CD52BB03D5C8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9B1B5E00-FC90-4B25-AD4D-6259FE7195FB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92534865-E3A3-4C91-8DE3-0936E09F77E8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6F021D6-6097-48E0-8053-B46A8316D8A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C54D6B46-9452-4EFD-86A3-CC5BF0FC5241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DABF95A1-D1F5-42DE-9650-4F52BD17582B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18210DB1-0D19-4B92-B77F-7AB9777AEA9B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7FBBA086-C57E-4C7C-9571-E1656D5357DA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0D44AE8F-1376-41E7-9F5E-CF66234E578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9AD60C6-1906-4CFE-8F1F-8C81373469AB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1ECDAB87-708B-4DA4-8634-F1519BB2A23E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C6DD8B9-ED74-4E9F-B0C1-545C8E974970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B711546-48C5-4B2B-9885-78527093D7EC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C280D9A2-3EE9-473F-9310-9B4B6876C143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83703C3-7293-4826-A524-F71196DBF208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6C5B6B5-26B5-4B4D-A44A-D272566E1818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EA65ACA6-5213-48E0-AE5C-B9BD91E1DEF8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929A4CFF-5ACE-48E5-9DBD-8FE588D2306D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Rätvinklig triangel 18">
              <a:extLst>
                <a:ext uri="{FF2B5EF4-FFF2-40B4-BE49-F238E27FC236}">
                  <a16:creationId xmlns:a16="http://schemas.microsoft.com/office/drawing/2014/main" id="{2D2EC48B-A733-4473-A05D-CA7DBBEAE33F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DD5740D6-E755-457F-A556-43897CFFA03B}"/>
              </a:ext>
            </a:extLst>
          </p:cNvPr>
          <p:cNvGrpSpPr/>
          <p:nvPr userDrawn="1"/>
        </p:nvGrpSpPr>
        <p:grpSpPr>
          <a:xfrm>
            <a:off x="12379291" y="0"/>
            <a:ext cx="374582" cy="1600201"/>
            <a:chOff x="12384122" y="0"/>
            <a:chExt cx="374582" cy="1600201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232B446E-E032-44FA-B129-AEDDDFB24504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AFE0FF1-4EAD-43C1-B072-48FC06331789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53F14D3-E596-4C5A-ADCC-508D17478C92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7591E66-418D-47AE-9ABA-83C25DA8C4CB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218D1DE5-3469-414C-A6E3-E384DA8FEB96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BDA8581-FD3B-4AD2-8609-68A89963D596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B2727C8-80B3-4F77-A591-11C400331CF2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FE71121-E848-4CA2-B0C2-908A7B96E132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37CB47C6-EBEF-4F9C-BC68-576BF55158B1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253C3291-0CB9-450F-90C7-E36AFDFFADA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3C6EF63E-F73D-4D53-ACDD-C4C99686D5C2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FA3BBBD1-8ED1-41D9-8826-68502D80BD2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32D05FD2-E8B4-4B6B-99CD-5467873133A8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C090937C-3100-41A0-9142-A8A81481AF66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797E0D5B-BB19-4B6C-85EE-0033DD38CE97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1806C4DD-ECCA-4E1A-A6C3-4A3B985D8E40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9FF8341D-4ECA-455D-9E78-112F3A298A3D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7C56A8E3-4B32-44BD-A00A-26CE0F3877BA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" name="Rätvinklig triangel 40">
              <a:extLst>
                <a:ext uri="{FF2B5EF4-FFF2-40B4-BE49-F238E27FC236}">
                  <a16:creationId xmlns:a16="http://schemas.microsoft.com/office/drawing/2014/main" id="{B8D8D632-4D3B-4958-96C9-4BB812FE4939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" name="Rätvinklig triangel 41">
              <a:extLst>
                <a:ext uri="{FF2B5EF4-FFF2-40B4-BE49-F238E27FC236}">
                  <a16:creationId xmlns:a16="http://schemas.microsoft.com/office/drawing/2014/main" id="{CBD4E6E9-3B65-4A80-9247-A09EFEEE3447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" name="Platshållare för bildnummer 1">
            <a:extLst>
              <a:ext uri="{FF2B5EF4-FFF2-40B4-BE49-F238E27FC236}">
                <a16:creationId xmlns:a16="http://schemas.microsoft.com/office/drawing/2014/main" id="{1E4FAA7C-15FB-4282-8142-5A48C14AA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3" name="Bildobjekt 52" descr="En bild som visar skärm, sitter, dator, mikrovågsugn&#10;&#10;Automatiskt genererad beskrivning">
            <a:extLst>
              <a:ext uri="{FF2B5EF4-FFF2-40B4-BE49-F238E27FC236}">
                <a16:creationId xmlns:a16="http://schemas.microsoft.com/office/drawing/2014/main" id="{80DB63F2-2EE1-4C54-B1A1-28D0B6190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032" y="0"/>
            <a:ext cx="3632200" cy="6858000"/>
          </a:xfrm>
          <a:prstGeom prst="rect">
            <a:avLst/>
          </a:prstGeom>
        </p:spPr>
      </p:pic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E41DE81-E7F1-4F28-9FBE-C42A873DC5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2444" y="219075"/>
            <a:ext cx="2943225" cy="6376988"/>
          </a:xfrm>
          <a:custGeom>
            <a:avLst/>
            <a:gdLst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2634863 w 2943225"/>
              <a:gd name="connsiteY2" fmla="*/ 0 h 6374606"/>
              <a:gd name="connsiteX3" fmla="*/ 2943225 w 2943225"/>
              <a:gd name="connsiteY3" fmla="*/ 308362 h 6374606"/>
              <a:gd name="connsiteX4" fmla="*/ 2943225 w 2943225"/>
              <a:gd name="connsiteY4" fmla="*/ 6066244 h 6374606"/>
              <a:gd name="connsiteX5" fmla="*/ 2634863 w 2943225"/>
              <a:gd name="connsiteY5" fmla="*/ 6374606 h 6374606"/>
              <a:gd name="connsiteX6" fmla="*/ 308362 w 2943225"/>
              <a:gd name="connsiteY6" fmla="*/ 6374606 h 6374606"/>
              <a:gd name="connsiteX7" fmla="*/ 0 w 2943225"/>
              <a:gd name="connsiteY7" fmla="*/ 6066244 h 6374606"/>
              <a:gd name="connsiteX8" fmla="*/ 0 w 2943225"/>
              <a:gd name="connsiteY8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28650 w 2943225"/>
              <a:gd name="connsiteY2" fmla="*/ 97631 h 6374606"/>
              <a:gd name="connsiteX3" fmla="*/ 2634863 w 2943225"/>
              <a:gd name="connsiteY3" fmla="*/ 0 h 6374606"/>
              <a:gd name="connsiteX4" fmla="*/ 2943225 w 2943225"/>
              <a:gd name="connsiteY4" fmla="*/ 308362 h 6374606"/>
              <a:gd name="connsiteX5" fmla="*/ 2943225 w 2943225"/>
              <a:gd name="connsiteY5" fmla="*/ 6066244 h 6374606"/>
              <a:gd name="connsiteX6" fmla="*/ 2634863 w 2943225"/>
              <a:gd name="connsiteY6" fmla="*/ 6374606 h 6374606"/>
              <a:gd name="connsiteX7" fmla="*/ 308362 w 2943225"/>
              <a:gd name="connsiteY7" fmla="*/ 6374606 h 6374606"/>
              <a:gd name="connsiteX8" fmla="*/ 0 w 2943225"/>
              <a:gd name="connsiteY8" fmla="*/ 6066244 h 6374606"/>
              <a:gd name="connsiteX9" fmla="*/ 0 w 2943225"/>
              <a:gd name="connsiteY9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2634863 w 2943225"/>
              <a:gd name="connsiteY3" fmla="*/ 0 h 6374606"/>
              <a:gd name="connsiteX4" fmla="*/ 2943225 w 2943225"/>
              <a:gd name="connsiteY4" fmla="*/ 308362 h 6374606"/>
              <a:gd name="connsiteX5" fmla="*/ 2943225 w 2943225"/>
              <a:gd name="connsiteY5" fmla="*/ 6066244 h 6374606"/>
              <a:gd name="connsiteX6" fmla="*/ 2634863 w 2943225"/>
              <a:gd name="connsiteY6" fmla="*/ 6374606 h 6374606"/>
              <a:gd name="connsiteX7" fmla="*/ 308362 w 2943225"/>
              <a:gd name="connsiteY7" fmla="*/ 6374606 h 6374606"/>
              <a:gd name="connsiteX8" fmla="*/ 0 w 2943225"/>
              <a:gd name="connsiteY8" fmla="*/ 6066244 h 6374606"/>
              <a:gd name="connsiteX9" fmla="*/ 0 w 2943225"/>
              <a:gd name="connsiteY9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2293143 w 2943225"/>
              <a:gd name="connsiteY3" fmla="*/ 0 h 6374606"/>
              <a:gd name="connsiteX4" fmla="*/ 2634863 w 2943225"/>
              <a:gd name="connsiteY4" fmla="*/ 0 h 6374606"/>
              <a:gd name="connsiteX5" fmla="*/ 2943225 w 2943225"/>
              <a:gd name="connsiteY5" fmla="*/ 308362 h 6374606"/>
              <a:gd name="connsiteX6" fmla="*/ 2943225 w 2943225"/>
              <a:gd name="connsiteY6" fmla="*/ 6066244 h 6374606"/>
              <a:gd name="connsiteX7" fmla="*/ 2634863 w 2943225"/>
              <a:gd name="connsiteY7" fmla="*/ 6374606 h 6374606"/>
              <a:gd name="connsiteX8" fmla="*/ 308362 w 2943225"/>
              <a:gd name="connsiteY8" fmla="*/ 6374606 h 6374606"/>
              <a:gd name="connsiteX9" fmla="*/ 0 w 2943225"/>
              <a:gd name="connsiteY9" fmla="*/ 6066244 h 6374606"/>
              <a:gd name="connsiteX10" fmla="*/ 0 w 2943225"/>
              <a:gd name="connsiteY10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2212181 w 2943225"/>
              <a:gd name="connsiteY3" fmla="*/ 0 h 6374606"/>
              <a:gd name="connsiteX4" fmla="*/ 2293143 w 2943225"/>
              <a:gd name="connsiteY4" fmla="*/ 0 h 6374606"/>
              <a:gd name="connsiteX5" fmla="*/ 2634863 w 2943225"/>
              <a:gd name="connsiteY5" fmla="*/ 0 h 6374606"/>
              <a:gd name="connsiteX6" fmla="*/ 2943225 w 2943225"/>
              <a:gd name="connsiteY6" fmla="*/ 308362 h 6374606"/>
              <a:gd name="connsiteX7" fmla="*/ 2943225 w 2943225"/>
              <a:gd name="connsiteY7" fmla="*/ 6066244 h 6374606"/>
              <a:gd name="connsiteX8" fmla="*/ 2634863 w 2943225"/>
              <a:gd name="connsiteY8" fmla="*/ 6374606 h 6374606"/>
              <a:gd name="connsiteX9" fmla="*/ 308362 w 2943225"/>
              <a:gd name="connsiteY9" fmla="*/ 6374606 h 6374606"/>
              <a:gd name="connsiteX10" fmla="*/ 0 w 2943225"/>
              <a:gd name="connsiteY10" fmla="*/ 6066244 h 6374606"/>
              <a:gd name="connsiteX11" fmla="*/ 0 w 2943225"/>
              <a:gd name="connsiteY11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2095500 w 2943225"/>
              <a:gd name="connsiteY3" fmla="*/ 0 h 6374606"/>
              <a:gd name="connsiteX4" fmla="*/ 2212181 w 2943225"/>
              <a:gd name="connsiteY4" fmla="*/ 0 h 6374606"/>
              <a:gd name="connsiteX5" fmla="*/ 2293143 w 2943225"/>
              <a:gd name="connsiteY5" fmla="*/ 0 h 6374606"/>
              <a:gd name="connsiteX6" fmla="*/ 2634863 w 2943225"/>
              <a:gd name="connsiteY6" fmla="*/ 0 h 6374606"/>
              <a:gd name="connsiteX7" fmla="*/ 2943225 w 2943225"/>
              <a:gd name="connsiteY7" fmla="*/ 308362 h 6374606"/>
              <a:gd name="connsiteX8" fmla="*/ 2943225 w 2943225"/>
              <a:gd name="connsiteY8" fmla="*/ 6066244 h 6374606"/>
              <a:gd name="connsiteX9" fmla="*/ 2634863 w 2943225"/>
              <a:gd name="connsiteY9" fmla="*/ 6374606 h 6374606"/>
              <a:gd name="connsiteX10" fmla="*/ 308362 w 2943225"/>
              <a:gd name="connsiteY10" fmla="*/ 6374606 h 6374606"/>
              <a:gd name="connsiteX11" fmla="*/ 0 w 2943225"/>
              <a:gd name="connsiteY11" fmla="*/ 6066244 h 6374606"/>
              <a:gd name="connsiteX12" fmla="*/ 0 w 2943225"/>
              <a:gd name="connsiteY12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819150 w 2943225"/>
              <a:gd name="connsiteY3" fmla="*/ 0 h 6374606"/>
              <a:gd name="connsiteX4" fmla="*/ 2095500 w 2943225"/>
              <a:gd name="connsiteY4" fmla="*/ 0 h 6374606"/>
              <a:gd name="connsiteX5" fmla="*/ 2212181 w 2943225"/>
              <a:gd name="connsiteY5" fmla="*/ 0 h 6374606"/>
              <a:gd name="connsiteX6" fmla="*/ 2293143 w 2943225"/>
              <a:gd name="connsiteY6" fmla="*/ 0 h 6374606"/>
              <a:gd name="connsiteX7" fmla="*/ 2634863 w 2943225"/>
              <a:gd name="connsiteY7" fmla="*/ 0 h 6374606"/>
              <a:gd name="connsiteX8" fmla="*/ 2943225 w 2943225"/>
              <a:gd name="connsiteY8" fmla="*/ 308362 h 6374606"/>
              <a:gd name="connsiteX9" fmla="*/ 2943225 w 2943225"/>
              <a:gd name="connsiteY9" fmla="*/ 6066244 h 6374606"/>
              <a:gd name="connsiteX10" fmla="*/ 2634863 w 2943225"/>
              <a:gd name="connsiteY10" fmla="*/ 6374606 h 6374606"/>
              <a:gd name="connsiteX11" fmla="*/ 308362 w 2943225"/>
              <a:gd name="connsiteY11" fmla="*/ 6374606 h 6374606"/>
              <a:gd name="connsiteX12" fmla="*/ 0 w 2943225"/>
              <a:gd name="connsiteY12" fmla="*/ 6066244 h 6374606"/>
              <a:gd name="connsiteX13" fmla="*/ 0 w 2943225"/>
              <a:gd name="connsiteY13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700087 w 2943225"/>
              <a:gd name="connsiteY3" fmla="*/ 2381 h 6374606"/>
              <a:gd name="connsiteX4" fmla="*/ 819150 w 2943225"/>
              <a:gd name="connsiteY4" fmla="*/ 0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657225 w 2943225"/>
              <a:gd name="connsiteY3" fmla="*/ 45244 h 6374606"/>
              <a:gd name="connsiteX4" fmla="*/ 819150 w 2943225"/>
              <a:gd name="connsiteY4" fmla="*/ 0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7225 w 2943225"/>
              <a:gd name="connsiteY3" fmla="*/ 45244 h 6374606"/>
              <a:gd name="connsiteX4" fmla="*/ 819150 w 2943225"/>
              <a:gd name="connsiteY4" fmla="*/ 0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7225 w 2943225"/>
              <a:gd name="connsiteY3" fmla="*/ 45244 h 6374606"/>
              <a:gd name="connsiteX4" fmla="*/ 819150 w 2943225"/>
              <a:gd name="connsiteY4" fmla="*/ 0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0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83618 w 2943225"/>
              <a:gd name="connsiteY6" fmla="*/ 45244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83618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83618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83618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83618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78856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78856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43225" h="6374606">
                <a:moveTo>
                  <a:pt x="0" y="308362"/>
                </a:moveTo>
                <a:cubicBezTo>
                  <a:pt x="0" y="138058"/>
                  <a:pt x="138058" y="0"/>
                  <a:pt x="308362" y="0"/>
                </a:cubicBezTo>
                <a:lnTo>
                  <a:pt x="616744" y="0"/>
                </a:lnTo>
                <a:cubicBezTo>
                  <a:pt x="658813" y="10318"/>
                  <a:pt x="638969" y="18257"/>
                  <a:pt x="652463" y="33338"/>
                </a:cubicBezTo>
                <a:cubicBezTo>
                  <a:pt x="667544" y="108744"/>
                  <a:pt x="651669" y="196057"/>
                  <a:pt x="819150" y="238125"/>
                </a:cubicBezTo>
                <a:lnTo>
                  <a:pt x="2105025" y="238125"/>
                </a:lnTo>
                <a:cubicBezTo>
                  <a:pt x="2286000" y="214312"/>
                  <a:pt x="2286000" y="83344"/>
                  <a:pt x="2278856" y="45244"/>
                </a:cubicBezTo>
                <a:cubicBezTo>
                  <a:pt x="2282825" y="25400"/>
                  <a:pt x="2282030" y="10319"/>
                  <a:pt x="2316956" y="0"/>
                </a:cubicBezTo>
                <a:lnTo>
                  <a:pt x="2634863" y="0"/>
                </a:lnTo>
                <a:cubicBezTo>
                  <a:pt x="2805167" y="0"/>
                  <a:pt x="2943225" y="138058"/>
                  <a:pt x="2943225" y="308362"/>
                </a:cubicBezTo>
                <a:lnTo>
                  <a:pt x="2943225" y="6066244"/>
                </a:lnTo>
                <a:cubicBezTo>
                  <a:pt x="2943225" y="6236548"/>
                  <a:pt x="2805167" y="6374606"/>
                  <a:pt x="2634863" y="6374606"/>
                </a:cubicBezTo>
                <a:lnTo>
                  <a:pt x="308362" y="6374606"/>
                </a:lnTo>
                <a:cubicBezTo>
                  <a:pt x="138058" y="6374606"/>
                  <a:pt x="0" y="6236548"/>
                  <a:pt x="0" y="6066244"/>
                </a:cubicBezTo>
                <a:lnTo>
                  <a:pt x="0" y="308362"/>
                </a:lnTo>
                <a:close/>
              </a:path>
            </a:pathLst>
          </a:cu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71805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mobi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9B387D8C-FD0A-40B7-8D4A-EC741843E419}"/>
              </a:ext>
            </a:extLst>
          </p:cNvPr>
          <p:cNvSpPr/>
          <p:nvPr userDrawn="1"/>
        </p:nvSpPr>
        <p:spPr>
          <a:xfrm flipH="1">
            <a:off x="4065588" y="0"/>
            <a:ext cx="8136074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C246F1CA-FEA5-457A-BEC1-6FECF3814D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429001"/>
            <a:ext cx="3076575" cy="2905124"/>
          </a:xfrm>
          <a:noFill/>
        </p:spPr>
        <p:txBody>
          <a:bodyPr lIns="46800" tIns="46800" rIns="4680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Underrubrik/text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3DB8430E-9B79-46B4-88BD-4392BEC20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14375"/>
            <a:ext cx="3076575" cy="2714625"/>
          </a:xfrm>
          <a:noFill/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B628AE4E-AB14-43FA-8521-F15484E4F156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  <a:noFill/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2A7941E1-2B41-4758-87D5-FE2041FEAF92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  <a:grpFill/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3DC4783E-07B0-4FCE-914E-CD52BB03D5C8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9B1B5E00-FC90-4B25-AD4D-6259FE7195FB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92534865-E3A3-4C91-8DE3-0936E09F77E8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6F021D6-6097-48E0-8053-B46A8316D8A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C54D6B46-9452-4EFD-86A3-CC5BF0FC5241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DABF95A1-D1F5-42DE-9650-4F52BD17582B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18210DB1-0D19-4B92-B77F-7AB9777AEA9B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7FBBA086-C57E-4C7C-9571-E1656D5357DA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0D44AE8F-1376-41E7-9F5E-CF66234E578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9AD60C6-1906-4CFE-8F1F-8C81373469AB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1ECDAB87-708B-4DA4-8634-F1519BB2A23E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C6DD8B9-ED74-4E9F-B0C1-545C8E974970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B711546-48C5-4B2B-9885-78527093D7EC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C280D9A2-3EE9-473F-9310-9B4B6876C143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83703C3-7293-4826-A524-F71196DBF208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6C5B6B5-26B5-4B4D-A44A-D272566E1818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EA65ACA6-5213-48E0-AE5C-B9BD91E1DEF8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929A4CFF-5ACE-48E5-9DBD-8FE588D2306D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Rätvinklig triangel 18">
              <a:extLst>
                <a:ext uri="{FF2B5EF4-FFF2-40B4-BE49-F238E27FC236}">
                  <a16:creationId xmlns:a16="http://schemas.microsoft.com/office/drawing/2014/main" id="{2D2EC48B-A733-4473-A05D-CA7DBBEAE33F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DD5740D6-E755-457F-A556-43897CFFA03B}"/>
              </a:ext>
            </a:extLst>
          </p:cNvPr>
          <p:cNvGrpSpPr/>
          <p:nvPr userDrawn="1"/>
        </p:nvGrpSpPr>
        <p:grpSpPr>
          <a:xfrm>
            <a:off x="12379291" y="0"/>
            <a:ext cx="374582" cy="1600201"/>
            <a:chOff x="12384122" y="0"/>
            <a:chExt cx="374582" cy="1600201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232B446E-E032-44FA-B129-AEDDDFB24504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AFE0FF1-4EAD-43C1-B072-48FC06331789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53F14D3-E596-4C5A-ADCC-508D17478C92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7591E66-418D-47AE-9ABA-83C25DA8C4CB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218D1DE5-3469-414C-A6E3-E384DA8FEB96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BDA8581-FD3B-4AD2-8609-68A89963D596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B2727C8-80B3-4F77-A591-11C400331CF2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FE71121-E848-4CA2-B0C2-908A7B96E132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37CB47C6-EBEF-4F9C-BC68-576BF55158B1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253C3291-0CB9-450F-90C7-E36AFDFFADA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3C6EF63E-F73D-4D53-ACDD-C4C99686D5C2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FA3BBBD1-8ED1-41D9-8826-68502D80BD2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32D05FD2-E8B4-4B6B-99CD-5467873133A8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C090937C-3100-41A0-9142-A8A81481AF66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797E0D5B-BB19-4B6C-85EE-0033DD38CE97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1806C4DD-ECCA-4E1A-A6C3-4A3B985D8E40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9FF8341D-4ECA-455D-9E78-112F3A298A3D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7C56A8E3-4B32-44BD-A00A-26CE0F3877BA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" name="Rätvinklig triangel 40">
              <a:extLst>
                <a:ext uri="{FF2B5EF4-FFF2-40B4-BE49-F238E27FC236}">
                  <a16:creationId xmlns:a16="http://schemas.microsoft.com/office/drawing/2014/main" id="{B8D8D632-4D3B-4958-96C9-4BB812FE4939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" name="Rätvinklig triangel 41">
              <a:extLst>
                <a:ext uri="{FF2B5EF4-FFF2-40B4-BE49-F238E27FC236}">
                  <a16:creationId xmlns:a16="http://schemas.microsoft.com/office/drawing/2014/main" id="{CBD4E6E9-3B65-4A80-9247-A09EFEEE3447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" name="Platshållare för bildnummer 1">
            <a:extLst>
              <a:ext uri="{FF2B5EF4-FFF2-40B4-BE49-F238E27FC236}">
                <a16:creationId xmlns:a16="http://schemas.microsoft.com/office/drawing/2014/main" id="{1E4FAA7C-15FB-4282-8142-5A48C14AA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objekt 2" descr="En bild som visar dator, ritning&#10;&#10;Automatiskt genererad beskrivning">
            <a:extLst>
              <a:ext uri="{FF2B5EF4-FFF2-40B4-BE49-F238E27FC236}">
                <a16:creationId xmlns:a16="http://schemas.microsoft.com/office/drawing/2014/main" id="{4589876C-C43E-4B4D-A007-A5770971E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575" y="88900"/>
            <a:ext cx="3340100" cy="6680200"/>
          </a:xfrm>
          <a:prstGeom prst="rect">
            <a:avLst/>
          </a:prstGeom>
        </p:spPr>
      </p:pic>
      <p:sp>
        <p:nvSpPr>
          <p:cNvPr id="29" name="Platshållare för bild 28">
            <a:extLst>
              <a:ext uri="{FF2B5EF4-FFF2-40B4-BE49-F238E27FC236}">
                <a16:creationId xmlns:a16="http://schemas.microsoft.com/office/drawing/2014/main" id="{6B4C57E8-FE3C-4A57-8C03-03B0A36043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88930" y="859631"/>
            <a:ext cx="2890839" cy="5136357"/>
          </a:xfrm>
        </p:spPr>
        <p:txBody>
          <a:bodyPr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>Infoga bild från mediebiblioteket </a:t>
            </a:r>
            <a:br>
              <a:rPr lang="sv-SE" dirty="0"/>
            </a:br>
            <a:r>
              <a:rPr lang="sv-SE" dirty="0"/>
              <a:t>(se guide på titelsidan),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>eller klicka på ikonen här för att öppna bild från din dator.</a:t>
            </a:r>
            <a:br>
              <a:rPr lang="sv-SE" dirty="0"/>
            </a:br>
            <a:endParaRPr lang="sv-SE" dirty="0"/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>(Bildstorlek minst 470x800 pixlar)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sv-SE" dirty="0"/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sv-SE" dirty="0"/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sv-SE" dirty="0"/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sv-SE" dirty="0"/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242007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A51D4ED3-87C7-4794-8B33-58BA909EF64E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Klicka på ikonen för att lägga till VIDEO.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Viktigt!! </a:t>
            </a:r>
            <a:br>
              <a:rPr lang="sv-SE" dirty="0"/>
            </a:br>
            <a:r>
              <a:rPr lang="sv-SE" dirty="0"/>
              <a:t>När du valt video från din dator och ska klicka </a:t>
            </a:r>
            <a:br>
              <a:rPr lang="sv-SE" dirty="0"/>
            </a:br>
            <a:r>
              <a:rPr lang="sv-SE" dirty="0"/>
              <a:t>på Infoga-knappen. Klicka istället på pilen </a:t>
            </a:r>
            <a:br>
              <a:rPr lang="sv-SE" dirty="0"/>
            </a:br>
            <a:r>
              <a:rPr lang="sv-SE" dirty="0"/>
              <a:t>bredvid Infoga-knappen och välj ”Länk till fil”. </a:t>
            </a:r>
            <a:br>
              <a:rPr lang="sv-SE" dirty="0"/>
            </a:br>
            <a:r>
              <a:rPr lang="sv-SE" dirty="0"/>
              <a:t>Annars sparas videon in i din presentation</a:t>
            </a:r>
            <a:br>
              <a:rPr lang="sv-SE" dirty="0"/>
            </a:br>
            <a:r>
              <a:rPr lang="sv-SE" dirty="0"/>
              <a:t>som då kan bli ohanterligt stor.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40A60CDA-284B-4A86-8091-B718EAD9AD4D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3F578B59-2885-4325-92CC-03D17CB17CC5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B056BE3E-6722-4BFC-97BD-38CB60207512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33D6D7FB-FE3F-444E-B5CA-670249BD284B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33D30281-07C8-4AE2-859A-22DE26F03B16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A2E59B48-A1E0-43E4-96BC-E399C8C47B09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9093BDB4-C936-4F7C-B8E2-A684BCC81580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BE74778-1906-4518-87FB-ED881892D283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9B464C00-FDEC-4EF6-9C37-514B2050D5A3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84A5A692-3E76-4CAF-81D4-1E6FF62D11BF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85F9D329-19C2-45D5-887C-08B3DB169708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8AB2AAC-88B0-4BA1-8168-4C1FE37C68E8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DD024B30-801C-4CF1-B603-218D9FEF0FFD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A21C84A-9782-417C-91A2-7E7AD6BC4859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5DAF614A-A7E2-4DC4-AC41-49120C9A4D8C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F4C205AD-DBBC-4957-9CF2-BD73E110EEAC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FBB3EF2A-13CA-4745-8123-7778577BB5BB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38EE69D1-B237-44D6-9E35-6613D2B06150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36AF4AAA-5CAF-4184-A27A-F3BD6B43BA29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ätvinklig triangel 14">
              <a:extLst>
                <a:ext uri="{FF2B5EF4-FFF2-40B4-BE49-F238E27FC236}">
                  <a16:creationId xmlns:a16="http://schemas.microsoft.com/office/drawing/2014/main" id="{306FE2BE-8B0F-46FA-9FCB-5A6FD980AAB5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ätvinklig triangel 15">
              <a:extLst>
                <a:ext uri="{FF2B5EF4-FFF2-40B4-BE49-F238E27FC236}">
                  <a16:creationId xmlns:a16="http://schemas.microsoft.com/office/drawing/2014/main" id="{D6E40FBB-2BC3-49AA-AA67-601F9C5B66F4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6" name="Platshållare för bildnummer 1">
            <a:extLst>
              <a:ext uri="{FF2B5EF4-FFF2-40B4-BE49-F238E27FC236}">
                <a16:creationId xmlns:a16="http://schemas.microsoft.com/office/drawing/2014/main" id="{602D64F4-C8E2-4FB8-9246-867D5DDFF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50749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E897FA7-DBD6-4B9D-BF83-6C63617A9C1B}"/>
              </a:ext>
            </a:extLst>
          </p:cNvPr>
          <p:cNvSpPr/>
          <p:nvPr userDrawn="1"/>
        </p:nvSpPr>
        <p:spPr>
          <a:xfrm flipH="1">
            <a:off x="1" y="0"/>
            <a:ext cx="6104840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2648" y="1069383"/>
            <a:ext cx="5253459" cy="2359617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2648" y="3429000"/>
            <a:ext cx="5253459" cy="1235990"/>
          </a:xfrm>
        </p:spPr>
        <p:txBody>
          <a:bodyPr lIns="46800" tIns="46800" anchor="t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Plats för 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52B542DB-B7AB-4C3A-B1BB-AF70DFFB0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92B3780C-006D-473D-8970-E21B00B36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257905A3-E6C3-4C0E-B9EE-7823A3D539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5352" y="5775944"/>
            <a:ext cx="5090123" cy="7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602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t>Klicka här för att ändra формат på bakgrundstexten</a:t>
            </a:r>
          </a:p>
          <a:p>
            <a:pPr lvl="1"/>
            <a:r>
              <a:t>Nivå två</a:t>
            </a:r>
          </a:p>
          <a:p>
            <a:pPr lvl="2"/>
            <a:r>
              <a:t>Ніво тре (Nivå tre)</a:t>
            </a:r>
          </a:p>
          <a:p>
            <a:pPr lvl="3"/>
            <a:r>
              <a:t>Ніво фіра (Nivå fyra)</a:t>
            </a:r>
          </a:p>
          <a:p>
            <a:pPr lvl="4"/>
            <a:r>
              <a:t>Ніво фем (Nivå fem)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latshållare för bildnummer 1">
            <a:extLst>
              <a:ext uri="{FF2B5EF4-FFF2-40B4-BE49-F238E27FC236}">
                <a16:creationId xmlns:a16="http://schemas.microsoft.com/office/drawing/2014/main" id="{E4AE2261-3452-45E6-BA2C-2B0E1B5FD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31657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F970609-6103-4FB9-AB85-6C7FBB5A4214}"/>
              </a:ext>
            </a:extLst>
          </p:cNvPr>
          <p:cNvSpPr/>
          <p:nvPr userDrawn="1"/>
        </p:nvSpPr>
        <p:spPr>
          <a:xfrm flipH="1">
            <a:off x="1" y="0"/>
            <a:ext cx="6095999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B1514EEB-6148-4664-888E-25F536DC7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68754"/>
            <a:ext cx="5295900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AE635B1D-8B46-4FA3-B036-77C3B58597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429000"/>
            <a:ext cx="5295899" cy="597457"/>
          </a:xfrm>
        </p:spPr>
        <p:txBody>
          <a:bodyPr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5EE603BE-79BC-4234-8DCB-45DE1060E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5FCBC74D-6CAB-41AF-8386-1292710D7F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noFill/>
        </p:spPr>
        <p:txBody>
          <a:bodyPr rIns="46800" anchor="ctr">
            <a:norm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F5E39EFF-B537-49DA-9F95-EBA7C0FF3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9" name="Bild 28">
            <a:extLst>
              <a:ext uri="{FF2B5EF4-FFF2-40B4-BE49-F238E27FC236}">
                <a16:creationId xmlns:a16="http://schemas.microsoft.com/office/drawing/2014/main" id="{AE677B17-6B5C-48D5-A941-E3592880C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5352" y="5775944"/>
            <a:ext cx="5090123" cy="7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0420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12A9CA07-D117-4F49-99AC-259E9E8A9311}"/>
              </a:ext>
            </a:extLst>
          </p:cNvPr>
          <p:cNvSpPr/>
          <p:nvPr userDrawn="1"/>
        </p:nvSpPr>
        <p:spPr>
          <a:xfrm flipH="1">
            <a:off x="1" y="0"/>
            <a:ext cx="6095999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3B8E2D1-237D-4C9F-8A23-50B8ACCEA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68754"/>
            <a:ext cx="5295900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B02CD33B-F65E-4D66-B203-F33E7F1FF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429000"/>
            <a:ext cx="5295899" cy="597457"/>
          </a:xfrm>
        </p:spPr>
        <p:txBody>
          <a:bodyPr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0FA4AD75-77C9-4154-A349-2B4FD42E3B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A1C336B1-22AD-4899-942F-59AB563F3E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noFill/>
        </p:spPr>
        <p:txBody>
          <a:bodyPr rIns="46800" anchor="ctr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FC63D673-0B56-4C97-B07B-657E4731E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9" name="Bild 28">
            <a:extLst>
              <a:ext uri="{FF2B5EF4-FFF2-40B4-BE49-F238E27FC236}">
                <a16:creationId xmlns:a16="http://schemas.microsoft.com/office/drawing/2014/main" id="{134EB9BA-7BEF-454E-90CF-C367528CDF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5352" y="5775944"/>
            <a:ext cx="5090123" cy="7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8538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li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6050013-6B75-42D5-B94E-1291CC6D65CC}"/>
              </a:ext>
            </a:extLst>
          </p:cNvPr>
          <p:cNvSpPr/>
          <p:nvPr userDrawn="1"/>
        </p:nvSpPr>
        <p:spPr>
          <a:xfrm flipH="1">
            <a:off x="1" y="0"/>
            <a:ext cx="6095999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D4D177C-5565-45E3-A8C1-CD3CA0DCE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68754"/>
            <a:ext cx="5295900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C91B2FF6-004E-4303-897F-2DFF8DC5B8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429000"/>
            <a:ext cx="5295899" cy="597457"/>
          </a:xfrm>
        </p:spPr>
        <p:txBody>
          <a:bodyPr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677478D1-6148-462F-A205-2D39DE20E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CFDDE302-C00C-48B6-ADD6-17A191F49B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noFill/>
        </p:spPr>
        <p:txBody>
          <a:bodyPr rIns="46800" anchor="ctr">
            <a:norm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66092167-0B35-48E0-9A7C-308CF3246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9" name="Bild 28">
            <a:extLst>
              <a:ext uri="{FF2B5EF4-FFF2-40B4-BE49-F238E27FC236}">
                <a16:creationId xmlns:a16="http://schemas.microsoft.com/office/drawing/2014/main" id="{FF0922DF-D65F-448E-817F-891A08D355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5352" y="5775944"/>
            <a:ext cx="5090123" cy="7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9600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C769C0A-7AE9-420E-A3D8-E4E288C02A98}"/>
              </a:ext>
            </a:extLst>
          </p:cNvPr>
          <p:cNvSpPr/>
          <p:nvPr userDrawn="1"/>
        </p:nvSpPr>
        <p:spPr>
          <a:xfrm flipV="1">
            <a:off x="0" y="5438774"/>
            <a:ext cx="12192000" cy="1419225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49B75F2E-939F-4E12-9ACE-2986AD689C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3"/>
            <a:ext cx="12192000" cy="5438776"/>
          </a:xfrm>
          <a:noFill/>
        </p:spPr>
        <p:txBody>
          <a:bodyPr anchor="b"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557354"/>
            <a:ext cx="6778171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B167C046-1A65-48B8-B144-AA30F983C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317600"/>
            <a:ext cx="6778170" cy="597457"/>
          </a:xfrm>
        </p:spPr>
        <p:txBody>
          <a:bodyPr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A0A0B1C8-67F4-457A-9590-A6C5532D3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0313"/>
          <a:stretch/>
        </p:blipFill>
        <p:spPr>
          <a:xfrm>
            <a:off x="6134100" y="0"/>
            <a:ext cx="6057900" cy="6858000"/>
          </a:xfrm>
          <a:prstGeom prst="rect">
            <a:avLst/>
          </a:prstGeom>
        </p:spPr>
      </p:pic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F1862A5E-28E0-454A-85E3-1DD19565E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67B00579-9824-46C1-A3AD-5109B6C66B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5352" y="5775944"/>
            <a:ext cx="5090123" cy="7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0397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bred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A505203-1E0B-43B5-9311-7A7DD2B79CC3}"/>
              </a:ext>
            </a:extLst>
          </p:cNvPr>
          <p:cNvSpPr/>
          <p:nvPr userDrawn="1"/>
        </p:nvSpPr>
        <p:spPr>
          <a:xfrm flipV="1">
            <a:off x="0" y="5438774"/>
            <a:ext cx="12192000" cy="1419225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49B75F2E-939F-4E12-9ACE-2986AD689C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994045"/>
            <a:ext cx="12192000" cy="3447977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CFAC007-2E1F-49FD-B1EE-BA37C657F965}"/>
              </a:ext>
            </a:extLst>
          </p:cNvPr>
          <p:cNvSpPr/>
          <p:nvPr userDrawn="1"/>
        </p:nvSpPr>
        <p:spPr>
          <a:xfrm flipV="1">
            <a:off x="0" y="0"/>
            <a:ext cx="12192000" cy="1994045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36342"/>
            <a:ext cx="6778171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B167C046-1A65-48B8-B144-AA30F983C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396588"/>
            <a:ext cx="6778170" cy="597456"/>
          </a:xfrm>
        </p:spPr>
        <p:txBody>
          <a:bodyPr lIns="46800" tIns="46800" anchor="t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2CC1293-777D-4111-89BB-6BD1A7140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0313" b="29076"/>
          <a:stretch/>
        </p:blipFill>
        <p:spPr>
          <a:xfrm>
            <a:off x="6134100" y="1994045"/>
            <a:ext cx="6057900" cy="4863955"/>
          </a:xfrm>
          <a:prstGeom prst="rect">
            <a:avLst/>
          </a:prstGeom>
        </p:spPr>
      </p:pic>
      <p:sp>
        <p:nvSpPr>
          <p:cNvPr id="11" name="Platshållare för bildnummer 1">
            <a:extLst>
              <a:ext uri="{FF2B5EF4-FFF2-40B4-BE49-F238E27FC236}">
                <a16:creationId xmlns:a16="http://schemas.microsoft.com/office/drawing/2014/main" id="{8F697BA6-82C7-497E-88E5-EC9891C1E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7" name="Bild 26">
            <a:extLst>
              <a:ext uri="{FF2B5EF4-FFF2-40B4-BE49-F238E27FC236}">
                <a16:creationId xmlns:a16="http://schemas.microsoft.com/office/drawing/2014/main" id="{372A6C96-0221-48E6-84B0-0228FD9F70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5352" y="5775944"/>
            <a:ext cx="5090123" cy="7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466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Sveriges Domsto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49B75F2E-939F-4E12-9ACE-2986AD689C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994045"/>
            <a:ext cx="12192000" cy="3447978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CFAC007-2E1F-49FD-B1EE-BA37C657F965}"/>
              </a:ext>
            </a:extLst>
          </p:cNvPr>
          <p:cNvSpPr/>
          <p:nvPr userDrawn="1"/>
        </p:nvSpPr>
        <p:spPr>
          <a:xfrm flipV="1">
            <a:off x="0" y="0"/>
            <a:ext cx="12192000" cy="1994045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36342"/>
            <a:ext cx="6778171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B167C046-1A65-48B8-B144-AA30F983C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396588"/>
            <a:ext cx="6778170" cy="597457"/>
          </a:xfrm>
        </p:spPr>
        <p:txBody>
          <a:bodyPr lIns="46800" tIns="46800" anchor="t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2CC1293-777D-4111-89BB-6BD1A7140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0313" b="29076"/>
          <a:stretch/>
        </p:blipFill>
        <p:spPr>
          <a:xfrm>
            <a:off x="6134100" y="1994045"/>
            <a:ext cx="6057900" cy="4863955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0C735A06-9D53-43E4-BF4C-E9EBC8747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9600" y="5747438"/>
            <a:ext cx="3671213" cy="753910"/>
          </a:xfrm>
          <a:prstGeom prst="rect">
            <a:avLst/>
          </a:prstGeom>
        </p:spPr>
      </p:pic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3D0E4B30-9A35-4306-97A3-6E0F8733D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50796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NDAST FÖR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5CFAC007-2E1F-49FD-B1EE-BA37C657F965}"/>
              </a:ext>
            </a:extLst>
          </p:cNvPr>
          <p:cNvSpPr/>
          <p:nvPr userDrawn="1"/>
        </p:nvSpPr>
        <p:spPr>
          <a:xfrm flipV="1">
            <a:off x="0" y="0"/>
            <a:ext cx="12192000" cy="4071434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926" y="2047921"/>
            <a:ext cx="9102801" cy="1755152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t>Eventetnamnet202X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2CC1293-777D-4111-89BB-6BD1A7140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0313" b="29076"/>
          <a:stretch/>
        </p:blipFill>
        <p:spPr>
          <a:xfrm flipH="1">
            <a:off x="0" y="0"/>
            <a:ext cx="6057900" cy="4863955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0C735A06-9D53-43E4-BF4C-E9EBC8747C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9600" y="5747438"/>
            <a:ext cx="3671213" cy="75391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207B73-E6A7-456A-96AA-C1EC01AD7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5350" y="4395499"/>
            <a:ext cx="5765800" cy="1246187"/>
          </a:xfrm>
        </p:spPr>
        <p:txBody>
          <a:bodyPr lIns="46800" tIns="46800" rIns="46800" bIns="46800" anchor="t">
            <a:norm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243411" indent="0" algn="r">
              <a:buNone/>
            </a:lvl2pPr>
            <a:lvl3pPr marL="649801" indent="0" algn="r">
              <a:buNone/>
            </a:lvl3pPr>
            <a:lvl4pPr marL="1005390" indent="0" algn="r">
              <a:buNone/>
            </a:lvl4pPr>
            <a:lvl5pPr marL="1371565" indent="0" algn="r">
              <a:buNone/>
            </a:lvl5pPr>
          </a:lstStyle>
          <a:p>
            <a:pPr lvl="0"/>
            <a:r>
              <a:t>Тема / андеррубрик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4D5FF1-04D8-4786-A3D1-FF1956559BFA}"/>
              </a:ext>
            </a:extLst>
          </p:cNvPr>
          <p:cNvSpPr txBox="1"/>
          <p:nvPr userDrawn="1"/>
        </p:nvSpPr>
        <p:spPr>
          <a:xfrm>
            <a:off x="12277724" y="2451091"/>
            <a:ext cx="164782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i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pPr>
            <a:r>
              <a:t>Exempel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EF28F51-D955-4CE1-A2AF-251D21DE87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272962" y="2743200"/>
            <a:ext cx="39719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7658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761BD80A-DDEA-48BF-B52F-8C186CC48C51}"/>
              </a:ext>
            </a:extLst>
          </p:cNvPr>
          <p:cNvSpPr/>
          <p:nvPr userDrawn="1"/>
        </p:nvSpPr>
        <p:spPr>
          <a:xfrm flipH="1">
            <a:off x="4065588" y="0"/>
            <a:ext cx="8126412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6800" numCol="1" spcCol="3810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609600" y="712799"/>
            <a:ext cx="3078000" cy="27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Тітельтекст (Titeltext)</a:t>
            </a:r>
          </a:p>
        </p:txBody>
      </p:sp>
      <p:sp>
        <p:nvSpPr>
          <p:cNvPr id="4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4065588" y="0"/>
            <a:ext cx="8126412" cy="68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8000" tIns="252000" rIns="468000" bIns="2520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жіноча</a:t>
            </a:r>
          </a:p>
        </p:txBody>
      </p:sp>
    </p:spTree>
    <p:extLst>
      <p:ext uri="{BB962C8B-B14F-4D97-AF65-F5344CB8AC3E}">
        <p14:creationId xmlns:p14="http://schemas.microsoft.com/office/powerpoint/2010/main" val="1123967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3" r:id="rId2"/>
    <p:sldLayoutId id="2147483844" r:id="rId3"/>
    <p:sldLayoutId id="2147483845" r:id="rId4"/>
    <p:sldLayoutId id="2147483846" r:id="rId5"/>
    <p:sldLayoutId id="2147483880" r:id="rId6"/>
    <p:sldLayoutId id="2147483840" r:id="rId7"/>
    <p:sldLayoutId id="2147483890" r:id="rId8"/>
    <p:sldLayoutId id="2147483893" r:id="rId9"/>
    <p:sldLayoutId id="2147483892" r:id="rId10"/>
    <p:sldLayoutId id="2147483887" r:id="rId11"/>
    <p:sldLayoutId id="2147483869" r:id="rId12"/>
    <p:sldLayoutId id="2147483891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875" r:id="rId19"/>
    <p:sldLayoutId id="2147483864" r:id="rId20"/>
    <p:sldLayoutId id="2147483865" r:id="rId21"/>
    <p:sldLayoutId id="2147483894" r:id="rId22"/>
    <p:sldLayoutId id="2147483895" r:id="rId23"/>
    <p:sldLayoutId id="2147483881" r:id="rId24"/>
    <p:sldLayoutId id="2147483885" r:id="rId25"/>
    <p:sldLayoutId id="2147483889" r:id="rId26"/>
  </p:sldLayoutIdLst>
  <p:transition spd="med"/>
  <p:hf sldNum="0" hdr="0" ftr="0" dt="0"/>
  <p:txStyles>
    <p:titleStyle>
      <a:lvl1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baseline="0">
          <a:ln>
            <a:noFill/>
          </a:ln>
          <a:solidFill>
            <a:schemeClr val="tx1"/>
          </a:solidFill>
          <a:uFillTx/>
          <a:latin typeface="+mj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1pPr>
      <a:lvl2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41294" marR="0" indent="-241294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baseline="0">
          <a:ln>
            <a:noFill/>
          </a:ln>
          <a:solidFill>
            <a:srgbClr val="000000"/>
          </a:solidFill>
          <a:uFillTx/>
          <a:latin typeface="+mn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1pPr>
      <a:lvl2pPr marL="638688" marR="0" indent="-395277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–"/>
        <a:tabLst/>
        <a:defRPr sz="2000" b="0" i="0" u="none" strike="noStrike" cap="none" baseline="0">
          <a:ln>
            <a:noFill/>
          </a:ln>
          <a:solidFill>
            <a:srgbClr val="000000"/>
          </a:solidFill>
          <a:uFillTx/>
          <a:latin typeface="+mn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2pPr>
      <a:lvl3pPr marL="1041677" marR="0" indent="-391876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baseline="0">
          <a:ln>
            <a:noFill/>
          </a:ln>
          <a:solidFill>
            <a:srgbClr val="000000"/>
          </a:solidFill>
          <a:uFillTx/>
          <a:latin typeface="+mn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3pPr>
      <a:lvl4pPr marL="1462579" marR="0" indent="-457189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–"/>
        <a:tabLst/>
        <a:defRPr sz="1600" b="0" i="0" u="none" strike="noStrike" cap="none" baseline="0">
          <a:ln>
            <a:noFill/>
          </a:ln>
          <a:solidFill>
            <a:srgbClr val="000000"/>
          </a:solidFill>
          <a:uFillTx/>
          <a:latin typeface="+mn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4pPr>
      <a:lvl5pPr marL="1828754" marR="0" indent="-457189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»"/>
        <a:tabLst/>
        <a:defRPr sz="1400" b="0" i="0" u="none" strike="noStrike" cap="none" baseline="0">
          <a:ln>
            <a:noFill/>
          </a:ln>
          <a:solidFill>
            <a:srgbClr val="000000"/>
          </a:solidFill>
          <a:uFillTx/>
          <a:latin typeface="+mn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5pPr>
      <a:lvl6pPr marL="3322236" marR="0" indent="-274312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3931820" marR="0" indent="-274312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4541406" marR="0" indent="-274313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5150991" marR="0" indent="-274313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609585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121917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828754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2438339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3047924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3657509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4267093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4876678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CA8EBEA-5786-7D81-D418-AB4CAAF03F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218" y="5657194"/>
            <a:ext cx="3899338" cy="1342696"/>
          </a:xfrm>
        </p:spPr>
        <p:txBody>
          <a:bodyPr/>
          <a:lstStyle/>
          <a:p>
            <a:r>
              <a:rPr dirty="0" err="1"/>
              <a:t>Лейф</a:t>
            </a:r>
            <a:r>
              <a:rPr dirty="0"/>
              <a:t> </a:t>
            </a:r>
            <a:r>
              <a:rPr dirty="0" err="1"/>
              <a:t>Геверт</a:t>
            </a:r>
            <a:r>
              <a:rPr dirty="0"/>
              <a:t>, </a:t>
            </a:r>
            <a:r>
              <a:rPr dirty="0" err="1"/>
              <a:t>суддя</a:t>
            </a:r>
            <a:r>
              <a:rPr dirty="0"/>
              <a:t> </a:t>
            </a:r>
            <a:r>
              <a:rPr lang="ru-RU" dirty="0"/>
              <a:t>Вищого </a:t>
            </a:r>
            <a:r>
              <a:rPr dirty="0"/>
              <a:t> </a:t>
            </a:r>
            <a:r>
              <a:rPr dirty="0" err="1"/>
              <a:t>адміністративного</a:t>
            </a:r>
            <a:r>
              <a:rPr dirty="0"/>
              <a:t> </a:t>
            </a:r>
            <a:r>
              <a:rPr dirty="0" err="1"/>
              <a:t>суду</a:t>
            </a:r>
            <a:endParaRPr dirty="0"/>
          </a:p>
          <a:p>
            <a:endParaRPr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CE6B3C0-224A-148E-AD1A-A9931417349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3" y="1833826"/>
            <a:ext cx="3924699" cy="2881871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247748A-D2BD-A897-3D97-08E2485D24EF}"/>
              </a:ext>
            </a:extLst>
          </p:cNvPr>
          <p:cNvSpPr txBox="1"/>
          <p:nvPr/>
        </p:nvSpPr>
        <p:spPr>
          <a:xfrm>
            <a:off x="4097556" y="1536173"/>
            <a:ext cx="7743855" cy="5016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400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defRPr>
            </a:pPr>
            <a:r>
              <a:rPr lang="uk-UA" noProof="0" dirty="0"/>
              <a:t>Процесуальні фільтри та застосування дозволу на оскарження в шведській правовій системі: як це використовується для формування послідовної судової практики та підвищення ефективності</a:t>
            </a:r>
            <a:endParaRPr lang="uk-UA" sz="4000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059811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86B4B88-4A95-BE3C-3765-3A8486C4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9943"/>
            <a:ext cx="4064000" cy="2678113"/>
          </a:xfrm>
        </p:spPr>
        <p:txBody>
          <a:bodyPr>
            <a:normAutofit/>
          </a:bodyPr>
          <a:lstStyle/>
          <a:p>
            <a:pPr algn="ctr">
              <a:defRPr sz="3600"/>
            </a:pPr>
            <a:r>
              <a:rPr sz="3400" dirty="0" err="1"/>
              <a:t>Провадження</a:t>
            </a:r>
            <a:r>
              <a:rPr sz="3400" dirty="0"/>
              <a:t> в </a:t>
            </a:r>
            <a:br>
              <a:rPr sz="3400" dirty="0"/>
            </a:br>
            <a:r>
              <a:rPr sz="3400" dirty="0" err="1"/>
              <a:t>адміністративн</a:t>
            </a:r>
            <a:r>
              <a:rPr lang="uk-UA" sz="3400" dirty="0" err="1"/>
              <a:t>их</a:t>
            </a:r>
            <a:r>
              <a:rPr sz="3400" dirty="0"/>
              <a:t> </a:t>
            </a:r>
            <a:r>
              <a:rPr sz="3400" dirty="0" err="1"/>
              <a:t>суд</a:t>
            </a:r>
            <a:r>
              <a:rPr lang="uk-UA" sz="3400" dirty="0"/>
              <a:t>ах</a:t>
            </a:r>
            <a:endParaRPr sz="34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900CA3-1E95-02AC-08BC-1BDE4293ED7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pPr>
              <a:defRPr sz="3600" kern="1200">
                <a:solidFill>
                  <a:prstClr val="black"/>
                </a:solidFill>
                <a:effectLst/>
                <a:uLn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pPr>
            <a:r>
              <a:rPr lang="uk-UA" noProof="0" dirty="0"/>
              <a:t>рішення можуть бути оскаржені як фізичними особами, так і компаніями </a:t>
            </a:r>
          </a:p>
          <a:p>
            <a:endParaRPr kumimoji="0" lang="uk-UA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>
              <a:defRPr sz="3600" kern="1200">
                <a:solidFill>
                  <a:prstClr val="black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pPr>
            <a:r>
              <a:rPr lang="uk-UA" noProof="0" dirty="0"/>
              <a:t>За оскарження плата не стягується</a:t>
            </a:r>
          </a:p>
          <a:p>
            <a:pPr>
              <a:defRPr sz="3600" kern="1200">
                <a:solidFill>
                  <a:prstClr val="black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pPr>
            <a:endParaRPr lang="uk-UA" sz="3600" kern="1200" noProof="0" dirty="0">
              <a:solidFill>
                <a:prstClr val="black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>
              <a:defRPr sz="3600" kern="1200">
                <a:solidFill>
                  <a:prstClr val="black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pPr>
            <a:r>
              <a:rPr lang="uk-UA" noProof="0" dirty="0">
                <a:effectLst/>
                <a:uLnTx/>
              </a:rPr>
              <a:t>Немає  </a:t>
            </a:r>
            <a:r>
              <a:rPr lang="uk-UA" u="sng" noProof="0" dirty="0">
                <a:effectLst/>
                <a:uLnTx/>
              </a:rPr>
              <a:t>вимоги </a:t>
            </a:r>
            <a:r>
              <a:rPr lang="uk-UA" noProof="0" dirty="0">
                <a:effectLst/>
                <a:uLnTx/>
              </a:rPr>
              <a:t>використовувати адвоката або </a:t>
            </a:r>
            <a:r>
              <a:rPr lang="uk-UA" noProof="0" dirty="0" err="1">
                <a:effectLst/>
                <a:uLnTx/>
              </a:rPr>
              <a:t>соліситера</a:t>
            </a:r>
            <a:r>
              <a:rPr lang="uk-UA" noProof="0" dirty="0">
                <a:effectLst/>
                <a:uLnTx/>
              </a:rPr>
              <a:t> для оскарження</a:t>
            </a:r>
            <a:endParaRPr kumimoji="0" lang="uk-UA" sz="36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endParaRPr lang="uk-UA" sz="3600" kern="1200" noProof="0" dirty="0">
              <a:solidFill>
                <a:prstClr val="black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>
              <a:defRPr sz="3600" kern="1200">
                <a:solidFill>
                  <a:prstClr val="black"/>
                </a:solidFill>
                <a:effectLst/>
                <a:uLn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pPr>
            <a:r>
              <a:rPr lang="uk-UA" noProof="0" dirty="0"/>
              <a:t>Адміністративні суди розглядають понад 500 різних видів справ </a:t>
            </a:r>
          </a:p>
          <a:p>
            <a:endParaRPr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44BA8BDE-00AC-C3D1-D9AB-F10C0C388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0589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D1402C1-2FBC-B875-C01C-E3AA6D3B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7576"/>
            <a:ext cx="4070419" cy="2714624"/>
          </a:xfrm>
        </p:spPr>
        <p:txBody>
          <a:bodyPr>
            <a:noAutofit/>
          </a:bodyPr>
          <a:lstStyle/>
          <a:p>
            <a:pPr algn="ctr">
              <a:defRPr sz="4400"/>
            </a:pPr>
            <a:r>
              <a:rPr sz="3200" dirty="0" err="1"/>
              <a:t>Приклади</a:t>
            </a:r>
            <a:r>
              <a:rPr sz="3200" dirty="0"/>
              <a:t> </a:t>
            </a:r>
            <a:r>
              <a:rPr sz="3200" dirty="0" err="1"/>
              <a:t>справ</a:t>
            </a:r>
            <a:r>
              <a:rPr sz="3200" dirty="0"/>
              <a:t> в </a:t>
            </a:r>
            <a:r>
              <a:rPr sz="3200" dirty="0" err="1"/>
              <a:t>адміністративних</a:t>
            </a:r>
            <a:r>
              <a:rPr sz="3200" dirty="0"/>
              <a:t> </a:t>
            </a:r>
            <a:r>
              <a:rPr sz="3200" dirty="0" err="1"/>
              <a:t>судах</a:t>
            </a:r>
            <a:endParaRPr sz="32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B5607D-4048-BE02-4A51-B419B384E97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25000" lnSpcReduction="20000"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sz="11200" i="0" u="sng" strike="noStrike" kern="1200" cap="none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200" kern="1200">
                <a:solidFill>
                  <a:prstClr val="black"/>
                </a:solidFill>
                <a:effectLst/>
                <a:uLnTx/>
                <a:latin typeface="+mj-lt"/>
              </a:defRPr>
            </a:pPr>
            <a:r>
              <a:rPr lang="ru-RU" dirty="0"/>
              <a:t>справи соціального забезпечення – спори зі Шведським агентством соціального страхування з таких питань, як батьківські та лікарняні виплати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200" kern="1200">
                <a:solidFill>
                  <a:prstClr val="black"/>
                </a:solidFill>
                <a:effectLst/>
                <a:uLnTx/>
                <a:latin typeface="+mj-lt"/>
              </a:defRPr>
            </a:pPr>
            <a:r>
              <a:rPr lang="ru-RU" dirty="0"/>
              <a:t>справи згідно із Законом про соціальні послуги – наприклад, соціальна допомога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200" kern="1200">
                <a:solidFill>
                  <a:prstClr val="black"/>
                </a:solidFill>
                <a:effectLst/>
                <a:uLnTx/>
                <a:latin typeface="+mj-lt"/>
              </a:defRPr>
            </a:pPr>
            <a:r>
              <a:rPr lang="ru-RU" dirty="0"/>
              <a:t>Податкові справи – рішення Шведського податкового агентства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200" kern="1200">
                <a:solidFill>
                  <a:prstClr val="black"/>
                </a:solidFill>
                <a:effectLst/>
                <a:uLnTx/>
                <a:latin typeface="+mj-lt"/>
              </a:defRPr>
            </a:pPr>
            <a:r>
              <a:rPr lang="ru-RU" dirty="0"/>
              <a:t>Справи про державні закупівлі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200" kern="1200">
                <a:solidFill>
                  <a:prstClr val="black"/>
                </a:solidFill>
                <a:effectLst/>
                <a:uLnTx/>
                <a:latin typeface="+mj-lt"/>
              </a:defRPr>
            </a:pPr>
            <a:r>
              <a:rPr lang="ru-RU" dirty="0"/>
              <a:t>Справи про примусовий догляд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200" kern="1200">
                <a:solidFill>
                  <a:prstClr val="black"/>
                </a:solidFill>
                <a:effectLst/>
                <a:uLnTx/>
                <a:latin typeface="+mj-lt"/>
              </a:defRPr>
            </a:pPr>
            <a:r>
              <a:rPr lang="ru-RU" dirty="0"/>
              <a:t>Рішення різних органів влади – справи можуть стосуватися втручань у видачу водійських прав, ліцензій на продаж алкоголю та права на носіння зброї</a:t>
            </a:r>
            <a:endParaRPr sz="11200" kern="1200" dirty="0">
              <a:solidFill>
                <a:prstClr val="black"/>
              </a:solidFill>
              <a:latin typeface="+mj-l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sz="11200" kern="1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1ABAD2E-8095-5EDF-4334-759DD915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9434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84697-B675-3F7C-27C5-05D2FEACA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D6026B8-2F71-C7DA-37CB-A694912F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00" y="1323975"/>
            <a:ext cx="3573517" cy="2714625"/>
          </a:xfrm>
        </p:spPr>
        <p:txBody>
          <a:bodyPr>
            <a:normAutofit/>
          </a:bodyPr>
          <a:lstStyle/>
          <a:p>
            <a:pPr algn="ctr">
              <a:defRPr sz="4800"/>
            </a:pPr>
            <a:r>
              <a:t>Цифри і факти</a:t>
            </a:r>
            <a:endParaRPr sz="48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8023E1F-09E3-D165-A17E-EBB73195CFF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>
              <a:defRPr>
                <a:latin typeface="+mj-lt"/>
              </a:defRPr>
            </a:pPr>
            <a:r>
              <a:rPr lang="uk-UA" noProof="0" dirty="0"/>
              <a:t>Перші </a:t>
            </a:r>
            <a:r>
              <a:rPr lang="uk-UA" b="1" u="sng" noProof="0" dirty="0"/>
              <a:t>інстанції в </a:t>
            </a:r>
            <a:r>
              <a:rPr lang="uk-UA" noProof="0" dirty="0"/>
              <a:t>судовій системі розглядають всі види справ</a:t>
            </a:r>
            <a:endParaRPr lang="uk-UA" noProof="0" dirty="0">
              <a:latin typeface="+mj-lt"/>
            </a:endParaRPr>
          </a:p>
          <a:p>
            <a:endParaRPr lang="uk-UA" noProof="0" dirty="0">
              <a:latin typeface="+mj-lt"/>
            </a:endParaRPr>
          </a:p>
          <a:p>
            <a:pPr>
              <a:defRPr>
                <a:latin typeface="+mj-lt"/>
              </a:defRPr>
            </a:pPr>
            <a:r>
              <a:rPr lang="uk-UA" noProof="0" dirty="0"/>
              <a:t>Окружні суди мали близько 250 000 справ у 2025 році, а адміністративні суди мали близько 110 000 (справи про імміграцію не включені)</a:t>
            </a:r>
          </a:p>
          <a:p>
            <a:endParaRPr lang="uk-UA" noProof="0" dirty="0">
              <a:latin typeface="+mj-lt"/>
            </a:endParaRPr>
          </a:p>
          <a:p>
            <a:pPr>
              <a:defRPr>
                <a:latin typeface="+mj-lt"/>
              </a:defRPr>
            </a:pPr>
            <a:r>
              <a:rPr lang="uk-UA" noProof="0" dirty="0"/>
              <a:t>Одна з головних цілей другої інстанції — виправити «помилки» суду першої інстанції або надати справі «новий вигляд»</a:t>
            </a:r>
          </a:p>
          <a:p>
            <a:pPr marL="0" indent="0">
              <a:buNone/>
              <a:defRPr>
                <a:latin typeface="+mj-lt"/>
              </a:defRPr>
            </a:pPr>
            <a:endParaRPr lang="uk-UA" noProof="0" dirty="0">
              <a:latin typeface="+mj-lt"/>
            </a:endParaRPr>
          </a:p>
          <a:p>
            <a:pPr>
              <a:defRPr>
                <a:latin typeface="+mj-lt"/>
              </a:defRPr>
            </a:pPr>
            <a:r>
              <a:rPr lang="uk-UA" noProof="0" dirty="0"/>
              <a:t>Загальні апеляційні суди опрацювали близько 40 000 справ у 2025 році, а апеляційні адміністративні суди - близько 23 000 (справи про імміграцію не включені)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C16EA9A-EE6C-7601-DB25-234900C0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464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27D05BE-E4FC-070E-2323-EAA759B4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26" y="1692275"/>
            <a:ext cx="3776870" cy="2714625"/>
          </a:xfrm>
        </p:spPr>
        <p:txBody>
          <a:bodyPr>
            <a:normAutofit/>
          </a:bodyPr>
          <a:lstStyle/>
          <a:p>
            <a:pPr algn="ctr">
              <a:defRPr sz="4400"/>
            </a:pPr>
            <a:r>
              <a:t>питання процедури і т.д.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8CE8A32-4F4A-C77A-F39A-6F9443B3B03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77500" lnSpcReduction="20000"/>
          </a:bodyPr>
          <a:lstStyle/>
          <a:p>
            <a:pPr>
              <a:defRPr sz="2800">
                <a:latin typeface="+mj-lt"/>
              </a:defRPr>
            </a:pPr>
            <a:r>
              <a:rPr lang="uk-UA" noProof="0" dirty="0"/>
              <a:t>Як у кримінальних, так і у цивільних справах проводяться публічні слухання в суді (перша та друга інстанції)</a:t>
            </a: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В адміністративних судах більшість справ вирішуються за письмовою процедурою, хоча іноді може виникнути необхідність доповнити письмове розслідування усним слуханням</a:t>
            </a: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У справах щодо примусового догляду завжди відбуваються слухання в суді (принаймні в першій інстанції)</a:t>
            </a: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У більшості випадків у першій інстанції рішення приймається одним суддею та трьома засідателями (</a:t>
            </a:r>
            <a:r>
              <a:rPr lang="uk-UA" noProof="0" dirty="0" err="1"/>
              <a:t>lay</a:t>
            </a:r>
            <a:r>
              <a:rPr lang="uk-UA" noProof="0" dirty="0"/>
              <a:t> </a:t>
            </a:r>
            <a:r>
              <a:rPr lang="uk-UA" noProof="0" dirty="0" err="1"/>
              <a:t>judges</a:t>
            </a:r>
            <a:r>
              <a:rPr lang="uk-UA" noProof="0" dirty="0"/>
              <a:t>). Кожен з них має право окремого голосу.</a:t>
            </a:r>
            <a:endParaRPr lang="uk-UA" sz="2800" noProof="0" dirty="0">
              <a:latin typeface="+mj-lt"/>
            </a:endParaRP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sz="2800" noProof="0" dirty="0"/>
              <a:t>Засідателі (</a:t>
            </a:r>
            <a:r>
              <a:rPr lang="uk-UA" sz="2800" noProof="0" dirty="0" err="1"/>
              <a:t>lay</a:t>
            </a:r>
            <a:r>
              <a:rPr lang="uk-UA" sz="2800" noProof="0" dirty="0"/>
              <a:t> </a:t>
            </a:r>
            <a:r>
              <a:rPr lang="uk-UA" sz="2800" noProof="0" dirty="0" err="1"/>
              <a:t>judges</a:t>
            </a:r>
            <a:r>
              <a:rPr lang="uk-UA" sz="2800" noProof="0" dirty="0"/>
              <a:t>) призначаються муніципальними радами на термін чотири роки.</a:t>
            </a:r>
            <a:endParaRPr lang="uk-UA" sz="2800" noProof="0" dirty="0">
              <a:latin typeface="+mj-lt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7FFFBE3-E38C-B412-1472-1CC2D56BB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90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1199E93-B77D-00B2-ECDC-FB8EEBE7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971675"/>
            <a:ext cx="3076575" cy="2714625"/>
          </a:xfrm>
        </p:spPr>
        <p:txBody>
          <a:bodyPr>
            <a:noAutofit/>
          </a:bodyPr>
          <a:lstStyle/>
          <a:p>
            <a:pPr algn="ctr">
              <a:defRPr sz="4800"/>
            </a:pPr>
            <a:r>
              <a:rPr lang="ru-RU" sz="4000" dirty="0"/>
              <a:t>Повний перегляд, </a:t>
            </a:r>
            <a:br>
              <a:rPr lang="ru-RU" sz="4000" dirty="0"/>
            </a:br>
            <a:r>
              <a:rPr sz="4000" dirty="0"/>
              <a:t>а </a:t>
            </a:r>
            <a:r>
              <a:rPr sz="4000" dirty="0" err="1"/>
              <a:t>не</a:t>
            </a:r>
            <a:r>
              <a:rPr sz="4000" dirty="0"/>
              <a:t> </a:t>
            </a:r>
            <a:r>
              <a:rPr sz="4000" dirty="0" err="1"/>
              <a:t>касація</a:t>
            </a:r>
            <a:endParaRPr sz="40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813888-AD07-2B77-9A49-F536186CAEC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>
              <a:defRPr sz="3200">
                <a:latin typeface="+mj-lt"/>
              </a:defRPr>
            </a:pPr>
            <a:r>
              <a:rPr lang="uk-UA" noProof="0" dirty="0"/>
              <a:t>Щоб зрозуміти шведську судову систему та процедуру, важливо знати, що шведські суди НЕ є касаційними судами</a:t>
            </a:r>
            <a:endParaRPr lang="uk-UA" sz="3200" noProof="0" dirty="0">
              <a:latin typeface="+mj-lt"/>
            </a:endParaRPr>
          </a:p>
          <a:p>
            <a:endParaRPr lang="uk-UA" sz="3200" noProof="0" dirty="0">
              <a:latin typeface="+mj-lt"/>
            </a:endParaRPr>
          </a:p>
          <a:p>
            <a:pPr>
              <a:defRPr sz="3200">
                <a:latin typeface="+mj-lt"/>
              </a:defRPr>
            </a:pPr>
            <a:r>
              <a:rPr lang="uk-UA" sz="3200" noProof="0" dirty="0"/>
              <a:t>Шведські адміністративні суди можуть проводити більш-менш повний перегляд справи та змінювати рішення державного органу або суду нижчої інстанції</a:t>
            </a:r>
            <a:endParaRPr lang="uk-UA" sz="3200" noProof="0" dirty="0">
              <a:latin typeface="+mj-lt"/>
            </a:endParaRPr>
          </a:p>
          <a:p>
            <a:endParaRPr lang="uk-UA" sz="3200" noProof="0" dirty="0">
              <a:latin typeface="+mj-lt"/>
            </a:endParaRPr>
          </a:p>
          <a:p>
            <a:pPr>
              <a:defRPr sz="3200">
                <a:latin typeface="+mj-lt"/>
              </a:defRPr>
            </a:pPr>
            <a:r>
              <a:rPr lang="uk-UA" noProof="0" dirty="0"/>
              <a:t>Загальні суди також не є касаційними судами</a:t>
            </a:r>
            <a:endParaRPr lang="uk-UA" sz="3200" noProof="0" dirty="0">
              <a:latin typeface="+mj-lt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F094A17-BD9E-12DD-394A-2F285ECC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373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8D1FFEF-9444-A3CC-2CE9-909FD5E6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115" y="1463805"/>
            <a:ext cx="4829939" cy="114055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Дозвіл на оскарження</a:t>
            </a:r>
            <a:endParaRPr dirty="0"/>
          </a:p>
        </p:txBody>
      </p:sp>
      <p:pic>
        <p:nvPicPr>
          <p:cNvPr id="2050" name="Bildobjekt 2">
            <a:extLst>
              <a:ext uri="{FF2B5EF4-FFF2-40B4-BE49-F238E27FC236}">
                <a16:creationId xmlns:a16="http://schemas.microsoft.com/office/drawing/2014/main" id="{6797DE09-0867-C5E5-A667-84EA754F8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2" y="450908"/>
            <a:ext cx="4749527" cy="316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7684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0AE1738-FFF8-55FE-5690-99398C4E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806575"/>
            <a:ext cx="3076575" cy="2714625"/>
          </a:xfrm>
        </p:spPr>
        <p:txBody>
          <a:bodyPr>
            <a:normAutofit fontScale="90000"/>
          </a:bodyPr>
          <a:lstStyle/>
          <a:p>
            <a:pPr algn="ctr">
              <a:defRPr sz="4000"/>
            </a:pPr>
            <a:r>
              <a:rPr lang="uk-UA" dirty="0"/>
              <a:t>Дозвіл на </a:t>
            </a:r>
            <a:r>
              <a:rPr dirty="0" err="1"/>
              <a:t>оскарження</a:t>
            </a:r>
            <a:r>
              <a:rPr dirty="0"/>
              <a:t> в </a:t>
            </a:r>
            <a:r>
              <a:rPr dirty="0" err="1"/>
              <a:t>апеляційних</a:t>
            </a:r>
            <a:r>
              <a:rPr dirty="0"/>
              <a:t> </a:t>
            </a:r>
            <a:r>
              <a:rPr dirty="0" err="1"/>
              <a:t>судах</a:t>
            </a:r>
            <a:endParaRPr sz="40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6B20BCF-064B-72C3-B206-33378CAAFE8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>
              <a:defRPr sz="2800">
                <a:latin typeface="+mj-lt"/>
              </a:defRPr>
            </a:pPr>
            <a:r>
              <a:rPr lang="uk-UA" noProof="0" dirty="0"/>
              <a:t>У багатьох випадках апелянту потрібен дозвіл на оскарження в (загальному) апеляційному суді або в апеляційному адміністративному суді</a:t>
            </a:r>
            <a:endParaRPr lang="uk-UA" sz="2800" noProof="0" dirty="0">
              <a:latin typeface="+mj-lt"/>
            </a:endParaRP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Дозвіл на оскарження в апеляційних судах, наприклад, не надається у кримінальних справах, якщо особу засуджено до тюремного ув'язнення, у податкових справах або у випадках примусового догляду.</a:t>
            </a:r>
            <a:endParaRPr lang="uk-UA" sz="2800" noProof="0" dirty="0">
              <a:latin typeface="+mj-lt"/>
            </a:endParaRP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Дозвіл на оскарження надається, якщо справу необхідно переглянути апеляційними судами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24503AE-647E-02C8-9C9B-D95BBEAE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9291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109ECA9-44F6-5465-C948-B2048883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22" y="1687491"/>
            <a:ext cx="3076575" cy="2714625"/>
          </a:xfrm>
        </p:spPr>
        <p:txBody>
          <a:bodyPr>
            <a:normAutofit fontScale="90000"/>
          </a:bodyPr>
          <a:lstStyle/>
          <a:p>
            <a:pPr algn="ctr">
              <a:defRPr sz="4000"/>
            </a:pPr>
            <a:r>
              <a:rPr lang="uk-UA" dirty="0"/>
              <a:t>Дозвіл на оскарження </a:t>
            </a:r>
            <a:r>
              <a:rPr dirty="0" err="1"/>
              <a:t>надається</a:t>
            </a:r>
            <a:r>
              <a:rPr dirty="0"/>
              <a:t>, </a:t>
            </a:r>
            <a:r>
              <a:rPr dirty="0" err="1"/>
              <a:t>коли</a:t>
            </a:r>
            <a:r>
              <a:rPr dirty="0"/>
              <a:t> …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43B9ED-1353-32AC-A2F7-DC34EC0FD44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>
              <a:defRPr>
                <a:latin typeface="+mj-lt"/>
              </a:defRPr>
            </a:pPr>
            <a:r>
              <a:rPr lang="uk-UA" noProof="0" dirty="0"/>
              <a:t>Існує чотири ситуації, коли дозвіл на оскарження надається в </a:t>
            </a:r>
            <a:r>
              <a:rPr lang="uk-UA" u="sng" noProof="0" dirty="0"/>
              <a:t>апеляційних судах:</a:t>
            </a:r>
            <a:r>
              <a:rPr lang="uk-UA" noProof="0" dirty="0"/>
              <a:t> </a:t>
            </a:r>
          </a:p>
          <a:p>
            <a:endParaRPr lang="uk-UA" noProof="0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>
                <a:latin typeface="+mj-lt"/>
              </a:defRPr>
            </a:pPr>
            <a:r>
              <a:rPr lang="uk-UA" noProof="0" dirty="0"/>
              <a:t>Коли Апеляційний суд сумнівається в правильності рішення Окружного суду або Адміністративного суду</a:t>
            </a:r>
          </a:p>
          <a:p>
            <a:pPr marL="457200" indent="-457200">
              <a:buFont typeface="+mj-lt"/>
              <a:buAutoNum type="arabicPeriod"/>
              <a:defRPr>
                <a:latin typeface="+mj-lt"/>
              </a:defRPr>
            </a:pPr>
            <a:endParaRPr lang="uk-UA" noProof="0" dirty="0"/>
          </a:p>
          <a:p>
            <a:pPr marL="457200" indent="-457200">
              <a:buFont typeface="+mj-lt"/>
              <a:buAutoNum type="arabicPeriod"/>
              <a:defRPr>
                <a:latin typeface="+mj-lt"/>
              </a:defRPr>
            </a:pPr>
            <a:r>
              <a:rPr lang="uk-UA" noProof="0" dirty="0"/>
              <a:t>Якщо Апеляційному суду необхідно оцінити, чи правильне рішення виніс Окружний суд або Адміністративний суд</a:t>
            </a:r>
            <a:endParaRPr lang="uk-UA" noProof="0" dirty="0">
              <a:latin typeface="+mj-lt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51BD4CF-1C9F-566E-D995-08F577005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2378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B0D585F-EB37-F2A0-9AF2-31CD74AB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3" y="1709923"/>
            <a:ext cx="3076575" cy="2714625"/>
          </a:xfrm>
        </p:spPr>
        <p:txBody>
          <a:bodyPr>
            <a:normAutofit fontScale="90000"/>
          </a:bodyPr>
          <a:lstStyle/>
          <a:p>
            <a:pPr algn="ctr">
              <a:defRPr sz="4000"/>
            </a:pPr>
            <a:r>
              <a:rPr lang="ru-RU" dirty="0"/>
              <a:t>Дозвіл на оскарження надається, коли </a:t>
            </a:r>
            <a:r>
              <a:rPr dirty="0"/>
              <a:t>…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D2CA6B7-49B8-58C1-F243-CA0C9A65A9E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  <a:defRPr sz="2800">
                <a:latin typeface="+mj-lt"/>
              </a:defRPr>
            </a:pPr>
            <a:r>
              <a:rPr lang="uk-UA" sz="2800" noProof="0" dirty="0"/>
              <a:t>Якщо важливо, щоб Апеляційний суд розглянув справу, аби інші суди могли отримати вказівки для майбутніх оцінок аналогічних питань</a:t>
            </a:r>
          </a:p>
          <a:p>
            <a:pPr marL="0" indent="0">
              <a:buNone/>
              <a:defRPr sz="2800">
                <a:latin typeface="+mj-lt"/>
              </a:defRPr>
            </a:pPr>
            <a:endParaRPr lang="uk-UA" sz="2800" noProof="0" dirty="0">
              <a:latin typeface="+mj-lt"/>
            </a:endParaRPr>
          </a:p>
          <a:p>
            <a:pPr marL="514350" indent="-514350">
              <a:buFont typeface="+mj-lt"/>
              <a:buAutoNum type="arabicPeriod" startAt="3"/>
              <a:defRPr sz="2800">
                <a:latin typeface="+mj-lt"/>
              </a:defRPr>
            </a:pPr>
            <a:r>
              <a:rPr lang="uk-UA" noProof="0" dirty="0"/>
              <a:t>Якщо є інші виняткові підстави для розгляду апеляції, наприклад, якщо Окружний суд або Адміністративний суд допустили серйозну помилку</a:t>
            </a:r>
            <a:endParaRPr lang="uk-UA" sz="2800" noProof="0" dirty="0">
              <a:latin typeface="+mj-lt"/>
            </a:endParaRPr>
          </a:p>
          <a:p>
            <a:endParaRPr sz="2800" dirty="0">
              <a:latin typeface="+mj-lt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495D727D-3DE9-0B1D-766B-98E75228D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9470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86AB1-391E-9A69-F1F9-7BE2B92E1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112267D-2211-5240-6090-CF54BCA0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22" y="1700026"/>
            <a:ext cx="3076575" cy="2714625"/>
          </a:xfrm>
        </p:spPr>
        <p:txBody>
          <a:bodyPr>
            <a:normAutofit fontScale="90000"/>
          </a:bodyPr>
          <a:lstStyle/>
          <a:p>
            <a:pPr algn="ctr">
              <a:defRPr sz="4800"/>
            </a:pPr>
            <a:r>
              <a:t>Деякі факти про Верховні суди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D59D81C-088E-5E82-BCF8-C30DB4D9E02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>
              <a:defRPr sz="2600">
                <a:latin typeface="+mj-lt"/>
              </a:defRPr>
            </a:pPr>
            <a:r>
              <a:rPr lang="uk-UA" noProof="0" dirty="0"/>
              <a:t>У Вищому адміністративному суді працює приблизно 85 осіб, а у Верховному суді – приблизно 100 осіб.</a:t>
            </a:r>
          </a:p>
          <a:p>
            <a:pPr>
              <a:defRPr sz="2600">
                <a:latin typeface="+mj-lt"/>
              </a:defRPr>
            </a:pPr>
            <a:endParaRPr lang="uk-UA" noProof="0" dirty="0"/>
          </a:p>
          <a:p>
            <a:pPr>
              <a:defRPr sz="2600">
                <a:latin typeface="+mj-lt"/>
              </a:defRPr>
            </a:pPr>
            <a:r>
              <a:rPr lang="uk-UA" noProof="0" dirty="0"/>
              <a:t>У кожному суді працює 16 суддів. Двоє суддів від кожного суду працюють у Раді Законодавства (за рухомим графіком, один чи два роки)</a:t>
            </a:r>
          </a:p>
          <a:p>
            <a:endParaRPr sz="2600" dirty="0">
              <a:latin typeface="+mj-lt"/>
            </a:endParaRPr>
          </a:p>
          <a:p>
            <a:endParaRPr sz="2800" dirty="0"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51CB607-9708-4218-BBBB-0655D30D8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680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DA9D145-C1CE-A251-4CC5-2CD0A206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8" y="1492469"/>
            <a:ext cx="3845607" cy="809297"/>
          </a:xfrm>
        </p:spPr>
        <p:txBody>
          <a:bodyPr>
            <a:normAutofit/>
          </a:bodyPr>
          <a:lstStyle/>
          <a:p>
            <a:pPr algn="ctr">
              <a:defRPr sz="4400"/>
            </a:pPr>
            <a:r>
              <a:rPr lang="uk-UA" dirty="0"/>
              <a:t>Зміст</a:t>
            </a:r>
            <a:endParaRPr sz="44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B7315D-2354-679D-4242-00004779A05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sz="4800" dirty="0">
              <a:latin typeface="+mj-lt"/>
            </a:endParaRPr>
          </a:p>
          <a:p>
            <a:pPr>
              <a:defRPr sz="4000">
                <a:latin typeface="+mj-lt"/>
              </a:defRPr>
            </a:pPr>
            <a:r>
              <a:rPr lang="uk-UA" noProof="0" dirty="0"/>
              <a:t>Короткий огляд шведської судової системи</a:t>
            </a:r>
          </a:p>
          <a:p>
            <a:pPr marL="0" indent="0">
              <a:buNone/>
              <a:defRPr sz="4000">
                <a:latin typeface="+mj-lt"/>
              </a:defRPr>
            </a:pPr>
            <a:endParaRPr lang="uk-UA" sz="4000" noProof="0" dirty="0">
              <a:latin typeface="+mj-lt"/>
            </a:endParaRPr>
          </a:p>
          <a:p>
            <a:pPr>
              <a:defRPr sz="4000">
                <a:latin typeface="+mj-lt"/>
              </a:defRPr>
            </a:pPr>
            <a:r>
              <a:rPr lang="uk-UA" noProof="0" dirty="0"/>
              <a:t>Система дозволів на оскарження у Верховному Суді та Вищому Адміністративному Суді</a:t>
            </a:r>
          </a:p>
          <a:p>
            <a:endParaRPr sz="4000" dirty="0">
              <a:latin typeface="+mj-lt"/>
            </a:endParaRPr>
          </a:p>
          <a:p>
            <a:endParaRPr sz="4000" dirty="0">
              <a:latin typeface="+mj-lt"/>
            </a:endParaRPr>
          </a:p>
          <a:p>
            <a:endParaRPr sz="4000" dirty="0"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0AE77EF-7903-5EA0-234C-7B94086E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993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EAE1E-3EC0-01AD-6C49-87269151D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71E33E1-E98A-99FB-953A-4604A728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" y="1521897"/>
            <a:ext cx="3076575" cy="2714625"/>
          </a:xfrm>
        </p:spPr>
        <p:txBody>
          <a:bodyPr>
            <a:normAutofit/>
          </a:bodyPr>
          <a:lstStyle/>
          <a:p>
            <a:pPr algn="ctr">
              <a:defRPr sz="4000"/>
            </a:pPr>
            <a:r>
              <a:t>Деякі факти про Верховні суди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CE0E262-736C-D61F-5659-01EECABB122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defRPr sz="2800">
                <a:latin typeface="+mj-lt"/>
              </a:defRPr>
            </a:pPr>
            <a:r>
              <a:rPr lang="uk-UA" noProof="0" dirty="0"/>
              <a:t>Обидва суди розділені на дві палати по сім суддів у кожній (</a:t>
            </a:r>
            <a:r>
              <a:rPr lang="uk-UA" i="1" noProof="0" dirty="0"/>
              <a:t>не</a:t>
            </a:r>
            <a:r>
              <a:rPr lang="uk-UA" noProof="0" dirty="0"/>
              <a:t> вісім, оскільки по одному </a:t>
            </a:r>
            <a:r>
              <a:rPr lang="uk-UA" i="1" noProof="0" dirty="0"/>
              <a:t>[судді] </a:t>
            </a:r>
            <a:r>
              <a:rPr lang="uk-UA" noProof="0" dirty="0"/>
              <a:t>від кожної палаті в Раді Законодавства).</a:t>
            </a: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Усі судді розглядають усі види справ у відповідній судовій системі</a:t>
            </a:r>
          </a:p>
          <a:p>
            <a:pPr marL="0" indent="0">
              <a:buNone/>
              <a:defRPr sz="2800">
                <a:latin typeface="+mj-lt"/>
              </a:defRPr>
            </a:pPr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sz="2800" noProof="0" dirty="0"/>
              <a:t>Верховні суди мають можливість залучити суддю з іншого суду в конкретній справі</a:t>
            </a:r>
            <a:endParaRPr lang="uk-UA" noProof="0" dirty="0"/>
          </a:p>
          <a:p>
            <a:endParaRPr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D0EDF86-9EF7-46BB-8DB0-F6CCAF6C9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0441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CD4046C-5199-291D-F5CB-63B027F5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89" y="1664402"/>
            <a:ext cx="3650825" cy="2714625"/>
          </a:xfrm>
        </p:spPr>
        <p:txBody>
          <a:bodyPr>
            <a:noAutofit/>
          </a:bodyPr>
          <a:lstStyle/>
          <a:p>
            <a:pPr algn="ctr">
              <a:defRPr sz="3200"/>
            </a:pPr>
            <a:r>
              <a:rPr lang="uk-UA" sz="2800" dirty="0"/>
              <a:t>Дозвіл на оскарження </a:t>
            </a:r>
            <a:r>
              <a:rPr sz="2800" dirty="0"/>
              <a:t>у </a:t>
            </a:r>
            <a:r>
              <a:rPr sz="2800" dirty="0" err="1"/>
              <a:t>Верховному</a:t>
            </a:r>
            <a:r>
              <a:rPr sz="2800" dirty="0"/>
              <a:t> </a:t>
            </a:r>
            <a:r>
              <a:rPr sz="2800" dirty="0" err="1"/>
              <a:t>Суді</a:t>
            </a:r>
            <a:r>
              <a:rPr sz="2800" dirty="0"/>
              <a:t> </a:t>
            </a:r>
            <a:r>
              <a:rPr lang="uk-UA" sz="2800" dirty="0"/>
              <a:t>та</a:t>
            </a:r>
            <a:r>
              <a:rPr sz="2800" dirty="0"/>
              <a:t> </a:t>
            </a:r>
            <a:r>
              <a:rPr lang="uk-UA" sz="2800" dirty="0"/>
              <a:t>у</a:t>
            </a:r>
            <a:r>
              <a:rPr sz="2800" dirty="0"/>
              <a:t> </a:t>
            </a:r>
            <a:r>
              <a:rPr lang="uk-UA" sz="2800" dirty="0"/>
              <a:t>Вищому </a:t>
            </a:r>
            <a:r>
              <a:rPr sz="2800" dirty="0" err="1"/>
              <a:t>Адміністративному</a:t>
            </a:r>
            <a:r>
              <a:rPr sz="2800" dirty="0"/>
              <a:t> </a:t>
            </a:r>
            <a:r>
              <a:rPr sz="2800" dirty="0" err="1"/>
              <a:t>Суді</a:t>
            </a:r>
            <a:r>
              <a:rPr sz="2800" dirty="0"/>
              <a:t>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A1FBC4-7CF9-32D8-95DC-10FB6F4C59D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>
              <a:defRPr sz="3200">
                <a:latin typeface="+mj-lt"/>
              </a:defRPr>
            </a:pPr>
            <a:r>
              <a:rPr lang="uk-UA" noProof="0" dirty="0"/>
              <a:t>У Вищому адміністративному суді та Верховному суді щороку реєструється близько 8 000 справ у кожному з цих судів</a:t>
            </a:r>
            <a:endParaRPr lang="uk-UA" sz="3200" noProof="0" dirty="0">
              <a:latin typeface="+mj-lt"/>
            </a:endParaRPr>
          </a:p>
          <a:p>
            <a:pPr marL="0" indent="0">
              <a:buNone/>
            </a:pPr>
            <a:endParaRPr lang="uk-UA" sz="3200" noProof="0" dirty="0">
              <a:latin typeface="+mj-lt"/>
            </a:endParaRPr>
          </a:p>
          <a:p>
            <a:pPr>
              <a:defRPr sz="3200">
                <a:latin typeface="+mj-lt"/>
              </a:defRPr>
            </a:pPr>
            <a:r>
              <a:rPr lang="uk-UA" sz="3200" noProof="0" dirty="0"/>
              <a:t>Лише близько у 1-2 відсотках справ буде надано дозвіл на оскарження</a:t>
            </a:r>
          </a:p>
          <a:p>
            <a:pPr marL="0" indent="0">
              <a:buNone/>
              <a:defRPr sz="3200">
                <a:latin typeface="+mj-lt"/>
              </a:defRPr>
            </a:pPr>
            <a:endParaRPr lang="uk-UA" sz="3200" noProof="0" dirty="0">
              <a:latin typeface="+mj-lt"/>
            </a:endParaRPr>
          </a:p>
          <a:p>
            <a:pPr>
              <a:defRPr sz="3200">
                <a:latin typeface="+mj-lt"/>
              </a:defRPr>
            </a:pPr>
            <a:r>
              <a:rPr lang="uk-UA" noProof="0" dirty="0"/>
              <a:t>Є справи, дуже мало, які </a:t>
            </a:r>
            <a:r>
              <a:rPr lang="uk-UA" sz="3200" noProof="0" dirty="0"/>
              <a:t>не потребують дозволу на оскарження</a:t>
            </a:r>
            <a:endParaRPr lang="uk-UA" sz="3200" noProof="0" dirty="0"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9367ADB-C233-5332-911F-D0997D41D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0501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65CC7-25A6-2207-B0B0-58263177D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5373139-3EC4-9010-DD67-AC547FE05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79" y="1291818"/>
            <a:ext cx="3550991" cy="3134710"/>
          </a:xfrm>
        </p:spPr>
        <p:txBody>
          <a:bodyPr>
            <a:noAutofit/>
          </a:bodyPr>
          <a:lstStyle/>
          <a:p>
            <a:pPr algn="ctr">
              <a:defRPr sz="3200"/>
            </a:pPr>
            <a:r>
              <a:rPr lang="ru-RU" sz="2800" dirty="0"/>
              <a:t>Дозвіл на оскарження у Верховному Суді та у Висшому Адміністративному Суді </a:t>
            </a:r>
            <a:r>
              <a:rPr sz="2800" dirty="0"/>
              <a:t>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ADC294E-6077-36F4-E904-B8F5AE325CF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65588" y="-1"/>
            <a:ext cx="8126412" cy="6858001"/>
          </a:xfrm>
        </p:spPr>
        <p:txBody>
          <a:bodyPr>
            <a:noAutofit/>
          </a:bodyPr>
          <a:lstStyle/>
          <a:p>
            <a:pPr>
              <a:defRPr sz="2800">
                <a:latin typeface="+mj-lt"/>
              </a:defRPr>
            </a:pPr>
            <a:r>
              <a:rPr lang="uk-UA" noProof="0" dirty="0"/>
              <a:t>Є дві ситуації, коли дозвіл на оскарження надається у Вищому адміністративному суді або Верховному суді:</a:t>
            </a:r>
          </a:p>
          <a:p>
            <a:pPr marL="514350" indent="-514350">
              <a:buFont typeface="+mj-lt"/>
              <a:buAutoNum type="arabicPeriod"/>
              <a:defRPr sz="2200">
                <a:latin typeface="+mj-lt"/>
              </a:defRPr>
            </a:pPr>
            <a:r>
              <a:rPr lang="uk-UA" noProof="0" dirty="0"/>
              <a:t>Якщо для формування практики правозастосування важливо, що позов розглядається Верховним Судом або Вищим Адміністративним Судом.</a:t>
            </a:r>
          </a:p>
          <a:p>
            <a:pPr marL="514350" indent="-514350">
              <a:buFont typeface="+mj-lt"/>
              <a:buAutoNum type="arabicPeriod"/>
            </a:pPr>
            <a:endParaRPr lang="uk-UA" sz="2200" noProof="0" dirty="0">
              <a:latin typeface="+mj-lt"/>
            </a:endParaRPr>
          </a:p>
          <a:p>
            <a:pPr marL="514350" indent="-514350">
              <a:buFont typeface="+mj-lt"/>
              <a:buAutoNum type="arabicPeriod"/>
              <a:defRPr sz="2200">
                <a:latin typeface="+mj-lt"/>
              </a:defRPr>
            </a:pPr>
            <a:r>
              <a:rPr lang="uk-UA" noProof="0" dirty="0"/>
              <a:t>Якщо є екстраординарні причини для такого розгляду, такі як існування підстав для усунення істотних недоліків або якщо результат розгляду справи в Апеляційному суді або Апеляційному адміністративному суді очевидно є наслідком серйозного недогляду або серйозної помилки.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1E6A402-EAFE-6DB4-650B-9B9EFA95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8523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B8239-D30F-FCB2-2E0D-45FDD8FA8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B68C088-C118-CCDC-9322-2308F89F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385" y="991294"/>
            <a:ext cx="4450838" cy="2714625"/>
          </a:xfrm>
        </p:spPr>
        <p:txBody>
          <a:bodyPr>
            <a:noAutofit/>
          </a:bodyPr>
          <a:lstStyle/>
          <a:p>
            <a:pPr algn="ctr">
              <a:defRPr sz="3200"/>
            </a:pPr>
            <a:r>
              <a:rPr dirty="0"/>
              <a:t>Коли </a:t>
            </a:r>
            <a:r>
              <a:rPr dirty="0" err="1"/>
              <a:t>буде</a:t>
            </a:r>
            <a:r>
              <a:rPr dirty="0"/>
              <a:t> </a:t>
            </a:r>
            <a:r>
              <a:rPr lang="uk-UA" dirty="0"/>
              <a:t>на</a:t>
            </a:r>
            <a:r>
              <a:rPr dirty="0" err="1"/>
              <a:t>дано</a:t>
            </a:r>
            <a:r>
              <a:rPr dirty="0"/>
              <a:t> </a:t>
            </a:r>
            <a:r>
              <a:rPr lang="ru-RU" dirty="0"/>
              <a:t>дозвіл на оскарження</a:t>
            </a:r>
            <a:r>
              <a:rPr dirty="0"/>
              <a:t>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CE7F86C-71F3-3708-6B89-D8132A65A0D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20000"/>
          </a:bodyPr>
          <a:lstStyle/>
          <a:p>
            <a:pPr>
              <a:defRPr sz="2800">
                <a:latin typeface="+mj-lt"/>
              </a:defRPr>
            </a:pPr>
            <a:r>
              <a:rPr lang="uk-UA" noProof="0" dirty="0"/>
              <a:t>Нове законодавство може викликати нові питання, які потребують тлумачення або відповіді</a:t>
            </a:r>
          </a:p>
          <a:p>
            <a:pPr marL="0" indent="0">
              <a:buNone/>
            </a:pPr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Апеляційні суди по-різному трактують правову норму</a:t>
            </a:r>
          </a:p>
          <a:p>
            <a:pPr marL="0" indent="0">
              <a:buNone/>
            </a:pPr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Положення законодавства є застарілим, а суспільство та цінності чи інше пов'язане законодавство значно змінилися.</a:t>
            </a:r>
          </a:p>
          <a:p>
            <a:pPr marL="0" indent="0">
              <a:buNone/>
            </a:pPr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Рішення Європейського Суду можуть мати значення для тлумачення конкретної норми національного права</a:t>
            </a:r>
          </a:p>
          <a:p>
            <a:pPr marL="0" indent="0">
              <a:buNone/>
              <a:defRPr sz="2800">
                <a:latin typeface="+mj-lt"/>
              </a:defRPr>
            </a:pPr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 err="1"/>
              <a:t>Виникло</a:t>
            </a:r>
            <a:r>
              <a:rPr lang="uk-UA" noProof="0" dirty="0"/>
              <a:t> нове явище, яке не було вирішене у судовій практиці</a:t>
            </a:r>
          </a:p>
          <a:p>
            <a:endParaRPr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5BCCF62-D72A-F3CC-D4BC-E76C8EE8C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2929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D890E-CF3B-9CF7-1109-96359528D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672F7AA-DAAE-F7D5-14B4-91C9A478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1557523"/>
            <a:ext cx="3076575" cy="2714625"/>
          </a:xfrm>
        </p:spPr>
        <p:txBody>
          <a:bodyPr>
            <a:normAutofit fontScale="90000"/>
          </a:bodyPr>
          <a:lstStyle/>
          <a:p>
            <a:pPr algn="ctr">
              <a:defRPr sz="3200"/>
            </a:pPr>
            <a:r>
              <a:t>Внутрішнє судове обговорення та зустріч з апеляційними судами</a:t>
            </a:r>
            <a:endParaRPr sz="32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2FDB3EA-88F6-CAAC-45DF-E5B3AE758E3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>
              <a:defRPr sz="2800">
                <a:latin typeface="+mj-lt"/>
              </a:defRPr>
            </a:pPr>
            <a:r>
              <a:rPr lang="uk-UA" sz="2800" noProof="0" dirty="0"/>
              <a:t>Усередині верховних судів ми обговорюємо </a:t>
            </a:r>
            <a:r>
              <a:rPr lang="uk-UA" noProof="0" dirty="0"/>
              <a:t>відповідні правові питання, які слід шукати серед оскаржуваних справ. Іншими словами: Заздалегідь виявляємо правові проблеми</a:t>
            </a:r>
          </a:p>
          <a:p>
            <a:pPr marL="0" indent="0">
              <a:buNone/>
              <a:defRPr sz="2800">
                <a:latin typeface="+mj-lt"/>
              </a:defRPr>
            </a:pPr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Як Вищий  адміністративний суд, так і Верховний суд регулярно зустрічаються з відповідними апеляційними судами, де вони можуть висловлювати запити з правових питань, щодо яких вони хочуть, щоб Вищий адміністративний суд та Верховний суд відповідно винесли керівні рішення.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93969E6-A3CD-ABBA-D975-78E471B7C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1369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BAB4D-E10E-7F4B-3F44-188F96EE1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E423B7A-CC55-0A94-A579-A566ADFDB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061" y="2341295"/>
            <a:ext cx="4102480" cy="2714625"/>
          </a:xfrm>
        </p:spPr>
        <p:txBody>
          <a:bodyPr>
            <a:noAutofit/>
          </a:bodyPr>
          <a:lstStyle/>
          <a:p>
            <a:pPr algn="ctr">
              <a:defRPr sz="3100"/>
            </a:pPr>
            <a:r>
              <a:rPr dirty="0" err="1"/>
              <a:t>Певні</a:t>
            </a:r>
            <a:r>
              <a:rPr dirty="0"/>
              <a:t> </a:t>
            </a:r>
            <a:r>
              <a:rPr dirty="0" err="1"/>
              <a:t>труднощі</a:t>
            </a:r>
            <a:r>
              <a:rPr dirty="0"/>
              <a:t> у </a:t>
            </a:r>
            <a:r>
              <a:rPr dirty="0" err="1"/>
              <a:t>виборі</a:t>
            </a:r>
            <a:r>
              <a:rPr dirty="0"/>
              <a:t> </a:t>
            </a:r>
            <a:r>
              <a:rPr dirty="0" err="1"/>
              <a:t>відповідної</a:t>
            </a:r>
            <a:r>
              <a:rPr dirty="0"/>
              <a:t> </a:t>
            </a:r>
            <a:r>
              <a:rPr dirty="0" err="1"/>
              <a:t>справи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надання</a:t>
            </a:r>
            <a:r>
              <a:rPr dirty="0"/>
              <a:t> </a:t>
            </a:r>
            <a:r>
              <a:rPr lang="uk-UA" dirty="0"/>
              <a:t>дозволу</a:t>
            </a:r>
            <a:r>
              <a:rPr dirty="0"/>
              <a:t> </a:t>
            </a:r>
            <a:r>
              <a:rPr lang="uk-UA" dirty="0"/>
              <a:t>на</a:t>
            </a:r>
            <a:r>
              <a:rPr dirty="0"/>
              <a:t> </a:t>
            </a:r>
            <a:r>
              <a:rPr dirty="0" err="1"/>
              <a:t>оскарження</a:t>
            </a:r>
            <a:r>
              <a:rPr dirty="0"/>
              <a:t> та </a:t>
            </a:r>
            <a:r>
              <a:rPr dirty="0" err="1"/>
              <a:t>причини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надавати</a:t>
            </a:r>
            <a:r>
              <a:rPr dirty="0"/>
              <a:t> </a:t>
            </a:r>
            <a:r>
              <a:rPr lang="uk-UA" dirty="0"/>
              <a:t>дозволу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оскарження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8AB0C1-0235-4835-5B80-C5630A629BA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defRPr sz="2800">
                <a:latin typeface="+mj-lt"/>
              </a:defRPr>
            </a:pPr>
            <a:r>
              <a:rPr lang="uk-UA" noProof="0" dirty="0"/>
              <a:t>Навіть якщо правове питання зрозуміле, справа може містити проблеми з доказами або бути складною для уточнення та прийняття чіткого рішення</a:t>
            </a:r>
          </a:p>
          <a:p>
            <a:pPr marL="0" indent="0">
              <a:buNone/>
              <a:defRPr sz="2800">
                <a:latin typeface="+mj-lt"/>
              </a:defRPr>
            </a:pPr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У розробці може бути нове законодавство, тому результат справи може швидко застаріти.</a:t>
            </a: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sz="2800" noProof="0" dirty="0"/>
              <a:t>Хоча юридичне питання цікаве, воно дуже незвичайне</a:t>
            </a:r>
            <a:r>
              <a:rPr lang="uk-UA" noProof="0" dirty="0"/>
              <a:t>.</a:t>
            </a:r>
          </a:p>
          <a:p>
            <a:endParaRPr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9036F55-A06B-E52E-B4F8-6A251172C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1184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EA0BB77-0A12-3E51-1DE5-A7A02E4B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96" y="1640651"/>
            <a:ext cx="3283027" cy="2714625"/>
          </a:xfrm>
        </p:spPr>
        <p:txBody>
          <a:bodyPr>
            <a:noAutofit/>
          </a:bodyPr>
          <a:lstStyle/>
          <a:p>
            <a:pPr algn="ctr">
              <a:defRPr sz="3200"/>
            </a:pPr>
            <a:r>
              <a:rPr dirty="0" err="1"/>
              <a:t>Як</a:t>
            </a:r>
            <a:r>
              <a:rPr dirty="0"/>
              <a:t> </a:t>
            </a:r>
            <a:r>
              <a:rPr lang="uk-UA" dirty="0"/>
              <a:t>визначити</a:t>
            </a:r>
            <a:r>
              <a:rPr dirty="0"/>
              <a:t>, в </a:t>
            </a:r>
            <a:r>
              <a:rPr dirty="0" err="1"/>
              <a:t>яких</a:t>
            </a:r>
            <a:r>
              <a:rPr dirty="0"/>
              <a:t> </a:t>
            </a:r>
            <a:r>
              <a:rPr lang="uk-UA" dirty="0"/>
              <a:t>справах</a:t>
            </a:r>
            <a:r>
              <a:rPr dirty="0"/>
              <a:t> </a:t>
            </a:r>
            <a:r>
              <a:rPr dirty="0" err="1"/>
              <a:t>буде</a:t>
            </a:r>
            <a:r>
              <a:rPr dirty="0"/>
              <a:t> </a:t>
            </a:r>
            <a:r>
              <a:rPr dirty="0" err="1"/>
              <a:t>надан</a:t>
            </a:r>
            <a:r>
              <a:rPr lang="uk-UA" dirty="0"/>
              <a:t>о</a:t>
            </a:r>
            <a:r>
              <a:rPr dirty="0"/>
              <a:t> </a:t>
            </a:r>
            <a:r>
              <a:rPr lang="uk-UA" dirty="0"/>
              <a:t>дозвіл</a:t>
            </a:r>
            <a:r>
              <a:rPr dirty="0"/>
              <a:t> </a:t>
            </a:r>
            <a:r>
              <a:rPr lang="uk-UA" dirty="0"/>
              <a:t>на</a:t>
            </a:r>
            <a:r>
              <a:rPr dirty="0"/>
              <a:t> </a:t>
            </a:r>
            <a:r>
              <a:rPr dirty="0" err="1"/>
              <a:t>оскарження</a:t>
            </a:r>
            <a:r>
              <a:rPr dirty="0"/>
              <a:t>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D6FB79-627A-D297-51C9-118050EA114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>
              <a:defRPr sz="2800">
                <a:latin typeface="+mj-lt"/>
              </a:defRPr>
            </a:pPr>
            <a:r>
              <a:rPr lang="uk-UA" noProof="0" dirty="0"/>
              <a:t>Коли справа зареєстрована, суддя-рефері проведе коротке дослідження справи, щоб побачити, чи може вона бути цікавою з точки зору надання керівних роз'яснень</a:t>
            </a:r>
            <a:endParaRPr lang="uk-UA" sz="2800" noProof="0" dirty="0">
              <a:latin typeface="+mj-lt"/>
            </a:endParaRPr>
          </a:p>
          <a:p>
            <a:pPr marL="0" indent="0">
              <a:buNone/>
            </a:pPr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Якщо ні, справу передають судді, який може вирішити не надавати дозвіл на оскарження або повернути її назад для подальшого розгляд. </a:t>
            </a:r>
          </a:p>
          <a:p>
            <a:endParaRPr sz="2800" dirty="0"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30CAC69-61BA-3D78-A9AA-47F24599F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792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9E26AD2-8E11-8CC2-C3D9-725A8BE1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37" y="1628775"/>
            <a:ext cx="3378086" cy="2714625"/>
          </a:xfrm>
        </p:spPr>
        <p:txBody>
          <a:bodyPr>
            <a:noAutofit/>
          </a:bodyPr>
          <a:lstStyle/>
          <a:p>
            <a:pPr algn="ctr">
              <a:defRPr sz="3200"/>
            </a:pPr>
            <a:r>
              <a:rPr lang="ru-RU" dirty="0"/>
              <a:t>Як визначити, в яких справах буде надано дозвіл на оскарження?</a:t>
            </a:r>
            <a:endParaRPr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C61443D-97BC-BA63-0E58-AC47CB3AE23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>
              <a:defRPr sz="3200">
                <a:latin typeface="+mj-lt"/>
              </a:defRPr>
            </a:pPr>
            <a:r>
              <a:rPr lang="uk-UA" noProof="0" dirty="0"/>
              <a:t>Якщо справа може представляти інтерес з точки зору надання керівних роз'яснень, суддя-рефері проведе дослідження справи, а потім представить справу трьом суддям, які </a:t>
            </a:r>
            <a:r>
              <a:rPr lang="uk-UA" noProof="0" dirty="0" err="1"/>
              <a:t>вирішать</a:t>
            </a:r>
            <a:r>
              <a:rPr lang="uk-UA" noProof="0" dirty="0"/>
              <a:t>, чи буде надано дозвіл на оскарження </a:t>
            </a:r>
          </a:p>
          <a:p>
            <a:endParaRPr lang="uk-UA" sz="3200" noProof="0" dirty="0">
              <a:latin typeface="+mj-lt"/>
            </a:endParaRPr>
          </a:p>
          <a:p>
            <a:pPr>
              <a:defRPr sz="3200">
                <a:latin typeface="+mj-lt"/>
              </a:defRPr>
            </a:pPr>
            <a:r>
              <a:rPr lang="uk-UA" noProof="0" dirty="0"/>
              <a:t>Один суддя не може надати дозвіл на оскарження; для такого рішення потрібні троє суддів.     </a:t>
            </a:r>
          </a:p>
          <a:p>
            <a:endParaRPr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F220269-8D1D-3008-1078-F2B214B2C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2068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434CD48-CB3A-EBA3-AFAC-C2429BCF5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64" y="1415019"/>
            <a:ext cx="3579573" cy="2714625"/>
          </a:xfrm>
        </p:spPr>
        <p:txBody>
          <a:bodyPr>
            <a:normAutofit/>
          </a:bodyPr>
          <a:lstStyle/>
          <a:p>
            <a:pPr algn="ctr">
              <a:defRPr sz="4000"/>
            </a:pPr>
            <a:r>
              <a:rPr dirty="0"/>
              <a:t>Коли </a:t>
            </a:r>
            <a:r>
              <a:rPr dirty="0" err="1"/>
              <a:t>надається</a:t>
            </a:r>
            <a:r>
              <a:rPr dirty="0"/>
              <a:t> </a:t>
            </a:r>
            <a:r>
              <a:rPr lang="uk-UA" dirty="0"/>
              <a:t>дозвіл</a:t>
            </a:r>
            <a:r>
              <a:rPr dirty="0"/>
              <a:t> </a:t>
            </a:r>
            <a:r>
              <a:rPr lang="uk-UA" dirty="0"/>
              <a:t>на </a:t>
            </a:r>
            <a:r>
              <a:rPr dirty="0"/>
              <a:t> </a:t>
            </a:r>
            <a:r>
              <a:rPr lang="uk-UA" dirty="0"/>
              <a:t>оскарження</a:t>
            </a:r>
            <a:endParaRPr sz="40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937114-FFF3-DA18-2EF4-FFED49DC066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>
              <a:defRPr sz="2800">
                <a:latin typeface="+mj-lt"/>
              </a:defRPr>
            </a:pPr>
            <a:r>
              <a:rPr lang="uk-UA" noProof="0" dirty="0"/>
              <a:t>Після того, як дозвіл на оскарження буде надано трьома суддями, сторони отримають можливість навести письмові аргументи</a:t>
            </a: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В принципі, апелянтам/сторонам не дозволяється надавати нові докази до Верховного Суду</a:t>
            </a: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Суддя-рефері проведе глибше судове дослідження, а також підготує пропозиції щодо рішення</a:t>
            </a:r>
            <a:endParaRPr lang="uk-UA" sz="2800" noProof="0" dirty="0"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985A891-4BD9-E74D-AC89-16F24CC22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9019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6C66A35-C9DA-6F19-D8CA-DA63625AC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93" y="1296266"/>
            <a:ext cx="3460819" cy="2714625"/>
          </a:xfrm>
        </p:spPr>
        <p:txBody>
          <a:bodyPr>
            <a:normAutofit/>
          </a:bodyPr>
          <a:lstStyle/>
          <a:p>
            <a:pPr algn="ctr">
              <a:defRPr sz="4000"/>
            </a:pPr>
            <a:r>
              <a:rPr dirty="0"/>
              <a:t>Коли </a:t>
            </a:r>
            <a:r>
              <a:rPr dirty="0" err="1"/>
              <a:t>надається</a:t>
            </a:r>
            <a:r>
              <a:rPr dirty="0"/>
              <a:t> </a:t>
            </a:r>
            <a:r>
              <a:rPr lang="uk-UA" dirty="0"/>
              <a:t>дозвіл на  оскарження</a:t>
            </a:r>
            <a:endParaRPr sz="40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2155A09-DD33-7076-10A7-41D2B0D2E2E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defRPr sz="2800">
                <a:latin typeface="+mj-lt"/>
              </a:defRPr>
            </a:pPr>
            <a:r>
              <a:rPr lang="uk-UA" noProof="0" dirty="0"/>
              <a:t>Суддя-рефері представить справу для п'яти суддів, які також заздалегідь отримали всі документи у справі та результати судового дослідження</a:t>
            </a:r>
            <a:endParaRPr lang="uk-UA" sz="2800" noProof="0" dirty="0">
              <a:latin typeface="+mj-lt"/>
            </a:endParaRP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Судді разом сформулюють рішення</a:t>
            </a:r>
            <a:endParaRPr lang="uk-UA" sz="2800" noProof="0" dirty="0">
              <a:latin typeface="+mj-lt"/>
            </a:endParaRP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Суддя може мати окрему думку, яка буде додана до рішення  </a:t>
            </a:r>
          </a:p>
          <a:p>
            <a:endParaRPr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07C42E8-8B53-BE0B-7BE7-784EFFB2A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374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7205003E-7144-554B-5FB8-D6BBDFF5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99" y="1672391"/>
            <a:ext cx="6686682" cy="952297"/>
          </a:xfrm>
        </p:spPr>
        <p:txBody>
          <a:bodyPr>
            <a:normAutofit fontScale="90000"/>
          </a:bodyPr>
          <a:lstStyle/>
          <a:p>
            <a:pPr>
              <a:defRPr sz="4000"/>
            </a:pPr>
            <a:r>
              <a:t>Шведська судова система</a:t>
            </a:r>
          </a:p>
        </p:txBody>
      </p:sp>
      <p:pic>
        <p:nvPicPr>
          <p:cNvPr id="1026" name="Bildobjekt 6">
            <a:extLst>
              <a:ext uri="{FF2B5EF4-FFF2-40B4-BE49-F238E27FC236}">
                <a16:creationId xmlns:a16="http://schemas.microsoft.com/office/drawing/2014/main" id="{286BBC5B-2003-8934-6FCE-E73BCC943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0" y="395245"/>
            <a:ext cx="4543129" cy="350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23064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1AD0B81-15FF-619D-C59D-BE032318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88" y="1869807"/>
            <a:ext cx="3556216" cy="2714625"/>
          </a:xfrm>
        </p:spPr>
        <p:txBody>
          <a:bodyPr>
            <a:noAutofit/>
          </a:bodyPr>
          <a:lstStyle/>
          <a:p>
            <a:pPr algn="ctr">
              <a:defRPr sz="3200"/>
            </a:pPr>
            <a:r>
              <a:rPr dirty="0" err="1"/>
              <a:t>Вимога</a:t>
            </a:r>
            <a:r>
              <a:rPr dirty="0"/>
              <a:t> </a:t>
            </a:r>
            <a:r>
              <a:rPr lang="uk-UA" dirty="0"/>
              <a:t>дозволу</a:t>
            </a:r>
            <a:r>
              <a:rPr dirty="0"/>
              <a:t> </a:t>
            </a:r>
            <a:r>
              <a:rPr lang="uk-UA" dirty="0"/>
              <a:t>на</a:t>
            </a:r>
            <a:r>
              <a:rPr dirty="0"/>
              <a:t> </a:t>
            </a:r>
            <a:r>
              <a:rPr dirty="0" err="1"/>
              <a:t>оскарження</a:t>
            </a:r>
            <a:r>
              <a:rPr dirty="0"/>
              <a:t> </a:t>
            </a:r>
            <a:r>
              <a:rPr lang="uk-UA" dirty="0"/>
              <a:t>сприяє </a:t>
            </a:r>
            <a:r>
              <a:rPr dirty="0" err="1"/>
              <a:t>ефективності</a:t>
            </a:r>
            <a:r>
              <a:rPr dirty="0"/>
              <a:t/>
            </a:r>
            <a:br>
              <a:rPr dirty="0"/>
            </a:br>
            <a:endParaRPr sz="32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D335A85-5999-8AD2-6C15-10984F56ED8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>
              <a:defRPr sz="3200">
                <a:latin typeface="+mj-lt"/>
              </a:defRPr>
            </a:pPr>
            <a:r>
              <a:rPr lang="ru-RU" dirty="0"/>
              <a:t>З моменту отримання скарги Вищим адміністративним судом до винесення рішення про відмову в розгляді або надання дозволу на оскарження в середньому проходить два місяці.</a:t>
            </a:r>
          </a:p>
          <a:p>
            <a:pPr marL="0" indent="0">
              <a:buNone/>
              <a:defRPr sz="3200">
                <a:latin typeface="+mj-lt"/>
              </a:defRPr>
            </a:pPr>
            <a:endParaRPr lang="ru-RU" dirty="0"/>
          </a:p>
          <a:p>
            <a:pPr>
              <a:defRPr sz="3200">
                <a:latin typeface="+mj-lt"/>
              </a:defRPr>
            </a:pPr>
            <a:r>
              <a:rPr lang="ru-RU" dirty="0"/>
              <a:t>З моменту отримання скарги Вищим адміністративним судом до винесення остаточного рішення у справі в середньому проходить від одного до півтора року</a:t>
            </a:r>
            <a:r>
              <a:rPr dirty="0"/>
              <a:t>.</a:t>
            </a:r>
          </a:p>
          <a:p>
            <a:endParaRPr dirty="0"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81AD60A-18CE-563C-BE5A-BA3F9F55B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4525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A2C7C5D-9106-04F2-9ED7-4F3C84CC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1783154"/>
            <a:ext cx="3629891" cy="2714625"/>
          </a:xfrm>
        </p:spPr>
        <p:txBody>
          <a:bodyPr>
            <a:normAutofit fontScale="90000"/>
          </a:bodyPr>
          <a:lstStyle/>
          <a:p>
            <a:pPr algn="ctr">
              <a:defRPr sz="3600"/>
            </a:pPr>
            <a:r>
              <a:rPr dirty="0" err="1"/>
              <a:t>Обґрунтування</a:t>
            </a:r>
            <a:r>
              <a:rPr dirty="0"/>
              <a:t> </a:t>
            </a:r>
            <a:r>
              <a:rPr dirty="0" err="1"/>
              <a:t>рішення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надавати</a:t>
            </a:r>
            <a:r>
              <a:rPr dirty="0"/>
              <a:t> </a:t>
            </a:r>
            <a:r>
              <a:rPr lang="uk-UA" dirty="0"/>
              <a:t>дозвіл на</a:t>
            </a:r>
            <a:r>
              <a:rPr dirty="0"/>
              <a:t> </a:t>
            </a:r>
            <a:r>
              <a:rPr dirty="0" err="1"/>
              <a:t>оскарження</a:t>
            </a:r>
            <a:r>
              <a:rPr dirty="0"/>
              <a:t/>
            </a:r>
            <a:br>
              <a:rPr dirty="0"/>
            </a:br>
            <a:endParaRPr sz="28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F679BA9-226A-0974-3DF0-238CBE1343C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defRPr sz="3200">
                <a:latin typeface="+mj-lt"/>
              </a:defRPr>
            </a:pPr>
            <a:r>
              <a:rPr lang="uk-UA" noProof="0" dirty="0"/>
              <a:t>Обґрунтування рішення, коли дозвіл на оскарження не надається, є коротким і стандартизованим</a:t>
            </a:r>
          </a:p>
          <a:p>
            <a:pPr marL="0" indent="0">
              <a:buNone/>
            </a:pPr>
            <a:endParaRPr sz="3200" dirty="0">
              <a:latin typeface="+mj-lt"/>
            </a:endParaRPr>
          </a:p>
          <a:p>
            <a:pPr>
              <a:defRPr sz="3200">
                <a:latin typeface="+mj-lt"/>
              </a:defRPr>
            </a:pPr>
            <a:r>
              <a:rPr lang="ru-RU" dirty="0"/>
              <a:t>Зроблено посилання на зміст положення закону, після чого зазначено, що умови для дозволу на оскарження відсутні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2E62075-34FF-6536-052E-D19E56F15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0650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9C27305-E438-DFA8-3CD9-8532D3DF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89" y="1379393"/>
            <a:ext cx="3724894" cy="2714625"/>
          </a:xfrm>
        </p:spPr>
        <p:txBody>
          <a:bodyPr>
            <a:normAutofit/>
          </a:bodyPr>
          <a:lstStyle/>
          <a:p>
            <a:pPr algn="ctr">
              <a:defRPr sz="3600"/>
            </a:pPr>
            <a:r>
              <a:rPr dirty="0" err="1"/>
              <a:t>Роль</a:t>
            </a:r>
            <a:r>
              <a:rPr dirty="0"/>
              <a:t> </a:t>
            </a:r>
            <a:r>
              <a:rPr dirty="0" err="1"/>
              <a:t>верховних</a:t>
            </a:r>
            <a:r>
              <a:rPr dirty="0"/>
              <a:t> </a:t>
            </a:r>
            <a:r>
              <a:rPr dirty="0" err="1"/>
              <a:t>судів</a:t>
            </a:r>
            <a:r>
              <a:rPr dirty="0"/>
              <a:t> у </a:t>
            </a:r>
            <a:r>
              <a:rPr dirty="0" err="1"/>
              <a:t>Швеції</a:t>
            </a:r>
            <a:endParaRPr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26800BC-38C1-C4FC-67C3-05B123D6E26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defRPr sz="3600">
                <a:latin typeface="+mj-lt"/>
              </a:defRPr>
            </a:pPr>
            <a:r>
              <a:rPr lang="ru-RU" dirty="0"/>
              <a:t>Роль верховних судів, як зазначено вище, полягає не у виправленні помилок у рішеннях судів нижчої інстанції, а у створенні керівних рішень для судів нижчої інстанції та органів влади</a:t>
            </a:r>
            <a:endParaRPr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2134D62-1F6B-735C-2AEC-460E70F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1487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511C110-346C-7A98-C52E-F942F2FC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321769"/>
            <a:ext cx="3570514" cy="2714625"/>
          </a:xfrm>
        </p:spPr>
        <p:txBody>
          <a:bodyPr>
            <a:normAutofit/>
          </a:bodyPr>
          <a:lstStyle/>
          <a:p>
            <a:pPr algn="ctr">
              <a:defRPr sz="3600">
                <a:solidFill>
                  <a:srgbClr val="FFFFFF"/>
                </a:solidFill>
                <a:effectLst/>
                <a:uLnTx/>
                <a:latin typeface="Open Sans Semibold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r>
              <a:t>Роль верховних судів у Швеції</a:t>
            </a:r>
            <a:endParaRPr sz="44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8BD4376-1AD5-41E1-E781-FB3C576AE0D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sz="3200" dirty="0">
              <a:latin typeface="+mj-lt"/>
            </a:endParaRPr>
          </a:p>
          <a:p>
            <a:pPr>
              <a:defRPr sz="3200">
                <a:latin typeface="+mj-lt"/>
              </a:defRPr>
            </a:pPr>
            <a:r>
              <a:rPr lang="uk-UA" noProof="0" dirty="0"/>
              <a:t>Як було зазначено, завдання полягає в тому, щоб надати керівні роз'яснення, а не у визначенні, чи має отримана ними справа правильний результат </a:t>
            </a:r>
          </a:p>
          <a:p>
            <a:pPr marL="0" indent="0">
              <a:buNone/>
            </a:pPr>
            <a:endParaRPr lang="uk-UA" sz="3200" noProof="0" dirty="0">
              <a:latin typeface="+mj-lt"/>
            </a:endParaRPr>
          </a:p>
          <a:p>
            <a:pPr>
              <a:defRPr sz="3200">
                <a:latin typeface="+mj-lt"/>
              </a:defRPr>
            </a:pPr>
            <a:r>
              <a:rPr lang="uk-UA" noProof="0" dirty="0"/>
              <a:t>Тому система з дозволом на оскарження є необхідною, особливо коли у верховних судах фактично працює лише по 14 суддів.</a:t>
            </a:r>
            <a:endParaRPr lang="uk-UA" sz="3200" noProof="0" dirty="0">
              <a:latin typeface="+mj-lt"/>
            </a:endParaRPr>
          </a:p>
          <a:p>
            <a:pPr algn="l" rtl="0">
              <a:lnSpc>
                <a:spcPts val="2700"/>
              </a:lnSpc>
              <a:buNone/>
              <a:defRPr sz="3200">
                <a:solidFill>
                  <a:srgbClr val="1F1F1F"/>
                </a:solidFill>
                <a:effectLst/>
                <a:latin typeface="+mj-lt"/>
              </a:defRPr>
            </a:pPr>
            <a:r>
              <a:rPr lang="uk-UA" noProof="0" dirty="0"/>
              <a:t>  </a:t>
            </a:r>
          </a:p>
          <a:p>
            <a:pPr>
              <a:lnSpc>
                <a:spcPts val="2700"/>
              </a:lnSpc>
              <a:defRPr sz="3200">
                <a:solidFill>
                  <a:srgbClr val="1F1F1F"/>
                </a:solidFill>
                <a:effectLst/>
                <a:latin typeface="+mj-lt"/>
              </a:defRPr>
            </a:pPr>
            <a:r>
              <a:rPr lang="uk-UA" noProof="0" dirty="0"/>
              <a:t>Система, на мій погляд, є раціонально і юридично </a:t>
            </a:r>
            <a:r>
              <a:rPr lang="uk-UA" noProof="0" dirty="0">
                <a:highlight>
                  <a:srgbClr val="FFFF00"/>
                </a:highlight>
              </a:rPr>
              <a:t>виправданою</a:t>
            </a:r>
            <a:r>
              <a:rPr lang="uk-UA" noProof="0" dirty="0"/>
              <a:t> </a:t>
            </a:r>
          </a:p>
          <a:p>
            <a:endParaRPr sz="3200" dirty="0">
              <a:latin typeface="+mj-lt"/>
            </a:endParaRPr>
          </a:p>
          <a:p>
            <a:endParaRPr sz="3200" dirty="0"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3A95D3E-D982-8B5F-0AC1-B937AF7F4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456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09E4CD-C983-89FB-4BD3-D831D4A0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65" y="4227864"/>
            <a:ext cx="10972800" cy="1282700"/>
          </a:xfrm>
        </p:spPr>
        <p:txBody>
          <a:bodyPr>
            <a:noAutofit/>
          </a:bodyPr>
          <a:lstStyle/>
          <a:p>
            <a:pPr>
              <a:defRPr sz="8800"/>
            </a:pPr>
            <a:r>
              <a:rPr dirty="0"/>
              <a:t>ЗАПИТАННЯ ?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9D2C78-151A-C128-1A62-6C4E29FC0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A79DB71-F5FF-B82A-AB55-E28EDB81A4E5}"/>
              </a:ext>
            </a:extLst>
          </p:cNvPr>
          <p:cNvSpPr txBox="1"/>
          <p:nvPr/>
        </p:nvSpPr>
        <p:spPr>
          <a:xfrm>
            <a:off x="3958888" y="2959224"/>
            <a:ext cx="714292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n>
                  <a:noFill/>
                </a:ln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pPr>
            <a:r>
              <a:rPr dirty="0" err="1"/>
              <a:t>Дякую</a:t>
            </a:r>
            <a:r>
              <a:rPr lang="uk-UA" dirty="0"/>
              <a:t> за увагу</a:t>
            </a:r>
            <a:r>
              <a:rPr dirty="0"/>
              <a:t> !</a:t>
            </a:r>
            <a:endParaRPr kumimoji="0" sz="3600" b="0" i="0" u="none" strike="noStrike" cap="none" normalizeH="0" baseline="0" dirty="0">
              <a:ln>
                <a:noFill/>
              </a:ln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375891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F8A03E-68B0-38C8-8B68-899DD966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28749"/>
            <a:ext cx="3078000" cy="3270885"/>
          </a:xfrm>
        </p:spPr>
        <p:txBody>
          <a:bodyPr>
            <a:noAutofit/>
          </a:bodyPr>
          <a:lstStyle/>
          <a:p>
            <a:pPr algn="ctr">
              <a:defRPr sz="4400"/>
            </a:pPr>
            <a:r>
              <a:t>Шведська судова система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C9C04CA-E88E-A24D-563C-C25690926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 sz="3200">
                <a:latin typeface="+mj-lt"/>
              </a:defRPr>
            </a:pPr>
            <a:r>
              <a:rPr lang="uk-UA" noProof="0" dirty="0"/>
              <a:t>Шведська судова система розділена на </a:t>
            </a:r>
            <a:r>
              <a:rPr lang="uk-UA" u="sng" noProof="0" dirty="0"/>
              <a:t>два різних, паралельних, типи судів:</a:t>
            </a:r>
          </a:p>
          <a:p>
            <a:pPr marL="243411" lvl="1" indent="0">
              <a:buNone/>
              <a:defRPr sz="2800">
                <a:latin typeface="+mj-lt"/>
              </a:defRPr>
            </a:pPr>
            <a:r>
              <a:rPr lang="uk-UA" noProof="0" dirty="0"/>
              <a:t>	- Загальні суди</a:t>
            </a:r>
            <a:endParaRPr lang="uk-UA" sz="2800" noProof="0" dirty="0">
              <a:latin typeface="+mj-lt"/>
            </a:endParaRPr>
          </a:p>
          <a:p>
            <a:pPr marL="243411" lvl="1" indent="0">
              <a:buNone/>
              <a:defRPr sz="2800">
                <a:latin typeface="+mj-lt"/>
              </a:defRPr>
            </a:pPr>
            <a:r>
              <a:rPr lang="uk-UA" noProof="0" dirty="0"/>
              <a:t>	- Адміністративні суди</a:t>
            </a:r>
            <a:endParaRPr lang="uk-UA" sz="2800" noProof="0" dirty="0">
              <a:latin typeface="+mj-lt"/>
            </a:endParaRPr>
          </a:p>
          <a:p>
            <a:pPr marL="0" indent="0">
              <a:buNone/>
            </a:pPr>
            <a:endParaRPr lang="uk-UA" sz="3200" b="1" noProof="0" dirty="0">
              <a:latin typeface="+mj-lt"/>
            </a:endParaRPr>
          </a:p>
          <a:p>
            <a:pPr>
              <a:defRPr sz="3200">
                <a:latin typeface="+mj-lt"/>
              </a:defRPr>
            </a:pPr>
            <a:r>
              <a:rPr lang="uk-UA" noProof="0" dirty="0"/>
              <a:t>Є також </a:t>
            </a:r>
            <a:r>
              <a:rPr lang="uk-UA" b="1" noProof="0" dirty="0"/>
              <a:t>спеціальні суди і трибунали.</a:t>
            </a:r>
            <a:r>
              <a:rPr lang="uk-UA" noProof="0" dirty="0"/>
              <a:t> </a:t>
            </a:r>
          </a:p>
          <a:p>
            <a:pPr marL="0" indent="0">
              <a:buNone/>
            </a:pPr>
            <a:endParaRPr lang="uk-UA" sz="3200" noProof="0" dirty="0">
              <a:latin typeface="+mj-lt"/>
            </a:endParaRPr>
          </a:p>
          <a:p>
            <a:pPr>
              <a:defRPr sz="3200">
                <a:latin typeface="+mj-lt"/>
              </a:defRPr>
            </a:pPr>
            <a:r>
              <a:rPr lang="uk-UA" noProof="0" dirty="0"/>
              <a:t>Суди та трибунали мають </a:t>
            </a:r>
            <a:r>
              <a:rPr lang="uk-UA" sz="3200" noProof="0" dirty="0" err="1"/>
              <a:t>мають</a:t>
            </a:r>
            <a:r>
              <a:rPr lang="uk-UA" sz="3200" noProof="0" dirty="0"/>
              <a:t> особливе становище згідно з Конституцією Швеції</a:t>
            </a:r>
            <a:r>
              <a:rPr lang="uk-UA" noProof="0" dirty="0"/>
              <a:t>. Вони незалежні і автономні.</a:t>
            </a:r>
          </a:p>
          <a:p>
            <a:endParaRPr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9DF957D-2F32-6629-F4A5-EAB7D468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690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B0C29E6-45C8-C547-16CD-8FA0DF44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1491615"/>
            <a:ext cx="3076575" cy="2714625"/>
          </a:xfrm>
        </p:spPr>
        <p:txBody>
          <a:bodyPr>
            <a:normAutofit/>
          </a:bodyPr>
          <a:lstStyle/>
          <a:p>
            <a:pPr algn="ctr">
              <a:defRPr sz="4400"/>
            </a:pPr>
            <a:r>
              <a:rPr sz="4000" dirty="0" err="1"/>
              <a:t>Спеціальні</a:t>
            </a:r>
            <a:r>
              <a:rPr sz="4000" dirty="0"/>
              <a:t> </a:t>
            </a:r>
            <a:r>
              <a:rPr sz="4000" dirty="0" err="1"/>
              <a:t>суди</a:t>
            </a:r>
            <a:endParaRPr sz="40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0A70B6-1A92-79FD-CB5A-F9960314B1F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>
              <a:defRPr sz="3200">
                <a:latin typeface="+mj-lt"/>
              </a:defRPr>
            </a:pPr>
            <a:r>
              <a:rPr lang="uk-UA" noProof="0" dirty="0"/>
              <a:t>Спеціальними судами та трибуналами є:</a:t>
            </a:r>
          </a:p>
          <a:p>
            <a:pPr marL="0" indent="0">
              <a:buNone/>
              <a:defRPr>
                <a:latin typeface="+mj-lt"/>
              </a:defRPr>
            </a:pPr>
            <a:r>
              <a:rPr lang="uk-UA" sz="3600" noProof="0" dirty="0"/>
              <a:t>	</a:t>
            </a:r>
            <a:r>
              <a:rPr lang="uk-UA" sz="2800" noProof="0" dirty="0"/>
              <a:t>- Земельні та екологічні суди</a:t>
            </a:r>
          </a:p>
          <a:p>
            <a:pPr marL="0" indent="0">
              <a:buNone/>
              <a:defRPr sz="2800">
                <a:latin typeface="+mj-lt"/>
              </a:defRPr>
            </a:pPr>
            <a:r>
              <a:rPr lang="uk-UA" noProof="0" dirty="0"/>
              <a:t>	- Патентні та ринкові суди</a:t>
            </a:r>
          </a:p>
          <a:p>
            <a:pPr marL="0" indent="0">
              <a:buNone/>
              <a:defRPr sz="2800">
                <a:latin typeface="+mj-lt"/>
              </a:defRPr>
            </a:pPr>
            <a:r>
              <a:rPr lang="uk-UA" noProof="0" dirty="0"/>
              <a:t>	- Міграційні суди</a:t>
            </a:r>
          </a:p>
          <a:p>
            <a:pPr marL="0" indent="0">
              <a:buNone/>
              <a:defRPr sz="2800">
                <a:latin typeface="+mj-lt"/>
              </a:defRPr>
            </a:pPr>
            <a:r>
              <a:rPr lang="uk-UA" noProof="0" dirty="0"/>
              <a:t>	- Трибунали з питань оренди та найму</a:t>
            </a:r>
          </a:p>
          <a:p>
            <a:endParaRPr lang="uk-UA" sz="3600" noProof="0" dirty="0">
              <a:latin typeface="+mj-lt"/>
            </a:endParaRPr>
          </a:p>
          <a:p>
            <a:pPr>
              <a:defRPr sz="3200">
                <a:latin typeface="+mj-lt"/>
              </a:defRPr>
            </a:pPr>
            <a:r>
              <a:rPr lang="uk-UA" noProof="0" dirty="0"/>
              <a:t>Я </a:t>
            </a:r>
            <a:r>
              <a:rPr lang="uk-UA" i="1" noProof="0" dirty="0"/>
              <a:t>не</a:t>
            </a:r>
            <a:r>
              <a:rPr lang="uk-UA" noProof="0" dirty="0"/>
              <a:t> обговорюватиму ці суди та трибунали.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D8D6C7E-635E-6C21-7092-820F075B8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251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5157858-4611-ACC5-B601-EE1C22C9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0" y="1171575"/>
            <a:ext cx="3076575" cy="2714625"/>
          </a:xfrm>
        </p:spPr>
        <p:txBody>
          <a:bodyPr>
            <a:normAutofit/>
          </a:bodyPr>
          <a:lstStyle/>
          <a:p>
            <a:pPr algn="ctr">
              <a:defRPr sz="4400"/>
            </a:pPr>
            <a:r>
              <a:rPr lang="uk-UA" sz="4000" dirty="0" err="1"/>
              <a:t>Заг</a:t>
            </a:r>
            <a:r>
              <a:rPr sz="4000" dirty="0" err="1"/>
              <a:t>альні</a:t>
            </a:r>
            <a:r>
              <a:rPr sz="4000" dirty="0"/>
              <a:t> </a:t>
            </a:r>
            <a:r>
              <a:rPr sz="4000" dirty="0" err="1"/>
              <a:t>суди</a:t>
            </a:r>
            <a:endParaRPr sz="40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669AA91-6A9E-9A68-4C94-D9F6D604FDD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>
              <a:defRPr sz="2800">
                <a:latin typeface="+mj-lt"/>
              </a:defRPr>
            </a:pPr>
            <a:r>
              <a:rPr lang="uk-UA" noProof="0" dirty="0"/>
              <a:t>Є 48 окружних загальних судів і шість регіональних апеляційних судів і один Верховний суд.</a:t>
            </a: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Окружні суди сягають раннього середньовіччя</a:t>
            </a:r>
          </a:p>
          <a:p>
            <a:pPr marL="0" indent="0">
              <a:buNone/>
              <a:defRPr sz="2800">
                <a:latin typeface="+mj-lt"/>
              </a:defRPr>
            </a:pPr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Перший апеляційний суд був створений в 1614 році в Стокгольмі. </a:t>
            </a: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Верховний суд був створений в 1789 році.</a:t>
            </a:r>
          </a:p>
          <a:p>
            <a:endParaRPr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0A9A2EB-16A1-907C-DF52-9E0E22664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734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8C18FE0-BEFD-B6F3-A5E5-2A3B8E9370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546" y="4398647"/>
            <a:ext cx="3767897" cy="914399"/>
          </a:xfrm>
        </p:spPr>
        <p:txBody>
          <a:bodyPr>
            <a:noAutofit/>
          </a:bodyPr>
          <a:lstStyle/>
          <a:p>
            <a:pPr algn="ctr">
              <a:defRPr sz="3200">
                <a:latin typeface="+mj-lt"/>
              </a:defRPr>
            </a:pPr>
            <a:r>
              <a:rPr dirty="0" err="1"/>
              <a:t>Цивільні</a:t>
            </a:r>
            <a:r>
              <a:rPr dirty="0"/>
              <a:t> та </a:t>
            </a:r>
            <a:r>
              <a:rPr dirty="0" err="1"/>
              <a:t>кримінальні</a:t>
            </a:r>
            <a:endParaRPr sz="3200" dirty="0">
              <a:latin typeface="+mj-lt"/>
            </a:endParaRPr>
          </a:p>
          <a:p>
            <a:pPr algn="ctr">
              <a:defRPr sz="3200">
                <a:latin typeface="+mj-lt"/>
              </a:defRPr>
            </a:pPr>
            <a:r>
              <a:rPr lang="uk-UA" dirty="0"/>
              <a:t>справи</a:t>
            </a:r>
            <a:r>
              <a:rPr dirty="0"/>
              <a:t>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B3EA44B-1A67-8FE7-E83C-1FA822DA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431" y="2779395"/>
            <a:ext cx="4133850" cy="1903095"/>
          </a:xfrm>
        </p:spPr>
        <p:txBody>
          <a:bodyPr>
            <a:normAutofit fontScale="90000"/>
          </a:bodyPr>
          <a:lstStyle/>
          <a:p>
            <a:pPr algn="ctr">
              <a:defRPr sz="4400"/>
            </a:pPr>
            <a:r>
              <a:rPr lang="uk-UA" noProof="0" dirty="0"/>
              <a:t>Справи в загальних судах</a:t>
            </a:r>
            <a:br>
              <a:rPr lang="uk-UA" noProof="0" dirty="0"/>
            </a:br>
            <a:r>
              <a:rPr lang="uk-UA" noProof="0" dirty="0"/>
              <a:t/>
            </a:r>
            <a:br>
              <a:rPr lang="uk-UA" noProof="0" dirty="0"/>
            </a:br>
            <a:r>
              <a:rPr lang="uk-UA" noProof="0" dirty="0"/>
              <a:t/>
            </a:r>
            <a:br>
              <a:rPr lang="uk-UA" noProof="0" dirty="0"/>
            </a:br>
            <a:endParaRPr lang="uk-UA" noProof="0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CE6166B-9BDE-D259-C4A1-796DFF69F02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25000" lnSpcReduction="20000"/>
          </a:bodyPr>
          <a:lstStyle/>
          <a:p>
            <a:pPr marL="0" indent="0" defTabSz="914400" fontAlgn="base">
              <a:spcBef>
                <a:spcPct val="30000"/>
              </a:spcBef>
              <a:spcAft>
                <a:spcPct val="0"/>
              </a:spcAft>
              <a:buSzTx/>
              <a:buNone/>
            </a:pPr>
            <a:endParaRPr sz="9800" u="sng" kern="1200" dirty="0">
              <a:solidFill>
                <a:prstClr val="black"/>
              </a:solidFill>
              <a:latin typeface="Source Sans Pro SemiBold" panose="020F0502020204030204" pitchFamily="34" charset="0"/>
            </a:endParaRPr>
          </a:p>
          <a:p>
            <a:pPr marL="0" indent="0" defTabSz="914400" fontAlgn="base">
              <a:spcBef>
                <a:spcPct val="30000"/>
              </a:spcBef>
              <a:spcAft>
                <a:spcPct val="0"/>
              </a:spcAft>
              <a:buSzTx/>
              <a:buNone/>
            </a:pPr>
            <a:endParaRPr sz="9800" u="sng" kern="1200" dirty="0">
              <a:solidFill>
                <a:prstClr val="black"/>
              </a:solidFill>
              <a:latin typeface="Source Sans Pro SemiBold" panose="020F0502020204030204" pitchFamily="34" charset="0"/>
            </a:endParaRPr>
          </a:p>
          <a:p>
            <a:pPr marL="0" indent="0" defTabSz="914400" fontAlgn="base">
              <a:spcBef>
                <a:spcPct val="30000"/>
              </a:spcBef>
              <a:spcAft>
                <a:spcPct val="0"/>
              </a:spcAft>
              <a:buSzTx/>
              <a:buNone/>
              <a:defRPr sz="9800" u="sng" kern="1200">
                <a:solidFill>
                  <a:prstClr val="black"/>
                </a:solidFill>
                <a:latin typeface="Source Sans Pro SemiBold" panose="020F0502020204030204" pitchFamily="34" charset="0"/>
              </a:defRPr>
            </a:pPr>
            <a:r>
              <a:rPr lang="uk-UA" noProof="0" dirty="0"/>
              <a:t>Цивільні справи</a:t>
            </a:r>
          </a:p>
          <a:p>
            <a:pPr defTabSz="914400" fontAlgn="base">
              <a:spcBef>
                <a:spcPct val="30000"/>
              </a:spcBef>
              <a:spcAft>
                <a:spcPct val="0"/>
              </a:spcAft>
              <a:buSzTx/>
              <a:defRPr sz="9600" kern="1200">
                <a:solidFill>
                  <a:prstClr val="black"/>
                </a:solidFill>
                <a:latin typeface="Source Sans Pro SemiBold" panose="020F0502020204030204" pitchFamily="34" charset="0"/>
              </a:defRPr>
            </a:pPr>
            <a:r>
              <a:rPr lang="uk-UA" noProof="0" dirty="0"/>
              <a:t>Спори можуть стосуватися таких питань, як борги, купівля товарів або послуг і як слід тлумачити договір </a:t>
            </a:r>
          </a:p>
          <a:p>
            <a:pPr defTabSz="914400" fontAlgn="base">
              <a:spcBef>
                <a:spcPct val="30000"/>
              </a:spcBef>
              <a:spcAft>
                <a:spcPct val="0"/>
              </a:spcAft>
              <a:buSzTx/>
              <a:defRPr sz="9600" kern="1200">
                <a:solidFill>
                  <a:prstClr val="black"/>
                </a:solidFill>
                <a:latin typeface="Source Sans Pro SemiBold" panose="020F0502020204030204" pitchFamily="34" charset="0"/>
              </a:defRPr>
            </a:pPr>
            <a:r>
              <a:rPr lang="uk-UA" noProof="0" dirty="0"/>
              <a:t>Спори, що стосуються сім'ї, також поширені і називаються сімейними справами. </a:t>
            </a:r>
          </a:p>
          <a:p>
            <a:pPr defTabSz="914400" fontAlgn="base">
              <a:spcBef>
                <a:spcPct val="30000"/>
              </a:spcBef>
              <a:spcAft>
                <a:spcPct val="0"/>
              </a:spcAft>
              <a:buSzTx/>
              <a:defRPr sz="9600" kern="1200">
                <a:solidFill>
                  <a:prstClr val="black"/>
                </a:solidFill>
                <a:latin typeface="Source Sans Pro SemiBold" panose="020F0502020204030204" pitchFamily="34" charset="0"/>
              </a:defRPr>
            </a:pPr>
            <a:r>
              <a:rPr lang="uk-UA" noProof="0" dirty="0"/>
              <a:t>Справи про банкрутство</a:t>
            </a:r>
          </a:p>
          <a:p>
            <a:pPr marL="0" indent="0" defTabSz="914400" fontAlgn="base">
              <a:spcBef>
                <a:spcPct val="30000"/>
              </a:spcBef>
              <a:spcAft>
                <a:spcPct val="0"/>
              </a:spcAft>
              <a:buSzTx/>
              <a:buNone/>
            </a:pPr>
            <a:endParaRPr lang="uk-UA" sz="9600" kern="1200" noProof="0" dirty="0">
              <a:solidFill>
                <a:prstClr val="black"/>
              </a:solidFill>
              <a:latin typeface="Source Sans Pro SemiBold" panose="020F0502020204030204" pitchFamily="34" charset="0"/>
            </a:endParaRPr>
          </a:p>
          <a:p>
            <a:pPr marL="0" indent="0" defTabSz="914400" fontAlgn="base">
              <a:spcBef>
                <a:spcPct val="30000"/>
              </a:spcBef>
              <a:spcAft>
                <a:spcPct val="0"/>
              </a:spcAft>
              <a:buSzTx/>
              <a:buNone/>
              <a:defRPr sz="9600" u="sng" kern="1200">
                <a:solidFill>
                  <a:prstClr val="black"/>
                </a:solidFill>
                <a:latin typeface="Source Sans Pro SemiBold" panose="020F0502020204030204" pitchFamily="34" charset="0"/>
              </a:defRPr>
            </a:pPr>
            <a:r>
              <a:rPr lang="uk-UA" noProof="0" dirty="0"/>
              <a:t>Кримінальні справи</a:t>
            </a:r>
          </a:p>
          <a:p>
            <a:pPr defTabSz="914400" fontAlgn="base">
              <a:spcBef>
                <a:spcPct val="30000"/>
              </a:spcBef>
              <a:spcAft>
                <a:spcPct val="0"/>
              </a:spcAft>
              <a:buSzTx/>
              <a:defRPr sz="9600" kern="1200">
                <a:solidFill>
                  <a:prstClr val="black"/>
                </a:solidFill>
                <a:latin typeface="Source Sans Pro SemiBold" panose="020F0502020204030204" pitchFamily="34" charset="0"/>
              </a:defRPr>
            </a:pPr>
            <a:r>
              <a:rPr lang="uk-UA" noProof="0" dirty="0"/>
              <a:t>Коли є підозри, що вчинено злочин, поліція проводить розслідування </a:t>
            </a:r>
          </a:p>
          <a:p>
            <a:pPr defTabSz="914400" fontAlgn="base">
              <a:spcBef>
                <a:spcPct val="30000"/>
              </a:spcBef>
              <a:spcAft>
                <a:spcPct val="0"/>
              </a:spcAft>
              <a:buSzTx/>
              <a:defRPr sz="9600" kern="1200">
                <a:solidFill>
                  <a:prstClr val="black"/>
                </a:solidFill>
                <a:latin typeface="Source Sans Pro SemiBold" panose="020F0502020204030204" pitchFamily="34" charset="0"/>
              </a:defRPr>
            </a:pPr>
            <a:r>
              <a:rPr lang="uk-UA" noProof="0" dirty="0"/>
              <a:t>Роботу очолює поліція або прокурор, а окружний суд призначає громадського захисника та адвоката для потерпілої сторони </a:t>
            </a:r>
          </a:p>
          <a:p>
            <a:pPr defTabSz="914400" fontAlgn="base">
              <a:spcBef>
                <a:spcPct val="30000"/>
              </a:spcBef>
              <a:spcAft>
                <a:spcPct val="0"/>
              </a:spcAft>
              <a:buSzTx/>
              <a:defRPr sz="9600" kern="1200">
                <a:solidFill>
                  <a:prstClr val="black"/>
                </a:solidFill>
                <a:latin typeface="Source Sans Pro SemiBold" panose="020F0502020204030204" pitchFamily="34" charset="0"/>
              </a:defRPr>
            </a:pPr>
            <a:r>
              <a:rPr lang="uk-UA" noProof="0" dirty="0"/>
              <a:t>Потім прокурор вирішує, чи слід притягнути особу, яка підозрюється у злочині, до кримінальної відповідальності в окружному суді. </a:t>
            </a:r>
            <a:endParaRPr lang="uk-UA" sz="9600" kern="1200" noProof="0" dirty="0">
              <a:solidFill>
                <a:prstClr val="black"/>
              </a:solidFill>
              <a:latin typeface="Source Sans Pro SemiBold" panose="020F0502020204030204" pitchFamily="34" charset="0"/>
            </a:endParaRPr>
          </a:p>
          <a:p>
            <a:pPr marL="0" indent="0" defTabSz="914400" fontAlgn="base">
              <a:spcBef>
                <a:spcPct val="30000"/>
              </a:spcBef>
              <a:spcAft>
                <a:spcPct val="0"/>
              </a:spcAft>
              <a:buSzTx/>
              <a:buNone/>
            </a:pPr>
            <a:endParaRPr sz="9600" u="sng" kern="1200" dirty="0">
              <a:solidFill>
                <a:prstClr val="black"/>
              </a:solidFill>
              <a:latin typeface="Source Sans Pro SemiBold" panose="020F0502020204030204" pitchFamily="34" charset="0"/>
            </a:endParaRPr>
          </a:p>
          <a:p>
            <a:pPr marL="0" lvl="0" indent="0" defTabSz="914400" fontAlgn="base">
              <a:spcBef>
                <a:spcPct val="30000"/>
              </a:spcBef>
              <a:spcAft>
                <a:spcPct val="0"/>
              </a:spcAft>
              <a:buSzTx/>
              <a:buNone/>
            </a:pPr>
            <a:endParaRPr kern="1200" dirty="0">
              <a:solidFill>
                <a:prstClr val="black"/>
              </a:solidFill>
              <a:latin typeface="Source Sans Pro SemiBold" panose="020F0502020204030204" pitchFamily="34" charset="0"/>
            </a:endParaRPr>
          </a:p>
          <a:p>
            <a:pPr>
              <a:defRPr sz="9600" kern="1200">
                <a:solidFill>
                  <a:schemeClr val="tx1"/>
                </a:solidFill>
              </a:defRPr>
            </a:pPr>
            <a:r>
              <a:rPr dirty="0" err="1"/>
              <a:t>Прокурор</a:t>
            </a:r>
            <a:r>
              <a:rPr dirty="0"/>
              <a:t> </a:t>
            </a:r>
            <a:r>
              <a:rPr dirty="0" err="1"/>
              <a:t>висуває</a:t>
            </a:r>
            <a:r>
              <a:rPr dirty="0"/>
              <a:t> </a:t>
            </a:r>
            <a:r>
              <a:rPr dirty="0" err="1"/>
              <a:t>обвинувальний</a:t>
            </a:r>
            <a:r>
              <a:rPr dirty="0"/>
              <a:t> </a:t>
            </a:r>
            <a:r>
              <a:rPr dirty="0" err="1"/>
              <a:t>акт</a:t>
            </a:r>
            <a:r>
              <a:rPr dirty="0"/>
              <a:t>, а </a:t>
            </a:r>
            <a:r>
              <a:rPr dirty="0" err="1"/>
              <a:t>також</a:t>
            </a:r>
            <a:r>
              <a:rPr dirty="0"/>
              <a:t> п.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1526E79-B9A2-6696-D96B-6CBC81BCD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71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0FEF1BB-939A-0E3D-2253-80E8B215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26" y="1489075"/>
            <a:ext cx="3756992" cy="2714625"/>
          </a:xfrm>
        </p:spPr>
        <p:txBody>
          <a:bodyPr>
            <a:normAutofit/>
          </a:bodyPr>
          <a:lstStyle/>
          <a:p>
            <a:pPr algn="ctr">
              <a:defRPr sz="4000"/>
            </a:pPr>
            <a:r>
              <a:rPr sz="3400" dirty="0" err="1"/>
              <a:t>Адміністративні</a:t>
            </a:r>
            <a:r>
              <a:rPr sz="3400" dirty="0"/>
              <a:t> </a:t>
            </a:r>
            <a:r>
              <a:rPr sz="3400" dirty="0" err="1"/>
              <a:t>суди</a:t>
            </a:r>
            <a:endParaRPr sz="34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34E227-1DBF-77B2-75F7-C780E486925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pPr>
              <a:defRPr sz="2800">
                <a:latin typeface="+mj-lt"/>
              </a:defRPr>
            </a:pPr>
            <a:r>
              <a:rPr lang="uk-UA" noProof="0" dirty="0"/>
              <a:t>Є 12 окружних адміністративних судів, чотири апеляційних адміністративних судів і один Вищий адміністративний суд</a:t>
            </a: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Окружні адміністративні суди розвивалися протягом останніх 100 років і значно змінилися</a:t>
            </a:r>
          </a:p>
          <a:p>
            <a:pPr>
              <a:defRPr sz="2800">
                <a:latin typeface="+mj-lt"/>
              </a:defRPr>
            </a:pPr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Перший апеляційний адміністративний суд було створено 1694 року.</a:t>
            </a:r>
          </a:p>
          <a:p>
            <a:endParaRPr lang="uk-UA" sz="2800" noProof="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uk-UA" noProof="0" dirty="0"/>
              <a:t>Вищий адміністративний суд був створений в 1909 році.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8BAA598-6611-70EE-F716-E5CA79F18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548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89009A0-A5D2-5670-41AE-25E27CCD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9" y="1641475"/>
            <a:ext cx="3987800" cy="2714625"/>
          </a:xfrm>
        </p:spPr>
        <p:txBody>
          <a:bodyPr>
            <a:normAutofit fontScale="90000"/>
          </a:bodyPr>
          <a:lstStyle/>
          <a:p>
            <a:pPr algn="ctr">
              <a:defRPr sz="3600"/>
            </a:pPr>
            <a:r>
              <a:t>Рішення органів, які можуть бути оскаржені до адміністративних судів</a:t>
            </a:r>
            <a:endParaRPr sz="360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8068038-703F-DD82-C709-3D12781B0B8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pPr>
              <a:defRPr sz="2800">
                <a:latin typeface="+mj-lt"/>
              </a:defRPr>
            </a:pPr>
            <a:r>
              <a:rPr lang="ru-RU" sz="2800" dirty="0"/>
              <a:t>Майже всі рішення муніципальних та державних органів влади можуть бути оскаржені, якщо рішення стосується (або має пряму дію на) фізичну або юридичну особу</a:t>
            </a:r>
            <a:r>
              <a:rPr dirty="0"/>
              <a:t>.</a:t>
            </a:r>
          </a:p>
          <a:p>
            <a:endParaRPr sz="280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ru-RU" sz="2800" dirty="0"/>
              <a:t>Органи державної влади зобов'язані дотримуватися закону</a:t>
            </a:r>
            <a:r>
              <a:rPr dirty="0"/>
              <a:t>. </a:t>
            </a:r>
            <a:r>
              <a:rPr lang="ru-RU" sz="2800" dirty="0"/>
              <a:t>Їхні рішення також мають бути оформлені письмово</a:t>
            </a:r>
            <a:endParaRPr sz="2800" dirty="0">
              <a:latin typeface="+mj-lt"/>
            </a:endParaRPr>
          </a:p>
          <a:p>
            <a:endParaRPr sz="2800" dirty="0">
              <a:latin typeface="+mj-lt"/>
            </a:endParaRPr>
          </a:p>
          <a:p>
            <a:pPr>
              <a:defRPr sz="2800">
                <a:latin typeface="+mj-lt"/>
              </a:defRPr>
            </a:pPr>
            <a:r>
              <a:rPr lang="ru-RU" sz="2800" dirty="0"/>
              <a:t>Уряду, міністрам чи державним відомствам не дозволяється взаємодіяти у справах</a:t>
            </a:r>
            <a:endParaRPr sz="2800" dirty="0">
              <a:latin typeface="+mj-lt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340945A6-8557-5499-AF9A-604CBF982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5"/>
            <a:ext cx="3283027" cy="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065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verigesDomstolar_Grundmall">
  <a:themeElements>
    <a:clrScheme name="SverigesDomstolar">
      <a:dk1>
        <a:sysClr val="windowText" lastClr="000000"/>
      </a:dk1>
      <a:lt1>
        <a:srgbClr val="FFFFFF"/>
      </a:lt1>
      <a:dk2>
        <a:srgbClr val="1C1F66"/>
      </a:dk2>
      <a:lt2>
        <a:srgbClr val="D8DDE4"/>
      </a:lt2>
      <a:accent1>
        <a:srgbClr val="1C1F66"/>
      </a:accent1>
      <a:accent2>
        <a:srgbClr val="CE2981"/>
      </a:accent2>
      <a:accent3>
        <a:srgbClr val="006BC7"/>
      </a:accent3>
      <a:accent4>
        <a:srgbClr val="6347C9"/>
      </a:accent4>
      <a:accent5>
        <a:srgbClr val="00856F"/>
      </a:accent5>
      <a:accent6>
        <a:srgbClr val="FAB834"/>
      </a:accent6>
      <a:hlink>
        <a:srgbClr val="CE2981"/>
      </a:hlink>
      <a:folHlink>
        <a:srgbClr val="CE2981"/>
      </a:folHlink>
    </a:clrScheme>
    <a:fontScheme name="SverigesDomstolar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0795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effectLst/>
            <a:uFillTx/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  <a:sym typeface="Open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  <a:sym typeface="Open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lank.potx" id="{0767D3A9-B077-4007-89BD-A9074364B60E}" vid="{C2A3FDE3-5D59-40DB-A846-E436E9BAC4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  <wetp:taskpane dockstate="right" visibility="0" width="350" row="1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10953AE5-7556-4BA4-828B-B88F08496F04}">
  <we:reference id="wa104379690" version="1.1.0.0" store="sv-SE" storeType="OMEX"/>
  <we:alternateReferences>
    <we:reference id="WA104379690" version="1.1.0.0" store="WA10437969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0511552-114E-4B31-9466-F4A493E42651}">
  <we:reference id="7a9ccd6d-5e47-47fd-9ce6-2aa96d5a9a45" version="1.1.0.0" store="\\dom.se\fs\DOMGEM\ImageVault" storeType="Filesystem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4687</TotalTime>
  <Words>1673</Words>
  <Application>Microsoft Office PowerPoint</Application>
  <PresentationFormat>Широкоэкранный</PresentationFormat>
  <Paragraphs>201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Aptos</vt:lpstr>
      <vt:lpstr>Arial</vt:lpstr>
      <vt:lpstr>Calibri</vt:lpstr>
      <vt:lpstr>Open Sans</vt:lpstr>
      <vt:lpstr>Open Sans Light</vt:lpstr>
      <vt:lpstr>Open Sans Semibold</vt:lpstr>
      <vt:lpstr>Source Sans Pro SemiBold</vt:lpstr>
      <vt:lpstr>Trebuchet MS</vt:lpstr>
      <vt:lpstr>SverigesDomstolar_Grundmall</vt:lpstr>
      <vt:lpstr>Презентация PowerPoint</vt:lpstr>
      <vt:lpstr>Зміст</vt:lpstr>
      <vt:lpstr>Шведська судова система</vt:lpstr>
      <vt:lpstr>Шведська судова система</vt:lpstr>
      <vt:lpstr>Спеціальні суди</vt:lpstr>
      <vt:lpstr>Загальні суди</vt:lpstr>
      <vt:lpstr>Справи в загальних судах   </vt:lpstr>
      <vt:lpstr>Адміністративні суди</vt:lpstr>
      <vt:lpstr>Рішення органів, які можуть бути оскаржені до адміністративних судів</vt:lpstr>
      <vt:lpstr>Провадження в  адміністративних судах</vt:lpstr>
      <vt:lpstr>Приклади справ в адміністративних судах</vt:lpstr>
      <vt:lpstr>Цифри і факти</vt:lpstr>
      <vt:lpstr>питання процедури і т.д.</vt:lpstr>
      <vt:lpstr>Повний перегляд,  а не касація</vt:lpstr>
      <vt:lpstr>Дозвіл на оскарження</vt:lpstr>
      <vt:lpstr>Дозвіл на оскарження в апеляційних судах</vt:lpstr>
      <vt:lpstr>Дозвіл на оскарження надається, коли … </vt:lpstr>
      <vt:lpstr>Дозвіл на оскарження надається, коли … </vt:lpstr>
      <vt:lpstr>Деякі факти про Верховні суди</vt:lpstr>
      <vt:lpstr>Деякі факти про Верховні суди</vt:lpstr>
      <vt:lpstr>Дозвіл на оскарження у Верховному Суді та у Вищому Адміністративному Суді </vt:lpstr>
      <vt:lpstr>Дозвіл на оскарження у Верховному Суді та у Висшому Адміністративному Суді  </vt:lpstr>
      <vt:lpstr>Коли буде надано дозвіл на оскарження?</vt:lpstr>
      <vt:lpstr>Внутрішнє судове обговорення та зустріч з апеляційними судами</vt:lpstr>
      <vt:lpstr>Певні труднощі у виборі відповідної справи для надання дозволу на оскарження та причини не надавати дозволу для оскарження </vt:lpstr>
      <vt:lpstr>Як визначити, в яких справах буде надано дозвіл на оскарження?</vt:lpstr>
      <vt:lpstr>Як визначити, в яких справах буде надано дозвіл на оскарження?</vt:lpstr>
      <vt:lpstr>Коли надається дозвіл на  оскарження</vt:lpstr>
      <vt:lpstr>Коли надається дозвіл на  оскарження</vt:lpstr>
      <vt:lpstr>Вимога дозволу на оскарження сприяє ефективності </vt:lpstr>
      <vt:lpstr>Обґрунтування рішення не надавати дозвіл на оскарження </vt:lpstr>
      <vt:lpstr>Роль верховних судів у Швеції</vt:lpstr>
      <vt:lpstr>Роль верховних судів у Швеції</vt:lpstr>
      <vt:lpstr>ЗАПИТАННЯ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Swedish legislation</dc:title>
  <dc:creator>Björklund Emelie - HFD</dc:creator>
  <cp:lastModifiedBy>НШСУ</cp:lastModifiedBy>
  <cp:revision>103</cp:revision>
  <cp:lastPrinted>2024-09-12T12:11:05Z</cp:lastPrinted>
  <dcterms:created xsi:type="dcterms:W3CDTF">2024-04-22T08:37:16Z</dcterms:created>
  <dcterms:modified xsi:type="dcterms:W3CDTF">2026-04-21T09:20:36Z</dcterms:modified>
</cp:coreProperties>
</file>