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72" r:id="rId2"/>
    <p:sldId id="325" r:id="rId3"/>
    <p:sldId id="269" r:id="rId4"/>
    <p:sldId id="304" r:id="rId5"/>
    <p:sldId id="312" r:id="rId6"/>
    <p:sldId id="276" r:id="rId7"/>
    <p:sldId id="309" r:id="rId8"/>
    <p:sldId id="316" r:id="rId9"/>
    <p:sldId id="305" r:id="rId10"/>
    <p:sldId id="279" r:id="rId11"/>
    <p:sldId id="307" r:id="rId12"/>
    <p:sldId id="317" r:id="rId13"/>
    <p:sldId id="308" r:id="rId14"/>
    <p:sldId id="314" r:id="rId15"/>
    <p:sldId id="310" r:id="rId16"/>
    <p:sldId id="311" r:id="rId17"/>
    <p:sldId id="292" r:id="rId18"/>
    <p:sldId id="293" r:id="rId19"/>
    <p:sldId id="315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294" r:id="rId28"/>
    <p:sldId id="275" r:id="rId29"/>
  </p:sldIdLst>
  <p:sldSz cx="15119350" cy="8504238"/>
  <p:notesSz cx="6858000" cy="9144000"/>
  <p:defaultTextStyle>
    <a:defPPr>
      <a:defRPr lang="en-US"/>
    </a:defPPr>
    <a:lvl1pPr marL="0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1pPr>
    <a:lvl2pPr marL="566843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2pPr>
    <a:lvl3pPr marL="1133688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3pPr>
    <a:lvl4pPr marL="1700532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4pPr>
    <a:lvl5pPr marL="2267374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5pPr>
    <a:lvl6pPr marL="2834219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6pPr>
    <a:lvl7pPr marL="3401062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7pPr>
    <a:lvl8pPr marL="3967905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8pPr>
    <a:lvl9pPr marL="4534750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EBEBEB"/>
    <a:srgbClr val="E6E6E6"/>
    <a:srgbClr val="BDBDBD"/>
    <a:srgbClr val="D2D2D2"/>
    <a:srgbClr val="FFC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4" autoAdjust="0"/>
    <p:restoredTop sz="96404" autoAdjust="0"/>
  </p:normalViewPr>
  <p:slideViewPr>
    <p:cSldViewPr snapToGrid="0">
      <p:cViewPr varScale="1">
        <p:scale>
          <a:sx n="70" d="100"/>
          <a:sy n="70" d="100"/>
        </p:scale>
        <p:origin x="82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C2E15-4688-440B-9C52-2636BA08AA8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Редагування основних стилів тексту</a:t>
            </a:r>
          </a:p>
          <a:p>
            <a:pPr lvl="1"/>
            <a:r>
              <a:rPr lang="en-US"/>
              <a:t>Другий рівень</a:t>
            </a:r>
          </a:p>
          <a:p>
            <a:pPr lvl="2"/>
            <a:r>
              <a:rPr lang="en-US"/>
              <a:t>Третій рівень</a:t>
            </a:r>
          </a:p>
          <a:p>
            <a:pPr lvl="3"/>
            <a:r>
              <a:rPr lang="en-US"/>
              <a:t>Четвертий рівень</a:t>
            </a:r>
          </a:p>
          <a:p>
            <a:pPr lvl="4"/>
            <a:r>
              <a:rPr lang="en-US"/>
              <a:t>П'ятий рівень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0AFFA-5062-4563-B65B-2EFC2CF12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15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1pPr>
    <a:lvl2pPr marL="566843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2pPr>
    <a:lvl3pPr marL="1133688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3pPr>
    <a:lvl4pPr marL="1700532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4pPr>
    <a:lvl5pPr marL="2267374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5pPr>
    <a:lvl6pPr marL="2834219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6pPr>
    <a:lvl7pPr marL="3401062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7pPr>
    <a:lvl8pPr marL="3967905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8pPr>
    <a:lvl9pPr marL="4534750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19" y="1391782"/>
            <a:ext cx="11339513" cy="2960735"/>
          </a:xfrm>
        </p:spPr>
        <p:txBody>
          <a:bodyPr anchor="b"/>
          <a:lstStyle>
            <a:lvl1pPr algn="ctr">
              <a:defRPr sz="7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4466694"/>
            <a:ext cx="11339513" cy="2053222"/>
          </a:xfrm>
        </p:spPr>
        <p:txBody>
          <a:bodyPr/>
          <a:lstStyle>
            <a:lvl1pPr marL="0" indent="0" algn="ctr">
              <a:buNone/>
              <a:defRPr sz="2976"/>
            </a:lvl1pPr>
            <a:lvl2pPr marL="566928" indent="0" algn="ctr">
              <a:buNone/>
              <a:defRPr sz="2480"/>
            </a:lvl2pPr>
            <a:lvl3pPr marL="1133856" indent="0" algn="ctr">
              <a:buNone/>
              <a:defRPr sz="2232"/>
            </a:lvl3pPr>
            <a:lvl4pPr marL="1700784" indent="0" algn="ctr">
              <a:buNone/>
              <a:defRPr sz="1984"/>
            </a:lvl4pPr>
            <a:lvl5pPr marL="2267712" indent="0" algn="ctr">
              <a:buNone/>
              <a:defRPr sz="1984"/>
            </a:lvl5pPr>
            <a:lvl6pPr marL="2834640" indent="0" algn="ctr">
              <a:buNone/>
              <a:defRPr sz="1984"/>
            </a:lvl6pPr>
            <a:lvl7pPr marL="3401568" indent="0" algn="ctr">
              <a:buNone/>
              <a:defRPr sz="1984"/>
            </a:lvl7pPr>
            <a:lvl8pPr marL="3968496" indent="0" algn="ctr">
              <a:buNone/>
              <a:defRPr sz="1984"/>
            </a:lvl8pPr>
            <a:lvl9pPr marL="4535424" indent="0" algn="ctr">
              <a:buNone/>
              <a:defRPr sz="198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DC16-4C75-40D4-A147-64A22E085307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6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DC16-4C75-40D4-A147-64A22E085307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4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5" y="452772"/>
            <a:ext cx="3260110" cy="72069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5" y="452772"/>
            <a:ext cx="9591338" cy="720694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DC16-4C75-40D4-A147-64A22E085307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7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DC16-4C75-40D4-A147-64A22E085307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9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1" y="2120155"/>
            <a:ext cx="13040439" cy="3537526"/>
          </a:xfrm>
        </p:spPr>
        <p:txBody>
          <a:bodyPr anchor="b"/>
          <a:lstStyle>
            <a:lvl1pPr>
              <a:defRPr sz="7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1" y="5691148"/>
            <a:ext cx="13040439" cy="1860301"/>
          </a:xfrm>
        </p:spPr>
        <p:txBody>
          <a:bodyPr/>
          <a:lstStyle>
            <a:lvl1pPr marL="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1pPr>
            <a:lvl2pPr marL="566928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2pPr>
            <a:lvl3pPr marL="1133856" indent="0">
              <a:buNone/>
              <a:defRPr sz="2232">
                <a:solidFill>
                  <a:schemeClr val="tx1">
                    <a:tint val="75000"/>
                  </a:schemeClr>
                </a:solidFill>
              </a:defRPr>
            </a:lvl3pPr>
            <a:lvl4pPr marL="1700784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4pPr>
            <a:lvl5pPr marL="226771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5pPr>
            <a:lvl6pPr marL="283464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6pPr>
            <a:lvl7pPr marL="3401568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7pPr>
            <a:lvl8pPr marL="3968496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8pPr>
            <a:lvl9pPr marL="4535424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DC16-4C75-40D4-A147-64A22E085307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2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263860"/>
            <a:ext cx="6425724" cy="53958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263860"/>
            <a:ext cx="6425724" cy="53958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DC16-4C75-40D4-A147-64A22E085307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5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452772"/>
            <a:ext cx="13040439" cy="16437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5" y="2084720"/>
            <a:ext cx="6396193" cy="1021689"/>
          </a:xfrm>
        </p:spPr>
        <p:txBody>
          <a:bodyPr anchor="b"/>
          <a:lstStyle>
            <a:lvl1pPr marL="0" indent="0">
              <a:buNone/>
              <a:defRPr sz="2976" b="1"/>
            </a:lvl1pPr>
            <a:lvl2pPr marL="566928" indent="0">
              <a:buNone/>
              <a:defRPr sz="2480" b="1"/>
            </a:lvl2pPr>
            <a:lvl3pPr marL="1133856" indent="0">
              <a:buNone/>
              <a:defRPr sz="2232" b="1"/>
            </a:lvl3pPr>
            <a:lvl4pPr marL="1700784" indent="0">
              <a:buNone/>
              <a:defRPr sz="1984" b="1"/>
            </a:lvl4pPr>
            <a:lvl5pPr marL="2267712" indent="0">
              <a:buNone/>
              <a:defRPr sz="1984" b="1"/>
            </a:lvl5pPr>
            <a:lvl6pPr marL="2834640" indent="0">
              <a:buNone/>
              <a:defRPr sz="1984" b="1"/>
            </a:lvl6pPr>
            <a:lvl7pPr marL="3401568" indent="0">
              <a:buNone/>
              <a:defRPr sz="1984" b="1"/>
            </a:lvl7pPr>
            <a:lvl8pPr marL="3968496" indent="0">
              <a:buNone/>
              <a:defRPr sz="1984" b="1"/>
            </a:lvl8pPr>
            <a:lvl9pPr marL="4535424" indent="0">
              <a:buNone/>
              <a:defRPr sz="198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5" y="3106409"/>
            <a:ext cx="6396193" cy="4569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1" y="2084720"/>
            <a:ext cx="6427693" cy="1021689"/>
          </a:xfrm>
        </p:spPr>
        <p:txBody>
          <a:bodyPr anchor="b"/>
          <a:lstStyle>
            <a:lvl1pPr marL="0" indent="0">
              <a:buNone/>
              <a:defRPr sz="2976" b="1"/>
            </a:lvl1pPr>
            <a:lvl2pPr marL="566928" indent="0">
              <a:buNone/>
              <a:defRPr sz="2480" b="1"/>
            </a:lvl2pPr>
            <a:lvl3pPr marL="1133856" indent="0">
              <a:buNone/>
              <a:defRPr sz="2232" b="1"/>
            </a:lvl3pPr>
            <a:lvl4pPr marL="1700784" indent="0">
              <a:buNone/>
              <a:defRPr sz="1984" b="1"/>
            </a:lvl4pPr>
            <a:lvl5pPr marL="2267712" indent="0">
              <a:buNone/>
              <a:defRPr sz="1984" b="1"/>
            </a:lvl5pPr>
            <a:lvl6pPr marL="2834640" indent="0">
              <a:buNone/>
              <a:defRPr sz="1984" b="1"/>
            </a:lvl6pPr>
            <a:lvl7pPr marL="3401568" indent="0">
              <a:buNone/>
              <a:defRPr sz="1984" b="1"/>
            </a:lvl7pPr>
            <a:lvl8pPr marL="3968496" indent="0">
              <a:buNone/>
              <a:defRPr sz="1984" b="1"/>
            </a:lvl8pPr>
            <a:lvl9pPr marL="4535424" indent="0">
              <a:buNone/>
              <a:defRPr sz="198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1" y="3106409"/>
            <a:ext cx="6427693" cy="4569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DC16-4C75-40D4-A147-64A22E085307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3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DC16-4C75-40D4-A147-64A22E085307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DC16-4C75-40D4-A147-64A22E085307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5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6949"/>
            <a:ext cx="4876383" cy="1984322"/>
          </a:xfrm>
        </p:spPr>
        <p:txBody>
          <a:bodyPr anchor="b"/>
          <a:lstStyle>
            <a:lvl1pPr>
              <a:defRPr sz="39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224453"/>
            <a:ext cx="7654171" cy="6043521"/>
          </a:xfrm>
        </p:spPr>
        <p:txBody>
          <a:bodyPr/>
          <a:lstStyle>
            <a:lvl1pPr>
              <a:defRPr sz="3968"/>
            </a:lvl1pPr>
            <a:lvl2pPr>
              <a:defRPr sz="3472"/>
            </a:lvl2pPr>
            <a:lvl3pPr>
              <a:defRPr sz="2976"/>
            </a:lvl3pPr>
            <a:lvl4pPr>
              <a:defRPr sz="2480"/>
            </a:lvl4pPr>
            <a:lvl5pPr>
              <a:defRPr sz="2480"/>
            </a:lvl5pPr>
            <a:lvl6pPr>
              <a:defRPr sz="2480"/>
            </a:lvl6pPr>
            <a:lvl7pPr>
              <a:defRPr sz="2480"/>
            </a:lvl7pPr>
            <a:lvl8pPr>
              <a:defRPr sz="2480"/>
            </a:lvl8pPr>
            <a:lvl9pPr>
              <a:defRPr sz="24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2551271"/>
            <a:ext cx="4876383" cy="4726546"/>
          </a:xfrm>
        </p:spPr>
        <p:txBody>
          <a:bodyPr/>
          <a:lstStyle>
            <a:lvl1pPr marL="0" indent="0">
              <a:buNone/>
              <a:defRPr sz="1984"/>
            </a:lvl1pPr>
            <a:lvl2pPr marL="566928" indent="0">
              <a:buNone/>
              <a:defRPr sz="1736"/>
            </a:lvl2pPr>
            <a:lvl3pPr marL="1133856" indent="0">
              <a:buNone/>
              <a:defRPr sz="1488"/>
            </a:lvl3pPr>
            <a:lvl4pPr marL="1700784" indent="0">
              <a:buNone/>
              <a:defRPr sz="1240"/>
            </a:lvl4pPr>
            <a:lvl5pPr marL="2267712" indent="0">
              <a:buNone/>
              <a:defRPr sz="1240"/>
            </a:lvl5pPr>
            <a:lvl6pPr marL="2834640" indent="0">
              <a:buNone/>
              <a:defRPr sz="1240"/>
            </a:lvl6pPr>
            <a:lvl7pPr marL="3401568" indent="0">
              <a:buNone/>
              <a:defRPr sz="1240"/>
            </a:lvl7pPr>
            <a:lvl8pPr marL="3968496" indent="0">
              <a:buNone/>
              <a:defRPr sz="1240"/>
            </a:lvl8pPr>
            <a:lvl9pPr marL="4535424" indent="0">
              <a:buNone/>
              <a:defRPr sz="124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DC16-4C75-40D4-A147-64A22E085307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1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6949"/>
            <a:ext cx="4876383" cy="1984322"/>
          </a:xfrm>
        </p:spPr>
        <p:txBody>
          <a:bodyPr anchor="b"/>
          <a:lstStyle>
            <a:lvl1pPr>
              <a:defRPr sz="39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224453"/>
            <a:ext cx="7654171" cy="6043521"/>
          </a:xfrm>
        </p:spPr>
        <p:txBody>
          <a:bodyPr anchor="t"/>
          <a:lstStyle>
            <a:lvl1pPr marL="0" indent="0">
              <a:buNone/>
              <a:defRPr sz="3968"/>
            </a:lvl1pPr>
            <a:lvl2pPr marL="566928" indent="0">
              <a:buNone/>
              <a:defRPr sz="3472"/>
            </a:lvl2pPr>
            <a:lvl3pPr marL="1133856" indent="0">
              <a:buNone/>
              <a:defRPr sz="2976"/>
            </a:lvl3pPr>
            <a:lvl4pPr marL="1700784" indent="0">
              <a:buNone/>
              <a:defRPr sz="2480"/>
            </a:lvl4pPr>
            <a:lvl5pPr marL="2267712" indent="0">
              <a:buNone/>
              <a:defRPr sz="2480"/>
            </a:lvl5pPr>
            <a:lvl6pPr marL="2834640" indent="0">
              <a:buNone/>
              <a:defRPr sz="2480"/>
            </a:lvl6pPr>
            <a:lvl7pPr marL="3401568" indent="0">
              <a:buNone/>
              <a:defRPr sz="2480"/>
            </a:lvl7pPr>
            <a:lvl8pPr marL="3968496" indent="0">
              <a:buNone/>
              <a:defRPr sz="2480"/>
            </a:lvl8pPr>
            <a:lvl9pPr marL="4535424" indent="0">
              <a:buNone/>
              <a:defRPr sz="24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2551271"/>
            <a:ext cx="4876383" cy="4726546"/>
          </a:xfrm>
        </p:spPr>
        <p:txBody>
          <a:bodyPr/>
          <a:lstStyle>
            <a:lvl1pPr marL="0" indent="0">
              <a:buNone/>
              <a:defRPr sz="1984"/>
            </a:lvl1pPr>
            <a:lvl2pPr marL="566928" indent="0">
              <a:buNone/>
              <a:defRPr sz="1736"/>
            </a:lvl2pPr>
            <a:lvl3pPr marL="1133856" indent="0">
              <a:buNone/>
              <a:defRPr sz="1488"/>
            </a:lvl3pPr>
            <a:lvl4pPr marL="1700784" indent="0">
              <a:buNone/>
              <a:defRPr sz="1240"/>
            </a:lvl4pPr>
            <a:lvl5pPr marL="2267712" indent="0">
              <a:buNone/>
              <a:defRPr sz="1240"/>
            </a:lvl5pPr>
            <a:lvl6pPr marL="2834640" indent="0">
              <a:buNone/>
              <a:defRPr sz="1240"/>
            </a:lvl6pPr>
            <a:lvl7pPr marL="3401568" indent="0">
              <a:buNone/>
              <a:defRPr sz="1240"/>
            </a:lvl7pPr>
            <a:lvl8pPr marL="3968496" indent="0">
              <a:buNone/>
              <a:defRPr sz="1240"/>
            </a:lvl8pPr>
            <a:lvl9pPr marL="4535424" indent="0">
              <a:buNone/>
              <a:defRPr sz="124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DC16-4C75-40D4-A147-64A22E085307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6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452772"/>
            <a:ext cx="13040439" cy="1643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Натисніть, щоб змінити стиль заголовка майстра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263860"/>
            <a:ext cx="13040439" cy="539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Редагування основних стилів тексту</a:t>
            </a:r>
          </a:p>
          <a:p>
            <a:pPr lvl="1"/>
            <a:r>
              <a:rPr lang="en-US"/>
              <a:t>Другий рівень</a:t>
            </a:r>
          </a:p>
          <a:p>
            <a:pPr lvl="2"/>
            <a:r>
              <a:rPr lang="en-US"/>
              <a:t>Третій рівень</a:t>
            </a:r>
          </a:p>
          <a:p>
            <a:pPr lvl="3"/>
            <a:r>
              <a:rPr lang="en-US"/>
              <a:t>Четвертий рівень</a:t>
            </a:r>
          </a:p>
          <a:p>
            <a:pPr lvl="4"/>
            <a:r>
              <a:rPr lang="en-US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7882169"/>
            <a:ext cx="3401854" cy="452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4DC16-4C75-40D4-A147-64A22E085307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7882169"/>
            <a:ext cx="5102781" cy="452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7882169"/>
            <a:ext cx="3401854" cy="452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33818-A201-4BA5-B2BA-B55BF4AC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9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133856" rtl="0" eaLnBrk="1" latinLnBrk="0" hangingPunct="1">
        <a:lnSpc>
          <a:spcPct val="90000"/>
        </a:lnSpc>
        <a:spcBef>
          <a:spcPct val="0"/>
        </a:spcBef>
        <a:buNone/>
        <a:defRPr sz="54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1133856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3472" kern="1200">
          <a:solidFill>
            <a:schemeClr val="tx1"/>
          </a:solidFill>
          <a:latin typeface="+mn-lt"/>
          <a:ea typeface="+mn-ea"/>
          <a:cs typeface="+mn-cs"/>
        </a:defRPr>
      </a:lvl1pPr>
      <a:lvl2pPr marL="850392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417320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3pPr>
      <a:lvl4pPr marL="1984248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551176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3118104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685032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4251960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818888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3pPr>
      <a:lvl4pPr marL="1700784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267712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2834640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401568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3968496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535424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openclipart.org/detail/20959" TargetMode="External"/><Relationship Id="rId7" Type="http://schemas.openxmlformats.org/officeDocument/2006/relationships/hyperlink" Target="https://www.flickr.com/photos/couscouschocolat/629184105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2.png"/><Relationship Id="rId4" Type="http://schemas.openxmlformats.org/officeDocument/2006/relationships/image" Target="../media/image3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cde.ual.es/tribunal-de-justicia-de-la-union-europea-tjue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4675933" y="5451025"/>
            <a:ext cx="4321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b="1" spc="80" dirty="0">
                <a:solidFill>
                  <a:schemeClr val="bg1"/>
                </a:solidFill>
                <a:latin typeface="Arial Black" panose="020B0A04020102020204" pitchFamily="34" charset="0"/>
              </a:rPr>
              <a:t>ІМЕНА АВТОРІВ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84334" y="1066490"/>
            <a:ext cx="116668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Суд </a:t>
            </a:r>
            <a:r>
              <a:rPr lang="ru-RU" sz="36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Справедливості</a:t>
            </a:r>
            <a:r>
              <a:rPr lang="en-US" sz="36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ЄС:</a:t>
            </a:r>
          </a:p>
          <a:p>
            <a:pPr lvl="0" algn="ctr"/>
            <a:r>
              <a:rPr lang="uk-UA" sz="3600" b="1" dirty="0"/>
              <a:t>що потрібно знати українському судді</a:t>
            </a:r>
            <a:r>
              <a:rPr lang="en-US" sz="3600" b="1" dirty="0"/>
              <a:t>?</a:t>
            </a:r>
            <a:r>
              <a:rPr lang="en-US" sz="36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endParaRPr lang="en-US" sz="3600" b="1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/>
            <a:endParaRPr lang="en-UA" sz="36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446555" y="3882199"/>
            <a:ext cx="6994872" cy="3137652"/>
            <a:chOff x="2398509" y="4698000"/>
            <a:chExt cx="6994872" cy="3137652"/>
          </a:xfrm>
        </p:grpSpPr>
        <p:grpSp>
          <p:nvGrpSpPr>
            <p:cNvPr id="52" name="Group 51"/>
            <p:cNvGrpSpPr/>
            <p:nvPr/>
          </p:nvGrpSpPr>
          <p:grpSpPr>
            <a:xfrm>
              <a:off x="2398509" y="4893003"/>
              <a:ext cx="6994872" cy="2942649"/>
              <a:chOff x="2398509" y="4893003"/>
              <a:chExt cx="6994872" cy="2942649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2398509" y="4893003"/>
                <a:ext cx="6994872" cy="2047106"/>
              </a:xfrm>
              <a:prstGeom prst="rect">
                <a:avLst/>
              </a:prstGeom>
              <a:solidFill>
                <a:srgbClr val="034E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Доктор (HP) Віргіліюс </a:t>
                </a:r>
                <a:r>
                  <a:rPr lang="ru-RU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ВАЛАНЧЮС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Суддя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Загального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суду ЄС (2016-2023)</a:t>
                </a:r>
              </a:p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Старший міжнародний експерт</a:t>
                </a:r>
              </a:p>
            </p:txBody>
          </p:sp>
          <p:sp>
            <p:nvSpPr>
              <p:cNvPr id="91" name="Right Triangle 90"/>
              <p:cNvSpPr/>
              <p:nvPr/>
            </p:nvSpPr>
            <p:spPr>
              <a:xfrm rot="5400000">
                <a:off x="2393051" y="6742559"/>
                <a:ext cx="1098551" cy="1087635"/>
              </a:xfrm>
              <a:prstGeom prst="rtTriangle">
                <a:avLst/>
              </a:prstGeom>
              <a:solidFill>
                <a:srgbClr val="034E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2409230" y="4698000"/>
              <a:ext cx="6984151" cy="125688"/>
              <a:chOff x="2409230" y="4768338"/>
              <a:chExt cx="6984151" cy="125688"/>
            </a:xfrm>
            <a:solidFill>
              <a:srgbClr val="FFCC32"/>
            </a:solidFill>
          </p:grpSpPr>
          <p:sp>
            <p:nvSpPr>
              <p:cNvPr id="54" name="Rectangle 53"/>
              <p:cNvSpPr/>
              <p:nvPr/>
            </p:nvSpPr>
            <p:spPr>
              <a:xfrm>
                <a:off x="2409230" y="4768338"/>
                <a:ext cx="131683" cy="1256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2605015" y="4768338"/>
                <a:ext cx="131683" cy="1256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800800" y="4768338"/>
                <a:ext cx="131683" cy="1256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996584" y="4768338"/>
                <a:ext cx="131683" cy="1256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192369" y="4768338"/>
                <a:ext cx="131683" cy="1256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388154" y="4768338"/>
                <a:ext cx="131683" cy="1256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583939" y="4768338"/>
                <a:ext cx="131683" cy="1256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779724" y="4768338"/>
                <a:ext cx="131683" cy="1256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975508" y="4768338"/>
                <a:ext cx="131683" cy="1256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4171293" y="4768338"/>
                <a:ext cx="131683" cy="1256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4367078" y="4768338"/>
                <a:ext cx="131683" cy="1256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562863" y="4768338"/>
                <a:ext cx="131683" cy="1256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758648" y="4768338"/>
                <a:ext cx="131683" cy="1256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954432" y="4768338"/>
                <a:ext cx="131683" cy="1256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150217" y="4768338"/>
                <a:ext cx="131683" cy="1256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346002" y="4768338"/>
                <a:ext cx="131683" cy="1256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5541787" y="4768338"/>
                <a:ext cx="131683" cy="1256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5737572" y="4768338"/>
                <a:ext cx="131683" cy="1256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933356" y="4768338"/>
                <a:ext cx="131683" cy="1256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129141" y="4768338"/>
                <a:ext cx="131683" cy="1256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324926" y="4768338"/>
                <a:ext cx="131683" cy="1256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520711" y="4768338"/>
                <a:ext cx="131683" cy="1256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6716496" y="4768338"/>
                <a:ext cx="131683" cy="1256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6912280" y="4768338"/>
                <a:ext cx="131683" cy="1256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7108065" y="4768338"/>
                <a:ext cx="131683" cy="1256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7303850" y="4768338"/>
                <a:ext cx="131683" cy="1256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499635" y="4768338"/>
                <a:ext cx="131683" cy="1256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7695420" y="4768338"/>
                <a:ext cx="131683" cy="1256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7891204" y="4768338"/>
                <a:ext cx="131683" cy="1256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8086989" y="4768338"/>
                <a:ext cx="131683" cy="1256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8282774" y="4768338"/>
                <a:ext cx="131683" cy="1256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8478559" y="4768338"/>
                <a:ext cx="131683" cy="1256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8674344" y="4768338"/>
                <a:ext cx="131683" cy="1256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8870128" y="4768338"/>
                <a:ext cx="131683" cy="1256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9065913" y="4768338"/>
                <a:ext cx="131683" cy="1256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9261698" y="4768338"/>
                <a:ext cx="131683" cy="1256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" name="Picture 5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65435BC5-7A37-CD1B-DE70-3DCDDF9484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973" y="7548958"/>
            <a:ext cx="4063404" cy="724234"/>
          </a:xfrm>
          <a:prstGeom prst="rect">
            <a:avLst/>
          </a:prstGeom>
        </p:spPr>
      </p:pic>
      <p:pic>
        <p:nvPicPr>
          <p:cNvPr id="7" name="Picture 6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781C1233-ABA7-587F-43C2-2A45B4391F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9735" y="7548958"/>
            <a:ext cx="2125055" cy="72423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9C091F1-8265-F994-F8C9-B853AD358A5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54255" y="7574692"/>
            <a:ext cx="37846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13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37987422-F13F-5495-A1B6-FF25B689E8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19" y="7437265"/>
            <a:ext cx="4063404" cy="724234"/>
          </a:xfrm>
          <a:prstGeom prst="rect">
            <a:avLst/>
          </a:prstGeom>
        </p:spPr>
      </p:pic>
      <p:pic>
        <p:nvPicPr>
          <p:cNvPr id="3" name="Picture 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E088AF0C-2753-43E8-CD20-C38098E127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881" y="7437265"/>
            <a:ext cx="2125055" cy="72423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C72B556-EAFA-165B-2F93-944B8CC4D88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93401" y="7462999"/>
            <a:ext cx="3784600" cy="698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CF60F7-DC25-8729-0A1E-7F31B981D75E}"/>
              </a:ext>
            </a:extLst>
          </p:cNvPr>
          <p:cNvSpPr txBox="1"/>
          <p:nvPr/>
        </p:nvSpPr>
        <p:spPr>
          <a:xfrm>
            <a:off x="446567" y="574159"/>
            <a:ext cx="13992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34EA2"/>
                </a:solidFill>
                <a:latin typeface="Arial Black" panose="020B0A04020102020204" pitchFamily="34" charset="0"/>
              </a:rPr>
              <a:t>        Відбір, призначення та імунітет (2)</a:t>
            </a:r>
            <a:endParaRPr lang="en-UA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53302-D42D-35EC-5E7D-6256BFAC97FE}"/>
              </a:ext>
            </a:extLst>
          </p:cNvPr>
          <p:cNvSpPr txBox="1"/>
          <p:nvPr/>
        </p:nvSpPr>
        <p:spPr>
          <a:xfrm>
            <a:off x="1467293" y="1956392"/>
            <a:ext cx="121849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A" sz="3200" b="1" dirty="0"/>
              <a:t>Стаття 253 ДФЄС</a:t>
            </a:r>
          </a:p>
          <a:p>
            <a:r>
              <a:rPr lang="en-GB" sz="3200" dirty="0"/>
              <a:t>Судді призначаються за </a:t>
            </a:r>
            <a:r>
              <a:rPr lang="en-GB" sz="3600" b="1" dirty="0"/>
              <a:t>спільною згодою урядів</a:t>
            </a:r>
            <a:r>
              <a:rPr lang="en-GB" sz="3600" dirty="0"/>
              <a:t> </a:t>
            </a:r>
            <a:r>
              <a:rPr lang="en-GB" sz="3200" dirty="0"/>
              <a:t>держав-членів &lt;...&gt; після консультацій </a:t>
            </a:r>
            <a:r>
              <a:rPr lang="en-GB" sz="3200" dirty="0" err="1"/>
              <a:t>з</a:t>
            </a:r>
            <a:r>
              <a:rPr lang="en-GB" sz="3200" dirty="0"/>
              <a:t> </a:t>
            </a:r>
            <a:r>
              <a:rPr lang="ru-RU" sz="3200" dirty="0" err="1"/>
              <a:t>комітетом</a:t>
            </a:r>
            <a:r>
              <a:rPr lang="en-GB" sz="3200" dirty="0"/>
              <a:t>, </a:t>
            </a:r>
            <a:r>
              <a:rPr lang="ru-RU" sz="3200" dirty="0" err="1"/>
              <a:t>передбаченим</a:t>
            </a:r>
            <a:r>
              <a:rPr lang="en-GB" sz="3200" dirty="0"/>
              <a:t> статтею 255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/>
              <a:t>Чому спільна згода </a:t>
            </a:r>
            <a:r>
              <a:rPr lang="en-GB" sz="3200" b="1" dirty="0"/>
              <a:t>урядів</a:t>
            </a:r>
            <a:r>
              <a:rPr lang="en-GB" sz="3200" dirty="0"/>
              <a:t>? Як це працює? Яка роль Ради ЄС, Парламенту ЄС, Комісії ЄС чи Суду </a:t>
            </a:r>
            <a:r>
              <a:rPr lang="ru-RU" sz="3200" dirty="0"/>
              <a:t>Справедливості</a:t>
            </a:r>
            <a:r>
              <a:rPr lang="en-GB" sz="3200" dirty="0"/>
              <a:t> ЄС?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b="1" dirty="0"/>
              <a:t>Паралелі з відбором та призначенням суддів </a:t>
            </a:r>
            <a:r>
              <a:rPr lang="en-GB" sz="3200" b="1" dirty="0" err="1"/>
              <a:t>в</a:t>
            </a:r>
            <a:r>
              <a:rPr lang="en-GB" sz="3200" b="1" dirty="0"/>
              <a:t> Україні</a:t>
            </a:r>
            <a:endParaRPr lang="en-UA" sz="3200" b="1" dirty="0"/>
          </a:p>
        </p:txBody>
      </p:sp>
    </p:spTree>
    <p:extLst>
      <p:ext uri="{BB962C8B-B14F-4D97-AF65-F5344CB8AC3E}">
        <p14:creationId xmlns:p14="http://schemas.microsoft.com/office/powerpoint/2010/main" val="1566560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E5D70-2DA1-B553-5869-DDFE394AC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34EA2"/>
                </a:solidFill>
                <a:latin typeface="Arial Black" panose="020B0A04020102020204" pitchFamily="34" charset="0"/>
              </a:rPr>
              <a:t>Відбір, призначення та імунітет (3)</a:t>
            </a:r>
            <a:endParaRPr lang="en-U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ABA12-7B8A-078A-38E2-3CAD50B30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456" y="1892596"/>
            <a:ext cx="13040439" cy="5544669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Стаття 255 </a:t>
            </a:r>
            <a:r>
              <a:rPr lang="en-GB" dirty="0"/>
              <a:t>ДФЄС (</a:t>
            </a:r>
            <a:r>
              <a:rPr lang="ru-RU" b="1" dirty="0"/>
              <a:t>Комітет</a:t>
            </a:r>
            <a:r>
              <a:rPr lang="en-US" b="1" dirty="0"/>
              <a:t> </a:t>
            </a:r>
            <a:r>
              <a:rPr lang="en-GB" b="1" dirty="0"/>
              <a:t>255)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висновок </a:t>
            </a:r>
            <a:r>
              <a:rPr lang="en-GB" b="1" dirty="0"/>
              <a:t>щодо придатності </a:t>
            </a:r>
            <a:r>
              <a:rPr lang="en-GB" dirty="0"/>
              <a:t>кандидатів </a:t>
            </a:r>
            <a:r>
              <a:rPr lang="en-GB" b="1" dirty="0"/>
              <a:t>до виконання обов'язків </a:t>
            </a:r>
            <a:r>
              <a:rPr lang="en-GB" dirty="0"/>
              <a:t>судді Суду </a:t>
            </a:r>
            <a:r>
              <a:rPr lang="ru-RU" dirty="0"/>
              <a:t>Справедливості </a:t>
            </a:r>
            <a:r>
              <a:rPr lang="en-GB" dirty="0"/>
              <a:t>та </a:t>
            </a:r>
            <a:r>
              <a:rPr lang="ru-RU" dirty="0"/>
              <a:t>Загального</a:t>
            </a:r>
            <a:r>
              <a:rPr lang="en-GB" dirty="0"/>
              <a:t> суду ЄС до того, як уряди держав-членів здійснять призначення</a:t>
            </a:r>
          </a:p>
          <a:p>
            <a:r>
              <a:rPr lang="en-GB" dirty="0" err="1"/>
              <a:t>склад</a:t>
            </a:r>
            <a:r>
              <a:rPr lang="en-GB" dirty="0"/>
              <a:t> </a:t>
            </a:r>
            <a:r>
              <a:rPr lang="ru-RU" b="1" dirty="0"/>
              <a:t>Комітету </a:t>
            </a:r>
            <a:r>
              <a:rPr lang="en-GB" b="1" dirty="0"/>
              <a:t>255</a:t>
            </a:r>
          </a:p>
          <a:p>
            <a:r>
              <a:rPr lang="en-GB" dirty="0" err="1"/>
              <a:t>критерії</a:t>
            </a:r>
            <a:r>
              <a:rPr lang="en-GB" dirty="0"/>
              <a:t> </a:t>
            </a:r>
            <a:r>
              <a:rPr lang="en-GB" dirty="0" err="1"/>
              <a:t>висновкiв</a:t>
            </a:r>
            <a:r>
              <a:rPr lang="en-GB" dirty="0"/>
              <a:t> </a:t>
            </a:r>
            <a:r>
              <a:rPr lang="ru-RU" b="1" dirty="0"/>
              <a:t>Комітету </a:t>
            </a:r>
            <a:r>
              <a:rPr lang="en-GB" b="1" dirty="0"/>
              <a:t>255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6EA80F3-8E5A-33FA-1529-DA88710C84D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693401" y="7462999"/>
            <a:ext cx="3784600" cy="698500"/>
          </a:xfrm>
          <a:prstGeom prst="rect">
            <a:avLst/>
          </a:prstGeom>
        </p:spPr>
      </p:pic>
      <p:pic>
        <p:nvPicPr>
          <p:cNvPr id="7" name="Picture 6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B70B6F11-3392-AC81-DA3E-3B5B5EF31B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19" y="7437265"/>
            <a:ext cx="4063404" cy="724234"/>
          </a:xfrm>
          <a:prstGeom prst="rect">
            <a:avLst/>
          </a:prstGeom>
        </p:spPr>
      </p:pic>
      <p:pic>
        <p:nvPicPr>
          <p:cNvPr id="9" name="Picture 8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83701FDE-1819-A6AD-4886-07D6BFC15E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881" y="7437265"/>
            <a:ext cx="2125055" cy="7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61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797B6-6201-0F42-FEFE-BDCE2EFBD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34EA2"/>
                </a:solidFill>
                <a:latin typeface="Arial Black" panose="020B0A04020102020204" pitchFamily="34" charset="0"/>
              </a:rPr>
              <a:t>Відбір, призначення та імунітет (4)</a:t>
            </a:r>
            <a:endParaRPr lang="en-U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06E16-9551-5F46-19C1-1DB951553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/>
              <a:t>Деякі </a:t>
            </a:r>
            <a:r>
              <a:rPr lang="ru-RU" sz="3200" dirty="0" err="1"/>
              <a:t>аспекти</a:t>
            </a:r>
            <a:r>
              <a:rPr lang="ru-RU" sz="3200" dirty="0"/>
              <a:t> </a:t>
            </a:r>
            <a:r>
              <a:rPr lang="ru-RU" sz="3200" b="1" dirty="0"/>
              <a:t>Комітету </a:t>
            </a:r>
            <a:r>
              <a:rPr lang="en-UA" sz="3200" b="1" dirty="0"/>
              <a:t>255</a:t>
            </a:r>
          </a:p>
          <a:p>
            <a:pPr marL="0" indent="0">
              <a:buNone/>
            </a:pPr>
            <a:endParaRPr lang="en-UA" sz="3200" b="1" dirty="0"/>
          </a:p>
          <a:p>
            <a:r>
              <a:rPr lang="en-UA" sz="3200" dirty="0"/>
              <a:t>Усна презентація та обговорення</a:t>
            </a:r>
          </a:p>
          <a:p>
            <a:r>
              <a:rPr lang="en-UA" sz="3200" dirty="0"/>
              <a:t>Чи є перелік питань, які потрібно підняти?</a:t>
            </a:r>
          </a:p>
          <a:p>
            <a:r>
              <a:rPr lang="en-UA" sz="3200" dirty="0"/>
              <a:t>Прозорість проти конфіденційності</a:t>
            </a:r>
          </a:p>
          <a:p>
            <a:r>
              <a:rPr lang="en-UA" sz="3200" dirty="0"/>
              <a:t>Статистика</a:t>
            </a:r>
          </a:p>
          <a:p>
            <a:pPr marL="0" indent="0">
              <a:buNone/>
            </a:pPr>
            <a:endParaRPr lang="en-UA" sz="3200" dirty="0"/>
          </a:p>
          <a:p>
            <a:pPr marL="0" indent="0">
              <a:buNone/>
            </a:pPr>
            <a:r>
              <a:rPr lang="en-GB" sz="3200" dirty="0" err="1"/>
              <a:t>Чи</a:t>
            </a:r>
            <a:r>
              <a:rPr lang="en-GB" sz="3200" dirty="0"/>
              <a:t> має право незадоволений кандидат подати апеляцію? </a:t>
            </a:r>
            <a:endParaRPr lang="en-UA" sz="3200" dirty="0"/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577546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12AD-0901-8547-8560-CE6FDD40A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34EA2"/>
                </a:solidFill>
                <a:latin typeface="Arial Black" panose="020B0A04020102020204" pitchFamily="34" charset="0"/>
              </a:rPr>
              <a:t>Відбір, призначення та імунітет (5)</a:t>
            </a:r>
            <a:endParaRPr lang="en-U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F4A22-586D-6523-538C-7C9E34A9B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456" y="2263861"/>
            <a:ext cx="13040439" cy="5077466"/>
          </a:xfrm>
        </p:spPr>
        <p:txBody>
          <a:bodyPr/>
          <a:lstStyle/>
          <a:p>
            <a:pPr marL="0" indent="0">
              <a:buNone/>
            </a:pPr>
            <a:r>
              <a:rPr lang="en-UA" b="1" dirty="0"/>
              <a:t>Імунітет, </a:t>
            </a:r>
            <a:r>
              <a:rPr lang="en-UA" dirty="0"/>
              <a:t>Статут Суду </a:t>
            </a:r>
            <a:r>
              <a:rPr lang="ru-RU" dirty="0"/>
              <a:t>Справедливості </a:t>
            </a:r>
            <a:r>
              <a:rPr lang="en-UA" dirty="0"/>
              <a:t> ЄС, стаття 3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effectLst/>
              </a:rPr>
              <a:t>Судді мають імунітет від судового переслідування (під час перебування на посаді </a:t>
            </a:r>
            <a:r>
              <a:rPr lang="en-GB" b="1" dirty="0">
                <a:effectLst/>
              </a:rPr>
              <a:t>та після її закінчення</a:t>
            </a:r>
            <a:r>
              <a:rPr lang="en-GB" dirty="0">
                <a:effectLst/>
              </a:rPr>
              <a:t>)</a:t>
            </a:r>
          </a:p>
          <a:p>
            <a:pPr marL="0" indent="0">
              <a:buNone/>
            </a:pPr>
            <a:r>
              <a:rPr lang="en-GB" dirty="0"/>
              <a:t>Імунітет може бути скасований (повний </a:t>
            </a:r>
            <a:r>
              <a:rPr lang="en-GB" dirty="0" err="1"/>
              <a:t>склад</a:t>
            </a:r>
            <a:r>
              <a:rPr lang="en-GB" dirty="0"/>
              <a:t> </a:t>
            </a:r>
            <a:r>
              <a:rPr lang="en-GB" dirty="0" err="1"/>
              <a:t>Cуду</a:t>
            </a:r>
            <a:r>
              <a:rPr lang="en-GB" dirty="0"/>
              <a:t>)</a:t>
            </a:r>
          </a:p>
          <a:p>
            <a:pPr marL="0" indent="0">
              <a:buNone/>
            </a:pPr>
            <a:r>
              <a:rPr lang="en-GB" dirty="0">
                <a:effectLst/>
              </a:rPr>
              <a:t>У разі відмови від імунітету суддя може бути притягнутий до відповідальності в </a:t>
            </a:r>
            <a:r>
              <a:rPr lang="en-GB" dirty="0" err="1">
                <a:effectLst/>
              </a:rPr>
              <a:t>юрисдикціях</a:t>
            </a:r>
            <a:r>
              <a:rPr lang="en-GB" dirty="0">
                <a:effectLst/>
              </a:rPr>
              <a:t> </a:t>
            </a:r>
            <a:r>
              <a:rPr lang="ru-RU" dirty="0"/>
              <a:t>держав</a:t>
            </a:r>
            <a:r>
              <a:rPr lang="en-GB" dirty="0">
                <a:effectLst/>
              </a:rPr>
              <a:t>-</a:t>
            </a:r>
            <a:r>
              <a:rPr lang="en-GB" dirty="0" err="1">
                <a:effectLst/>
              </a:rPr>
              <a:t>членів</a:t>
            </a:r>
            <a:r>
              <a:rPr lang="en-GB" dirty="0">
                <a:effectLst/>
              </a:rPr>
              <a:t> ЄС</a:t>
            </a:r>
          </a:p>
          <a:p>
            <a:pPr marL="0" indent="0">
              <a:buNone/>
            </a:pPr>
            <a:r>
              <a:rPr lang="en-UA" b="1" dirty="0"/>
              <a:t>Чи часто таке трапляється? </a:t>
            </a:r>
            <a:endParaRPr lang="en-UA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21662B3-AAF1-34DE-0C13-AB1435FD3C0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693401" y="7462999"/>
            <a:ext cx="3784600" cy="698500"/>
          </a:xfrm>
          <a:prstGeom prst="rect">
            <a:avLst/>
          </a:prstGeom>
        </p:spPr>
      </p:pic>
      <p:pic>
        <p:nvPicPr>
          <p:cNvPr id="7" name="Picture 6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1E850663-68B3-C3F8-5176-72F29A1D49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19" y="7437265"/>
            <a:ext cx="4063404" cy="724234"/>
          </a:xfrm>
          <a:prstGeom prst="rect">
            <a:avLst/>
          </a:prstGeom>
        </p:spPr>
      </p:pic>
      <p:pic>
        <p:nvPicPr>
          <p:cNvPr id="9" name="Picture 8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C100FFD9-DF7D-C6C6-356D-46A32C0637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881" y="7437265"/>
            <a:ext cx="2125055" cy="7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03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9EC7-A6AB-0A82-E093-EB3BEA6F7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034EA2"/>
                </a:solidFill>
                <a:latin typeface="Arial Black" panose="020B0A04020102020204" pitchFamily="34" charset="0"/>
              </a:rPr>
              <a:t>Присяга судді та її вплив</a:t>
            </a:r>
            <a:endParaRPr lang="en-U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2AD64-3416-ABC0-C849-FDA81D9B4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456" y="2263860"/>
            <a:ext cx="13040439" cy="50186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A" sz="3600" b="1" dirty="0"/>
          </a:p>
          <a:p>
            <a:pPr marL="0" indent="0">
              <a:buNone/>
            </a:pPr>
            <a:r>
              <a:rPr lang="en-UA" sz="3600" b="1" dirty="0"/>
              <a:t>Присяга судді - перед ким і про що?</a:t>
            </a:r>
          </a:p>
          <a:p>
            <a:pPr marL="0" indent="0">
              <a:buNone/>
            </a:pPr>
            <a:r>
              <a:rPr lang="en-UA" sz="3600" dirty="0"/>
              <a:t>Символічний характер проти серйозних наслідків</a:t>
            </a:r>
          </a:p>
          <a:p>
            <a:r>
              <a:rPr lang="uk-UA" sz="3600" dirty="0"/>
              <a:t>Зробити якнайкраще</a:t>
            </a:r>
            <a:r>
              <a:rPr lang="en-US" sz="3600" dirty="0"/>
              <a:t>/To do your best</a:t>
            </a:r>
          </a:p>
          <a:p>
            <a:r>
              <a:rPr lang="en-UA" sz="3600" dirty="0"/>
              <a:t>Бути неупередженим і незалежним</a:t>
            </a:r>
          </a:p>
          <a:p>
            <a:r>
              <a:rPr lang="en-UA" sz="3600" dirty="0"/>
              <a:t>Таємниця обговорення</a:t>
            </a:r>
          </a:p>
          <a:p>
            <a:pPr marL="0" indent="0">
              <a:buNone/>
            </a:pPr>
            <a:endParaRPr lang="en-UA" sz="36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B560DE-6832-9E3D-FE2B-C71487C1F1A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693401" y="7462999"/>
            <a:ext cx="3784600" cy="698500"/>
          </a:xfrm>
          <a:prstGeom prst="rect">
            <a:avLst/>
          </a:prstGeom>
        </p:spPr>
      </p:pic>
      <p:pic>
        <p:nvPicPr>
          <p:cNvPr id="7" name="Picture 6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6FC3254C-5F0E-43FA-406E-1E0AB722F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19" y="7437265"/>
            <a:ext cx="4063404" cy="7242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26305A-42DF-DFAC-6FF6-233ED81C1481}"/>
              </a:ext>
            </a:extLst>
          </p:cNvPr>
          <p:cNvSpPr txBox="1"/>
          <p:nvPr/>
        </p:nvSpPr>
        <p:spPr>
          <a:xfrm>
            <a:off x="13781314" y="8131629"/>
            <a:ext cx="184731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A" dirty="0"/>
          </a:p>
        </p:txBody>
      </p:sp>
      <p:pic>
        <p:nvPicPr>
          <p:cNvPr id="9" name="Picture 8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39CF9BC6-78DD-F03B-5080-4FDB7608AF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881" y="7437265"/>
            <a:ext cx="2125055" cy="7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43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7FDA3-0485-F0D5-BF40-DBB61DB2E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034EA2"/>
                </a:solidFill>
                <a:latin typeface="Arial Black" panose="020B0A04020102020204" pitchFamily="34" charset="0"/>
              </a:rPr>
              <a:t>Мандат та його обмеження (1)</a:t>
            </a:r>
            <a:r>
              <a:rPr lang="en-US" sz="6000" b="1" dirty="0">
                <a:solidFill>
                  <a:srgbClr val="034EA2"/>
                </a:solidFill>
                <a:latin typeface="Arial Black" panose="020B0A04020102020204" pitchFamily="34" charset="0"/>
              </a:rPr>
              <a:t/>
            </a:r>
            <a:br>
              <a:rPr lang="en-US" sz="6000" b="1" dirty="0">
                <a:solidFill>
                  <a:srgbClr val="034EA2"/>
                </a:solidFill>
                <a:latin typeface="Arial Black" panose="020B0A04020102020204" pitchFamily="34" charset="0"/>
              </a:rPr>
            </a:b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84C7D-FB65-861E-6C5B-9ECE8CB1E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456" y="2096532"/>
            <a:ext cx="13040439" cy="504854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cs typeface="Arial" panose="020B0604020202020204" pitchFamily="34" charset="0"/>
              </a:rPr>
              <a:t>Мандат на шість років з можливістю перепризначення:</a:t>
            </a:r>
          </a:p>
          <a:p>
            <a:r>
              <a:rPr lang="en-GB" sz="3600" dirty="0" err="1"/>
              <a:t>Призначається</a:t>
            </a:r>
            <a:r>
              <a:rPr lang="en-GB" sz="3600" dirty="0"/>
              <a:t> </a:t>
            </a:r>
            <a:r>
              <a:rPr lang="en-GB" sz="3600" dirty="0" err="1"/>
              <a:t>строком</a:t>
            </a:r>
            <a:r>
              <a:rPr lang="en-GB" sz="3600" dirty="0"/>
              <a:t> на шість років; судді </a:t>
            </a:r>
            <a:r>
              <a:rPr lang="en-GB" sz="3600" dirty="0" err="1"/>
              <a:t>можуть</a:t>
            </a:r>
            <a:r>
              <a:rPr lang="en-GB" sz="3600" dirty="0"/>
              <a:t> бути призначені повторно</a:t>
            </a:r>
          </a:p>
          <a:p>
            <a:r>
              <a:rPr lang="en-US" sz="3600" dirty="0">
                <a:cs typeface="Arial" panose="020B0604020202020204" pitchFamily="34" charset="0"/>
              </a:rPr>
              <a:t>Плюси </a:t>
            </a:r>
            <a:r>
              <a:rPr lang="en-US" sz="3600" dirty="0" err="1">
                <a:cs typeface="Arial" panose="020B0604020202020204" pitchFamily="34" charset="0"/>
              </a:rPr>
              <a:t>і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мінуси</a:t>
            </a:r>
            <a:r>
              <a:rPr lang="en-US" sz="3600" dirty="0">
                <a:cs typeface="Arial" panose="020B0604020202020204" pitchFamily="34" charset="0"/>
              </a:rPr>
              <a:t>. </a:t>
            </a:r>
            <a:r>
              <a:rPr lang="en-US" sz="3600" dirty="0" err="1">
                <a:cs typeface="Arial" panose="020B0604020202020204" pitchFamily="34" charset="0"/>
              </a:rPr>
              <a:t>Порівняння</a:t>
            </a:r>
            <a:r>
              <a:rPr lang="en-US" sz="3600" dirty="0">
                <a:cs typeface="Arial" panose="020B0604020202020204" pitchFamily="34" charset="0"/>
              </a:rPr>
              <a:t> з ЄСПЛ у Страсбурзі </a:t>
            </a:r>
          </a:p>
          <a:p>
            <a:r>
              <a:rPr lang="en-US" sz="3600" dirty="0" err="1">
                <a:cs typeface="Arial" panose="020B0604020202020204" pitchFamily="34" charset="0"/>
              </a:rPr>
              <a:t>Доктрина</a:t>
            </a:r>
            <a:r>
              <a:rPr lang="en-US" sz="3600" dirty="0">
                <a:cs typeface="Arial" panose="020B0604020202020204" pitchFamily="34" charset="0"/>
              </a:rPr>
              <a:t>: </a:t>
            </a:r>
            <a:r>
              <a:rPr lang="en-US" sz="3600" dirty="0" err="1">
                <a:cs typeface="Arial" panose="020B0604020202020204" pitchFamily="34" charset="0"/>
              </a:rPr>
              <a:t>різні</a:t>
            </a:r>
            <a:r>
              <a:rPr lang="en-US" sz="3600" dirty="0">
                <a:cs typeface="Arial" panose="020B0604020202020204" pitchFamily="34" charset="0"/>
              </a:rPr>
              <a:t>, </a:t>
            </a:r>
            <a:r>
              <a:rPr lang="en-US" sz="3600" dirty="0" err="1">
                <a:cs typeface="Arial" panose="020B0604020202020204" pitchFamily="34" charset="0"/>
              </a:rPr>
              <a:t>в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тому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числі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критичні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cs typeface="Arial" panose="020B0604020202020204" pitchFamily="34" charset="0"/>
              </a:rPr>
              <a:t>погляди</a:t>
            </a:r>
            <a:endParaRPr lang="en-US" sz="3600" b="1" dirty="0"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 err="1">
                <a:cs typeface="Arial" panose="020B0604020202020204" pitchFamily="34" charset="0"/>
              </a:rPr>
              <a:t>Паралелі</a:t>
            </a:r>
            <a:r>
              <a:rPr lang="en-US" sz="3600" b="1" dirty="0">
                <a:cs typeface="Arial" panose="020B0604020202020204" pitchFamily="34" charset="0"/>
              </a:rPr>
              <a:t> </a:t>
            </a:r>
            <a:r>
              <a:rPr lang="en-US" sz="3600" b="1" dirty="0" err="1">
                <a:cs typeface="Arial" panose="020B0604020202020204" pitchFamily="34" charset="0"/>
              </a:rPr>
              <a:t>з</a:t>
            </a:r>
            <a:r>
              <a:rPr lang="en-US" sz="3600" b="1" dirty="0">
                <a:cs typeface="Arial" panose="020B0604020202020204" pitchFamily="34" charset="0"/>
              </a:rPr>
              <a:t> </a:t>
            </a:r>
            <a:r>
              <a:rPr lang="ru-RU" sz="3600" b="1" dirty="0" err="1">
                <a:cs typeface="Arial" panose="020B0604020202020204" pitchFamily="34" charset="0"/>
              </a:rPr>
              <a:t>національною</a:t>
            </a:r>
            <a:r>
              <a:rPr lang="en-US" sz="3600" b="1" dirty="0">
                <a:cs typeface="Arial" panose="020B0604020202020204" pitchFamily="34" charset="0"/>
              </a:rPr>
              <a:t> системою </a:t>
            </a:r>
          </a:p>
          <a:p>
            <a:endParaRPr lang="en-UA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45EC95E-5499-8138-A8F5-16F6D53703C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693401" y="7462999"/>
            <a:ext cx="3784600" cy="698500"/>
          </a:xfrm>
          <a:prstGeom prst="rect">
            <a:avLst/>
          </a:prstGeom>
        </p:spPr>
      </p:pic>
      <p:pic>
        <p:nvPicPr>
          <p:cNvPr id="5" name="Picture 4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F3B42BE8-076E-4C97-CC29-C6A8DC0015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19" y="7437265"/>
            <a:ext cx="4063404" cy="724234"/>
          </a:xfrm>
          <a:prstGeom prst="rect">
            <a:avLst/>
          </a:prstGeom>
        </p:spPr>
      </p:pic>
      <p:pic>
        <p:nvPicPr>
          <p:cNvPr id="7" name="Picture 6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BEBA1DEA-CD08-A17F-A033-1DBC918B69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881" y="7437265"/>
            <a:ext cx="2125055" cy="7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90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574CE-9A4A-FC16-9F26-23B5836A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34EA2"/>
                </a:solidFill>
                <a:latin typeface="Arial Black" panose="020B0A04020102020204" pitchFamily="34" charset="0"/>
              </a:rPr>
              <a:t>Мандат та його обмеження (2)</a:t>
            </a:r>
            <a:endParaRPr lang="en-U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4443-C942-E4AC-6596-9582555CC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A" sz="3200" b="1" dirty="0"/>
              <a:t>Обмеження, </a:t>
            </a:r>
            <a:r>
              <a:rPr lang="en-UA" sz="3200" dirty="0"/>
              <a:t>Статут </a:t>
            </a:r>
            <a:r>
              <a:rPr lang="ru-RU" sz="3200" dirty="0"/>
              <a:t>Суд</a:t>
            </a:r>
            <a:r>
              <a:rPr lang="en-UA" sz="3200" dirty="0"/>
              <a:t>у</a:t>
            </a:r>
            <a:r>
              <a:rPr lang="ru-RU" sz="3200" dirty="0"/>
              <a:t> Справедливості </a:t>
            </a:r>
            <a:r>
              <a:rPr lang="en-UA" sz="3200" dirty="0"/>
              <a:t>, стаття 4</a:t>
            </a:r>
          </a:p>
          <a:p>
            <a:r>
              <a:rPr lang="en-GB" sz="3200" dirty="0">
                <a:effectLst/>
              </a:rPr>
              <a:t>Судді не можуть обіймати будь-які політичні чи адміністративні посади </a:t>
            </a:r>
          </a:p>
          <a:p>
            <a:r>
              <a:rPr lang="en-GB" sz="3200" dirty="0">
                <a:effectLst/>
              </a:rPr>
              <a:t>Вони не можуть займатися будь-якою діяльністю, як оплачуваною, так </a:t>
            </a:r>
            <a:r>
              <a:rPr lang="en-GB" sz="3200" dirty="0" err="1">
                <a:effectLst/>
              </a:rPr>
              <a:t>і</a:t>
            </a:r>
            <a:r>
              <a:rPr lang="en-GB" sz="3200" dirty="0">
                <a:effectLst/>
              </a:rPr>
              <a:t> </a:t>
            </a:r>
            <a:r>
              <a:rPr lang="en-GB" sz="3200" dirty="0" err="1">
                <a:effectLst/>
              </a:rPr>
              <a:t>неоплачуваною</a:t>
            </a:r>
            <a:endParaRPr lang="en-GB" sz="3200" dirty="0"/>
          </a:p>
          <a:p>
            <a:r>
              <a:rPr lang="ru-RU" sz="3200" dirty="0" err="1"/>
              <a:t>Виняток</a:t>
            </a:r>
            <a:r>
              <a:rPr lang="ru-RU" sz="3200" dirty="0"/>
              <a:t> - педагогика, книги </a:t>
            </a:r>
            <a:endParaRPr lang="en-GB" sz="3200" dirty="0">
              <a:effectLst/>
            </a:endParaRPr>
          </a:p>
          <a:p>
            <a:r>
              <a:rPr lang="en-GB" sz="3200" dirty="0"/>
              <a:t>Під час </a:t>
            </a:r>
            <a:r>
              <a:rPr lang="en-GB" sz="3200" b="1" dirty="0"/>
              <a:t>та після закінчення </a:t>
            </a:r>
            <a:r>
              <a:rPr lang="en-GB" sz="3200" dirty="0"/>
              <a:t>терміну своїх повноважень поважати </a:t>
            </a:r>
            <a:r>
              <a:rPr lang="en-GB" sz="3200" dirty="0">
                <a:effectLst/>
              </a:rPr>
              <a:t>обов'язок поводитися доброчесно та розсудливо 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b="1" dirty="0"/>
              <a:t>Якщо виникають сумніви, хто приймає остаточне рішення?</a:t>
            </a:r>
          </a:p>
          <a:p>
            <a:pPr marL="0" indent="0">
              <a:buNone/>
            </a:pPr>
            <a:endParaRPr lang="en-GB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7F08111-A9F6-5D6D-9858-39FFDAE548B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693401" y="7462999"/>
            <a:ext cx="3784600" cy="698500"/>
          </a:xfrm>
          <a:prstGeom prst="rect">
            <a:avLst/>
          </a:prstGeom>
        </p:spPr>
      </p:pic>
      <p:pic>
        <p:nvPicPr>
          <p:cNvPr id="7" name="Picture 6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5C04DBE5-8865-FBCD-8612-36B8FFE03B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19" y="7437265"/>
            <a:ext cx="4063404" cy="724234"/>
          </a:xfrm>
          <a:prstGeom prst="rect">
            <a:avLst/>
          </a:prstGeom>
        </p:spPr>
      </p:pic>
      <p:pic>
        <p:nvPicPr>
          <p:cNvPr id="9" name="Picture 8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20869581-01A9-28BC-B346-E338CC0088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881" y="7437265"/>
            <a:ext cx="2125055" cy="7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63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7E295-1551-444A-2ACA-13E150F30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34EA2"/>
                </a:solidFill>
                <a:latin typeface="Arial Black" panose="020B0A04020102020204" pitchFamily="34" charset="0"/>
              </a:rPr>
              <a:t>Відставка та позбавлення посади (1)</a:t>
            </a:r>
            <a:endParaRPr lang="en-U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A26F4-41F2-737A-625E-2F48BD569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A" dirty="0"/>
              <a:t>Суддя може подати у відставку в будь-який час (А)</a:t>
            </a:r>
          </a:p>
          <a:p>
            <a:r>
              <a:rPr lang="en-UA" dirty="0"/>
              <a:t>Суддя може бути позбавлений посади, якщо </a:t>
            </a:r>
            <a:r>
              <a:rPr lang="en-GB" dirty="0">
                <a:effectLst/>
              </a:rPr>
              <a:t>він більше не відповідає необхідним умовам або не виконує обов'язки, що випливають з його </a:t>
            </a:r>
            <a:r>
              <a:rPr lang="en-GB" dirty="0" err="1">
                <a:effectLst/>
              </a:rPr>
              <a:t>посади</a:t>
            </a:r>
            <a:r>
              <a:rPr lang="en-GB" dirty="0">
                <a:effectLst/>
              </a:rPr>
              <a:t> (</a:t>
            </a:r>
            <a:r>
              <a:rPr lang="en-UA" dirty="0"/>
              <a:t>Б</a:t>
            </a:r>
            <a:r>
              <a:rPr lang="en-GB" dirty="0">
                <a:effectLst/>
              </a:rPr>
              <a:t>)</a:t>
            </a:r>
          </a:p>
          <a:p>
            <a:r>
              <a:rPr lang="ru-RU" dirty="0"/>
              <a:t>Н</a:t>
            </a:r>
            <a:r>
              <a:rPr lang="en-GB" dirty="0" err="1"/>
              <a:t>овий</a:t>
            </a:r>
            <a:r>
              <a:rPr lang="en-GB" dirty="0"/>
              <a:t> суддя </a:t>
            </a:r>
            <a:r>
              <a:rPr lang="en-UA" dirty="0"/>
              <a:t>(А і Б) </a:t>
            </a:r>
            <a:r>
              <a:rPr lang="en-GB" dirty="0" err="1">
                <a:effectLst/>
              </a:rPr>
              <a:t>призначається</a:t>
            </a:r>
            <a:r>
              <a:rPr lang="en-GB" dirty="0">
                <a:effectLst/>
              </a:rPr>
              <a:t> </a:t>
            </a:r>
            <a:r>
              <a:rPr lang="en-GB" b="1" dirty="0">
                <a:effectLst/>
              </a:rPr>
              <a:t>на залишок строку </a:t>
            </a:r>
            <a:r>
              <a:rPr lang="en-GB" dirty="0">
                <a:effectLst/>
              </a:rPr>
              <a:t>повноважень свого попередника</a:t>
            </a:r>
          </a:p>
          <a:p>
            <a:pPr marL="0" indent="0">
              <a:buNone/>
            </a:pPr>
            <a:endParaRPr lang="en-GB" b="1" dirty="0">
              <a:effectLst/>
            </a:endParaRPr>
          </a:p>
          <a:p>
            <a:pPr marL="0" indent="0">
              <a:buNone/>
            </a:pP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є</a:t>
            </a:r>
            <a:r>
              <a:rPr lang="ru-RU" b="1" dirty="0"/>
              <a:t> </a:t>
            </a:r>
            <a:r>
              <a:rPr lang="ru-RU" b="1" dirty="0" err="1"/>
              <a:t>практичні</a:t>
            </a:r>
            <a:r>
              <a:rPr lang="ru-RU" b="1" dirty="0"/>
              <a:t> </a:t>
            </a:r>
            <a:r>
              <a:rPr lang="ru-RU" b="1" dirty="0" err="1"/>
              <a:t>проблеми</a:t>
            </a:r>
            <a:r>
              <a:rPr lang="ru-RU" b="1" dirty="0"/>
              <a:t>?</a:t>
            </a:r>
            <a:endParaRPr lang="en-UA" b="1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A13A30F-3E6D-A5D1-0DB6-8B155E9DF78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693401" y="7462999"/>
            <a:ext cx="3784600" cy="698500"/>
          </a:xfrm>
          <a:prstGeom prst="rect">
            <a:avLst/>
          </a:prstGeom>
        </p:spPr>
      </p:pic>
      <p:pic>
        <p:nvPicPr>
          <p:cNvPr id="7" name="Picture 6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1BF61108-5630-18FD-3719-2058DF6C5C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19" y="7437265"/>
            <a:ext cx="4063404" cy="724234"/>
          </a:xfrm>
          <a:prstGeom prst="rect">
            <a:avLst/>
          </a:prstGeom>
        </p:spPr>
      </p:pic>
      <p:pic>
        <p:nvPicPr>
          <p:cNvPr id="9" name="Picture 8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33172A9F-2BF7-9942-D3DF-698E9346AB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881" y="7437265"/>
            <a:ext cx="2125055" cy="7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38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8513E-B77E-1AF7-5119-392D3F2C4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34EA2"/>
                </a:solidFill>
                <a:latin typeface="Arial Black" panose="020B0A04020102020204" pitchFamily="34" charset="0"/>
              </a:rPr>
              <a:t>Відставка та позбавлення посади (2)</a:t>
            </a:r>
            <a:endParaRPr lang="en-U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DF1E-47A2-96D3-8D86-19A55397C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456" y="2263861"/>
            <a:ext cx="13040439" cy="49662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sz="4000" kern="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4000" kern="0" dirty="0">
                <a:ea typeface="Times New Roman" panose="02020603050405020304" pitchFamily="18" charset="0"/>
              </a:rPr>
              <a:t>Шахрайство, </a:t>
            </a:r>
            <a:r>
              <a:rPr lang="en-UA" sz="4000" kern="0" dirty="0">
                <a:ea typeface="Times New Roman" panose="02020603050405020304" pitchFamily="18" charset="0"/>
              </a:rPr>
              <a:t>корупція високопосадовціx в інституціях ЄС:</a:t>
            </a:r>
          </a:p>
          <a:p>
            <a:pPr marL="0" indent="0">
              <a:buNone/>
            </a:pPr>
            <a:r>
              <a:rPr lang="en-UA" sz="4000" b="1" kern="0" dirty="0">
                <a:ea typeface="Times New Roman" panose="02020603050405020304" pitchFamily="18" charset="0"/>
              </a:rPr>
              <a:t>Справа </a:t>
            </a:r>
            <a:r>
              <a:rPr lang="en-UA" sz="4000" b="1" i="1" kern="0" dirty="0">
                <a:ea typeface="Times New Roman" panose="02020603050405020304" pitchFamily="18" charset="0"/>
              </a:rPr>
              <a:t>Крессон (Cresson) </a:t>
            </a:r>
            <a:r>
              <a:rPr lang="en-UA" sz="4000" b="1" kern="0" dirty="0">
                <a:ea typeface="Times New Roman" panose="02020603050405020304" pitchFamily="18" charset="0"/>
              </a:rPr>
              <a:t>C-432/04</a:t>
            </a:r>
          </a:p>
          <a:p>
            <a:pPr marL="0" indent="0">
              <a:buNone/>
            </a:pPr>
            <a:endParaRPr lang="en-UA" sz="4000" kern="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kern="0" dirty="0" err="1">
                <a:ea typeface="Times New Roman" panose="02020603050405020304" pitchFamily="18" charset="0"/>
              </a:rPr>
              <a:t>Наслідки</a:t>
            </a:r>
            <a:r>
              <a:rPr lang="ru-RU" sz="4000" kern="0" dirty="0">
                <a:ea typeface="Times New Roman" panose="02020603050405020304" pitchFamily="18" charset="0"/>
              </a:rPr>
              <a:t>:</a:t>
            </a:r>
            <a:r>
              <a:rPr lang="en-UA" sz="4000" kern="0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A" sz="4000" kern="0" dirty="0">
                <a:effectLst/>
                <a:ea typeface="Times New Roman" panose="02020603050405020304" pitchFamily="18" charset="0"/>
              </a:rPr>
              <a:t>переслідування, пенсійні права, репутація тощо</a:t>
            </a:r>
          </a:p>
          <a:p>
            <a:pPr marL="0" indent="0">
              <a:buNone/>
            </a:pPr>
            <a:endParaRPr lang="en-UA" sz="4000" kern="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A" sz="4000" b="1" kern="0" dirty="0">
                <a:effectLst/>
                <a:ea typeface="Times New Roman" panose="02020603050405020304" pitchFamily="18" charset="0"/>
              </a:rPr>
              <a:t>Такі ж наслідки для суддів Суду </a:t>
            </a:r>
            <a:r>
              <a:rPr lang="ru-RU" sz="4000" b="1" kern="0" dirty="0">
                <a:effectLst/>
                <a:ea typeface="Times New Roman" panose="02020603050405020304" pitchFamily="18" charset="0"/>
              </a:rPr>
              <a:t>Справедливості</a:t>
            </a:r>
            <a:r>
              <a:rPr lang="en-US" sz="4000" b="1" kern="0" dirty="0">
                <a:effectLst/>
                <a:ea typeface="Times New Roman" panose="02020603050405020304" pitchFamily="18" charset="0"/>
              </a:rPr>
              <a:t> </a:t>
            </a:r>
            <a:r>
              <a:rPr lang="en-UA" sz="4000" b="1" kern="0" dirty="0">
                <a:effectLst/>
                <a:ea typeface="Times New Roman" panose="02020603050405020304" pitchFamily="18" charset="0"/>
              </a:rPr>
              <a:t>ЄС </a:t>
            </a:r>
          </a:p>
          <a:p>
            <a:pPr marL="0" indent="0">
              <a:buNone/>
            </a:pPr>
            <a:endParaRPr lang="en-UA" sz="4000" kern="0" dirty="0"/>
          </a:p>
          <a:p>
            <a:pPr marL="0" indent="0">
              <a:buNone/>
            </a:pPr>
            <a:endParaRPr lang="en-UA" sz="4000" dirty="0"/>
          </a:p>
        </p:txBody>
      </p:sp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E51F42A5-7E03-7409-40D0-8A8E5A9E9C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881" y="7437265"/>
            <a:ext cx="2125055" cy="724234"/>
          </a:xfrm>
          <a:prstGeom prst="rect">
            <a:avLst/>
          </a:prstGeom>
        </p:spPr>
      </p:pic>
      <p:pic>
        <p:nvPicPr>
          <p:cNvPr id="7" name="Picture 6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D9594B3C-5C3B-E937-827D-14BBAB28FA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973" y="7483641"/>
            <a:ext cx="4063404" cy="72423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37EDF64-80FD-5AEF-25CF-9915EF254C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93401" y="7462999"/>
            <a:ext cx="37846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56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72996-B4DD-401A-585C-EE1A7140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34EA2"/>
                </a:solidFill>
                <a:latin typeface="Arial Black" panose="020B0A04020102020204" pitchFamily="34" charset="0"/>
              </a:rPr>
              <a:t>Відставка та позбавлення посади (3)</a:t>
            </a:r>
            <a:endParaRPr lang="en-U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4CC26-15CE-D04D-EFFB-27525E8A4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3600" kern="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3600" kern="0" dirty="0">
                <a:ea typeface="Times New Roman" panose="02020603050405020304" pitchFamily="18" charset="0"/>
              </a:rPr>
              <a:t>Шахрайство, </a:t>
            </a:r>
            <a:r>
              <a:rPr lang="en-UA" sz="3600" kern="0" dirty="0">
                <a:ea typeface="Times New Roman" panose="02020603050405020304" pitchFamily="18" charset="0"/>
              </a:rPr>
              <a:t>корупція високопосадовціx в інституціях ЄС:</a:t>
            </a:r>
          </a:p>
          <a:p>
            <a:pPr marL="0" indent="0">
              <a:buNone/>
            </a:pPr>
            <a:endParaRPr lang="en-UA" sz="3600" b="1" i="1" kern="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A" sz="3600" b="1" i="1" kern="0" dirty="0">
                <a:effectLst/>
                <a:ea typeface="Times New Roman" panose="02020603050405020304" pitchFamily="18" charset="0"/>
              </a:rPr>
              <a:t>Пінкстенська (Pinxten) </a:t>
            </a:r>
            <a:r>
              <a:rPr lang="en-UA" sz="3600" b="1" kern="0" dirty="0">
                <a:effectLst/>
                <a:ea typeface="Times New Roman" panose="02020603050405020304" pitchFamily="18" charset="0"/>
              </a:rPr>
              <a:t>справа C-130/19</a:t>
            </a:r>
          </a:p>
          <a:p>
            <a:pPr marL="0" indent="0">
              <a:buNone/>
            </a:pPr>
            <a:endParaRPr lang="en-UA" sz="3600" b="1" kern="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/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31B9DE2-BC79-AA40-3879-523BD2722A8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693401" y="7462999"/>
            <a:ext cx="3784600" cy="698500"/>
          </a:xfrm>
          <a:prstGeom prst="rect">
            <a:avLst/>
          </a:prstGeom>
        </p:spPr>
      </p:pic>
      <p:pic>
        <p:nvPicPr>
          <p:cNvPr id="8" name="Picture 7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C194BF05-3969-DDEA-3FB9-C839AF8EB5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973" y="7483641"/>
            <a:ext cx="4063404" cy="724234"/>
          </a:xfrm>
          <a:prstGeom prst="rect">
            <a:avLst/>
          </a:prstGeom>
        </p:spPr>
      </p:pic>
      <p:pic>
        <p:nvPicPr>
          <p:cNvPr id="10" name="Picture 9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31FD2098-6845-2505-A49F-811DED292C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881" y="7437265"/>
            <a:ext cx="2125055" cy="7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42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EBC0F-763E-CC25-DDD0-3F608EF5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56" y="452772"/>
            <a:ext cx="13040439" cy="806185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Довідкова інформація</a:t>
            </a:r>
            <a:endParaRPr lang="en-UA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0F43C-796E-6D80-1CCA-2842163CF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456" y="1550504"/>
            <a:ext cx="13040439" cy="59124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Судова практика </a:t>
            </a:r>
            <a:r>
              <a:rPr lang="ru-RU" dirty="0" err="1"/>
              <a:t>понад</a:t>
            </a:r>
            <a:r>
              <a:rPr lang="ru-RU" dirty="0"/>
              <a:t> 35 років </a:t>
            </a:r>
            <a:endParaRPr lang="en-US" dirty="0"/>
          </a:p>
          <a:p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юрисдикція</a:t>
            </a:r>
            <a:r>
              <a:rPr lang="ru-RU" dirty="0"/>
              <a:t> </a:t>
            </a:r>
            <a:endParaRPr lang="en-US" dirty="0"/>
          </a:p>
          <a:p>
            <a:r>
              <a:rPr lang="ru-RU" dirty="0" err="1"/>
              <a:t>Наднаціональна</a:t>
            </a:r>
            <a:r>
              <a:rPr lang="ru-RU" dirty="0"/>
              <a:t> </a:t>
            </a:r>
            <a:r>
              <a:rPr lang="ru-RU" dirty="0" err="1"/>
              <a:t>юрисдикція</a:t>
            </a:r>
            <a:r>
              <a:rPr lang="ru-RU" dirty="0"/>
              <a:t>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ru-RU" dirty="0" err="1"/>
              <a:t>Міжнародна</a:t>
            </a:r>
            <a:r>
              <a:rPr lang="ru-RU" dirty="0"/>
              <a:t> участь </a:t>
            </a:r>
            <a:endParaRPr lang="en-US" dirty="0"/>
          </a:p>
          <a:p>
            <a:r>
              <a:rPr lang="ru-RU" dirty="0" err="1"/>
              <a:t>Консультативна</a:t>
            </a:r>
            <a:r>
              <a:rPr lang="ru-RU" dirty="0"/>
              <a:t> рада </a:t>
            </a:r>
            <a:r>
              <a:rPr lang="ru-RU" dirty="0" err="1"/>
              <a:t>європейських</a:t>
            </a:r>
            <a:r>
              <a:rPr lang="ru-RU" dirty="0"/>
              <a:t> суддів (</a:t>
            </a:r>
            <a:r>
              <a:rPr lang="en-GB" dirty="0"/>
              <a:t>CCJE) </a:t>
            </a:r>
          </a:p>
          <a:p>
            <a:r>
              <a:rPr lang="ru-RU" dirty="0" err="1"/>
              <a:t>Верховні</a:t>
            </a:r>
            <a:r>
              <a:rPr lang="ru-RU" dirty="0"/>
              <a:t> </a:t>
            </a:r>
            <a:r>
              <a:rPr lang="ru-RU" dirty="0" err="1"/>
              <a:t>адміністративні</a:t>
            </a:r>
            <a:r>
              <a:rPr lang="ru-RU" dirty="0"/>
              <a:t> </a:t>
            </a:r>
            <a:r>
              <a:rPr lang="ru-RU" dirty="0" err="1"/>
              <a:t>юрисдикції</a:t>
            </a:r>
            <a:r>
              <a:rPr lang="ru-RU" dirty="0"/>
              <a:t> ЄС (</a:t>
            </a:r>
            <a:r>
              <a:rPr lang="en-GB" dirty="0"/>
              <a:t>ACA Europe) </a:t>
            </a:r>
          </a:p>
          <a:p>
            <a:r>
              <a:rPr lang="ru-RU" dirty="0" err="1"/>
              <a:t>Міжнародна</a:t>
            </a:r>
            <a:r>
              <a:rPr lang="ru-RU" dirty="0"/>
              <a:t> </a:t>
            </a:r>
            <a:r>
              <a:rPr lang="ru-RU" dirty="0" err="1"/>
              <a:t>асоціація</a:t>
            </a:r>
            <a:r>
              <a:rPr lang="ru-RU" dirty="0"/>
              <a:t> суддів (</a:t>
            </a:r>
            <a:r>
              <a:rPr lang="en-GB" dirty="0"/>
              <a:t>AIM) </a:t>
            </a:r>
          </a:p>
          <a:p>
            <a:r>
              <a:rPr lang="ru-RU" dirty="0" err="1"/>
              <a:t>Європейська</a:t>
            </a:r>
            <a:r>
              <a:rPr lang="ru-RU" dirty="0"/>
              <a:t> </a:t>
            </a:r>
            <a:r>
              <a:rPr lang="ru-RU" dirty="0" err="1"/>
              <a:t>асоціація</a:t>
            </a:r>
            <a:r>
              <a:rPr lang="ru-RU" dirty="0"/>
              <a:t> суддів (</a:t>
            </a:r>
            <a:r>
              <a:rPr lang="en-GB" dirty="0"/>
              <a:t>AEM) </a:t>
            </a:r>
          </a:p>
          <a:p>
            <a:r>
              <a:rPr lang="ru-RU" dirty="0" err="1"/>
              <a:t>Консультативна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тощо</a:t>
            </a:r>
            <a:endParaRPr lang="ru-RU" dirty="0"/>
          </a:p>
          <a:p>
            <a:endParaRPr lang="en-UA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72A4B06-B2D9-2B56-10AD-1E182C77F7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693401" y="7462999"/>
            <a:ext cx="3784600" cy="698500"/>
          </a:xfrm>
          <a:prstGeom prst="rect">
            <a:avLst/>
          </a:prstGeom>
        </p:spPr>
      </p:pic>
      <p:pic>
        <p:nvPicPr>
          <p:cNvPr id="7" name="Picture 6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ACB8B09B-8804-871F-3BC4-9A6D50CF4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19" y="7437265"/>
            <a:ext cx="4063404" cy="724234"/>
          </a:xfrm>
          <a:prstGeom prst="rect">
            <a:avLst/>
          </a:prstGeom>
        </p:spPr>
      </p:pic>
      <p:pic>
        <p:nvPicPr>
          <p:cNvPr id="9" name="Picture 8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C49B5401-679F-3EF0-7B46-B123268680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881" y="7437265"/>
            <a:ext cx="2125055" cy="7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48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548F2-69AF-9B5E-F6DA-E8E76FC99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/>
                </a:solidFill>
                <a:latin typeface="+mn-lt"/>
              </a:rPr>
              <a:t/>
            </a:r>
            <a:br>
              <a:rPr lang="en-US" b="1" dirty="0">
                <a:solidFill>
                  <a:schemeClr val="accent5"/>
                </a:solidFill>
                <a:latin typeface="+mn-lt"/>
              </a:rPr>
            </a:br>
            <a:r>
              <a:rPr lang="uk-UA" sz="4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ПРОЦЕДУРА ПОРУШЕННЯ</a:t>
            </a:r>
            <a:r>
              <a:rPr lang="en-UA" dirty="0"/>
              <a:t/>
            </a:r>
            <a:br>
              <a:rPr lang="en-UA" dirty="0"/>
            </a:b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05FB5-0BCA-FAD5-1C0A-6C5326A50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</a:t>
            </a:r>
            <a:r>
              <a:rPr lang="uk-UA" dirty="0" err="1"/>
              <a:t>таття</a:t>
            </a:r>
            <a:r>
              <a:rPr lang="en-UA" dirty="0"/>
              <a:t> </a:t>
            </a:r>
            <a:r>
              <a:rPr lang="uk-UA" dirty="0"/>
              <a:t>258 ДФЄС</a:t>
            </a:r>
            <a:r>
              <a:rPr lang="en-US" dirty="0"/>
              <a:t>:</a:t>
            </a:r>
            <a:r>
              <a:rPr lang="uk-UA" dirty="0"/>
              <a:t> Комісія діє як «</a:t>
            </a:r>
            <a:r>
              <a:rPr lang="uk-UA" b="1" dirty="0"/>
              <a:t>Охоронець договорів</a:t>
            </a:r>
            <a:r>
              <a:rPr lang="uk-UA" dirty="0"/>
              <a:t>»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uk-UA" dirty="0"/>
              <a:t>Оскарження національних заходів у рамках процедури ЄС про порушення </a:t>
            </a:r>
            <a:endParaRPr lang="en-UA" dirty="0"/>
          </a:p>
          <a:p>
            <a:pPr marL="0" indent="0">
              <a:buNone/>
            </a:pPr>
            <a:endParaRPr lang="en-UA" dirty="0"/>
          </a:p>
          <a:p>
            <a:r>
              <a:rPr lang="en-US" dirty="0"/>
              <a:t>B</a:t>
            </a:r>
            <a:r>
              <a:rPr lang="uk-UA" dirty="0"/>
              <a:t>узький підхід</a:t>
            </a:r>
            <a:r>
              <a:rPr lang="en-US" dirty="0"/>
              <a:t> </a:t>
            </a:r>
            <a:r>
              <a:rPr lang="uk-UA" dirty="0"/>
              <a:t>Комісії</a:t>
            </a:r>
            <a:endParaRPr lang="en-UA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A320788-3A83-9B68-FFDC-ADB8CF28004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693401" y="7462999"/>
            <a:ext cx="3784600" cy="698500"/>
          </a:xfrm>
          <a:prstGeom prst="rect">
            <a:avLst/>
          </a:prstGeom>
        </p:spPr>
      </p:pic>
      <p:pic>
        <p:nvPicPr>
          <p:cNvPr id="7" name="Picture 6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CBDC2BA7-2C44-C138-901C-000419F6AB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973" y="7483641"/>
            <a:ext cx="4063404" cy="724234"/>
          </a:xfrm>
          <a:prstGeom prst="rect">
            <a:avLst/>
          </a:prstGeom>
        </p:spPr>
      </p:pic>
      <p:pic>
        <p:nvPicPr>
          <p:cNvPr id="9" name="Picture 8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84D89782-2997-9173-D5C8-6D95D201E9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881" y="7437265"/>
            <a:ext cx="2125055" cy="7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85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C456C-7145-4B43-D64D-163C35295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ПРОЦЕДУРА ПОРУШЕННЯ 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4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ПРИКЛАДИ </a:t>
            </a:r>
            <a:endParaRPr lang="en-UA" sz="4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D7985-0D05-8F6C-33B8-C108E963C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456" y="2263860"/>
            <a:ext cx="13040439" cy="5173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/>
              <a:t>• Справа C-192/18, Комісія проти Польщі (Незалежність звичайних судів) була подана 15 березня 2018 року </a:t>
            </a:r>
            <a:endParaRPr lang="en-UA" sz="2800" dirty="0"/>
          </a:p>
          <a:p>
            <a:pPr marL="0" indent="0">
              <a:buNone/>
            </a:pPr>
            <a:r>
              <a:rPr lang="uk-UA" sz="2800" dirty="0"/>
              <a:t>• Справа C-619/19, Комісія проти Польщі (Незалежність Верховного Суду) була подана 2 жовтня 2018 року </a:t>
            </a:r>
            <a:endParaRPr lang="en-UA" sz="2800" dirty="0"/>
          </a:p>
          <a:p>
            <a:pPr marL="0" indent="0">
              <a:buNone/>
            </a:pPr>
            <a:r>
              <a:rPr lang="uk-UA" sz="2800" dirty="0"/>
              <a:t>• Справа C-791/19, Комісія проти Польщі (Дисциплінарний режим для суддів) була подана 25 жовтня 2019 року </a:t>
            </a:r>
            <a:endParaRPr lang="en-UA" sz="2800" dirty="0"/>
          </a:p>
          <a:p>
            <a:pPr marL="0" indent="0">
              <a:buNone/>
            </a:pPr>
            <a:r>
              <a:rPr lang="uk-UA" sz="2800" dirty="0"/>
              <a:t>• Справа C-204/21, Комісія проти Польщі (Незалежність та приватне життя суддів) була подана 1 квітня 2021 року </a:t>
            </a:r>
            <a:endParaRPr lang="en-UA" sz="2800" dirty="0"/>
          </a:p>
          <a:p>
            <a:pPr marL="0" indent="0">
              <a:buNone/>
            </a:pPr>
            <a:r>
              <a:rPr lang="uk-UA" sz="2800" dirty="0"/>
              <a:t>• Справа C-448/23, Комісія проти Польщі (Захоплений Конституційний Трибунал) була подана 17 липня 2023 року</a:t>
            </a:r>
            <a:r>
              <a:rPr lang="en-US" sz="2800" dirty="0"/>
              <a:t> etc.</a:t>
            </a:r>
            <a:endParaRPr lang="en-UA" sz="2800" dirty="0"/>
          </a:p>
          <a:p>
            <a:endParaRPr lang="en-UA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FE0830E-B78B-6803-7AA2-5532EEE9F85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693401" y="7462999"/>
            <a:ext cx="3784600" cy="698500"/>
          </a:xfrm>
          <a:prstGeom prst="rect">
            <a:avLst/>
          </a:prstGeom>
        </p:spPr>
      </p:pic>
      <p:pic>
        <p:nvPicPr>
          <p:cNvPr id="7" name="Picture 6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F75DAAB4-74D4-7CF2-9050-26C31AC022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973" y="7483641"/>
            <a:ext cx="4063404" cy="724234"/>
          </a:xfrm>
          <a:prstGeom prst="rect">
            <a:avLst/>
          </a:prstGeom>
        </p:spPr>
      </p:pic>
      <p:pic>
        <p:nvPicPr>
          <p:cNvPr id="9" name="Picture 8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242F770E-D6A0-D4E0-9C6E-F85FA19AC4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881" y="7437265"/>
            <a:ext cx="2125055" cy="7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78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08725-D32D-9FC8-7A4D-49EA9EDEF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 </a:t>
            </a:r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</a:t>
            </a:r>
            <a:endParaRPr lang="en-UA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3BE91-531D-7237-DC37-073CEE65A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Ключові питання, пов'язані із захистом незалежності суддів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uk-UA" dirty="0"/>
              <a:t>МІСЮНАС </a:t>
            </a:r>
            <a:r>
              <a:rPr lang="uk-UA" sz="2400" dirty="0"/>
              <a:t>ПРОТИ</a:t>
            </a:r>
            <a:r>
              <a:rPr lang="uk-UA" sz="1800" dirty="0"/>
              <a:t> </a:t>
            </a:r>
            <a:r>
              <a:rPr lang="uk-UA" dirty="0"/>
              <a:t>ЛИТВИ (Заява № 38687/22)</a:t>
            </a:r>
            <a:endParaRPr lang="en-US" dirty="0"/>
          </a:p>
          <a:p>
            <a:pPr marL="0" indent="0">
              <a:buNone/>
            </a:pPr>
            <a:r>
              <a:rPr lang="uk-UA" sz="2800" dirty="0"/>
              <a:t>СТРАСБУРГ 7 жовтня 2025 </a:t>
            </a:r>
            <a:r>
              <a:rPr lang="uk-UA" sz="2800" dirty="0" err="1"/>
              <a:t>р</a:t>
            </a:r>
            <a:r>
              <a:rPr lang="en-US" sz="2800" dirty="0"/>
              <a:t>.</a:t>
            </a:r>
            <a:r>
              <a:rPr lang="uk-UA" sz="2800" dirty="0"/>
              <a:t> 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uk-UA" sz="2800" dirty="0"/>
              <a:t>ОСТАТОЧНЕ рішення 01.07.2026</a:t>
            </a:r>
            <a:endParaRPr lang="en-UA" sz="28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4FF670C-99C3-58C7-1D0B-84A704DB22F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693401" y="7462999"/>
            <a:ext cx="3784600" cy="698500"/>
          </a:xfrm>
          <a:prstGeom prst="rect">
            <a:avLst/>
          </a:prstGeom>
        </p:spPr>
      </p:pic>
      <p:pic>
        <p:nvPicPr>
          <p:cNvPr id="7" name="Picture 6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C04B403A-18D0-6693-7657-6D7CEF4CC3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973" y="7483641"/>
            <a:ext cx="4063404" cy="724234"/>
          </a:xfrm>
          <a:prstGeom prst="rect">
            <a:avLst/>
          </a:prstGeom>
        </p:spPr>
      </p:pic>
      <p:pic>
        <p:nvPicPr>
          <p:cNvPr id="9" name="Picture 8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D0307C2A-1D02-EF60-2DBE-21A7A55833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881" y="7437265"/>
            <a:ext cx="2125055" cy="7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95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EE092-F503-0B00-932F-5ACBF779C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</a:t>
            </a:r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ЄС</a:t>
            </a:r>
            <a:r>
              <a:rPr lang="en-UA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49920-F384-535F-3948-3373CDA8A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Ключові питання, пов'язані із захистом незалежності суддів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uk-UA" dirty="0"/>
              <a:t>C-684/20 </a:t>
            </a:r>
            <a:r>
              <a:rPr lang="uk-UA" dirty="0" err="1"/>
              <a:t>P</a:t>
            </a:r>
            <a:r>
              <a:rPr lang="uk-UA" dirty="0"/>
              <a:t>, </a:t>
            </a:r>
            <a:r>
              <a:rPr lang="uk-UA" dirty="0" err="1"/>
              <a:t>Sharpston</a:t>
            </a:r>
            <a:r>
              <a:rPr lang="uk-UA" dirty="0"/>
              <a:t> проти Ради та Конференції представників урядів держав-членів, EU:C:2021:486 та </a:t>
            </a:r>
            <a:endParaRPr lang="en-US" dirty="0"/>
          </a:p>
          <a:p>
            <a:r>
              <a:rPr lang="uk-UA" dirty="0"/>
              <a:t>C-685/20 </a:t>
            </a:r>
            <a:r>
              <a:rPr lang="uk-UA" dirty="0" err="1"/>
              <a:t>P</a:t>
            </a:r>
            <a:r>
              <a:rPr lang="uk-UA" dirty="0"/>
              <a:t>, </a:t>
            </a:r>
            <a:r>
              <a:rPr lang="uk-UA" dirty="0" err="1"/>
              <a:t>Sharpston</a:t>
            </a:r>
            <a:r>
              <a:rPr lang="uk-UA" dirty="0"/>
              <a:t> проти Ради та Конференції представників урядів держав-членів, EU:C:2021:485</a:t>
            </a:r>
            <a:endParaRPr lang="en-UA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04F2F53-2550-78D8-4020-31759A00D9E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693401" y="7462999"/>
            <a:ext cx="3784600" cy="698500"/>
          </a:xfrm>
          <a:prstGeom prst="rect">
            <a:avLst/>
          </a:prstGeom>
        </p:spPr>
      </p:pic>
      <p:pic>
        <p:nvPicPr>
          <p:cNvPr id="7" name="Picture 6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319CE85B-9A11-96FE-AF5D-9E43C6C8B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973" y="7483641"/>
            <a:ext cx="4063404" cy="724234"/>
          </a:xfrm>
          <a:prstGeom prst="rect">
            <a:avLst/>
          </a:prstGeom>
        </p:spPr>
      </p:pic>
      <p:pic>
        <p:nvPicPr>
          <p:cNvPr id="9" name="Picture 8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9C9C9CD0-FCBD-7F4A-EF43-B814AD3708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881" y="7437265"/>
            <a:ext cx="2125055" cy="7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33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8483D-A2A6-BFB3-ED4E-1239F1485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Важливо для адміністративних суддів</a:t>
            </a:r>
            <a:endParaRPr lang="en-UA" sz="4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4436F-5C6A-EB78-A797-2D730D035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3600" dirty="0"/>
              <a:t>Вибори, політичні партії та громадяни ЄС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  <a:p>
            <a:r>
              <a:rPr lang="uk-UA" dirty="0"/>
              <a:t>C-808/21</a:t>
            </a:r>
            <a:r>
              <a:rPr lang="fr-FR" dirty="0"/>
              <a:t>, </a:t>
            </a:r>
            <a:r>
              <a:rPr lang="en-UA" dirty="0"/>
              <a:t>ECLI:EU:C:2024:962</a:t>
            </a:r>
          </a:p>
          <a:p>
            <a:r>
              <a:rPr lang="uk-UA" dirty="0"/>
              <a:t>C-814/21</a:t>
            </a:r>
            <a:r>
              <a:rPr lang="fr-FR" dirty="0"/>
              <a:t>, </a:t>
            </a:r>
            <a:r>
              <a:rPr lang="en-UA" dirty="0"/>
              <a:t>ECLI:EU:C:2024:963</a:t>
            </a:r>
          </a:p>
          <a:p>
            <a:pPr marL="0" indent="0">
              <a:buNone/>
            </a:pPr>
            <a:endParaRPr lang="en-UA" dirty="0"/>
          </a:p>
          <a:p>
            <a:pPr marL="0" indent="0">
              <a:buNone/>
            </a:pPr>
            <a:r>
              <a:rPr lang="uk-UA" dirty="0"/>
              <a:t>19 листопада 2024 року </a:t>
            </a:r>
            <a:endParaRPr lang="en-US" dirty="0"/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8B6A1E6-4FC8-78BE-E5E2-7A41DA28578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693401" y="7462999"/>
            <a:ext cx="3784600" cy="698500"/>
          </a:xfrm>
          <a:prstGeom prst="rect">
            <a:avLst/>
          </a:prstGeom>
        </p:spPr>
      </p:pic>
      <p:pic>
        <p:nvPicPr>
          <p:cNvPr id="7" name="Picture 6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47FCB2CA-6C48-CB83-90D0-779A632EC9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973" y="7483641"/>
            <a:ext cx="4063404" cy="724234"/>
          </a:xfrm>
          <a:prstGeom prst="rect">
            <a:avLst/>
          </a:prstGeom>
        </p:spPr>
      </p:pic>
      <p:pic>
        <p:nvPicPr>
          <p:cNvPr id="9" name="Picture 8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A411137E-8CC8-C8F0-E5F5-21E39B2B99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881" y="7437265"/>
            <a:ext cx="2125055" cy="7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16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0CBF8-0E90-2544-EF06-F86091A7D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Важливо для суддів у кримінальних справах</a:t>
            </a:r>
            <a:endParaRPr lang="en-UA" sz="4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F97CF-FE7C-54CF-A7B0-67EA16BB4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3200" dirty="0"/>
              <a:t>Сага </a:t>
            </a:r>
            <a:r>
              <a:rPr lang="uk-UA" sz="3200" b="1" dirty="0" err="1"/>
              <a:t>Taricco</a:t>
            </a:r>
            <a:r>
              <a:rPr lang="uk-UA" sz="3200" dirty="0"/>
              <a:t> та консолідація судового діалогу в Європейському Союзі</a:t>
            </a:r>
            <a:endParaRPr lang="en-US" sz="3200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err="1"/>
              <a:t>Taricco</a:t>
            </a:r>
            <a:r>
              <a:rPr lang="en-US" b="1" dirty="0"/>
              <a:t> I</a:t>
            </a:r>
            <a:r>
              <a:rPr lang="en-US" dirty="0"/>
              <a:t> </a:t>
            </a:r>
            <a:r>
              <a:rPr lang="uk-UA" dirty="0"/>
              <a:t>C-105/14</a:t>
            </a:r>
            <a:r>
              <a:rPr lang="en-US" dirty="0"/>
              <a:t>, </a:t>
            </a:r>
            <a:r>
              <a:rPr lang="en-UA" dirty="0"/>
              <a:t>ECLI:EU:</a:t>
            </a:r>
            <a:r>
              <a:rPr lang="en-UA" i="1" dirty="0"/>
              <a:t>C</a:t>
            </a:r>
            <a:r>
              <a:rPr lang="en-UA" dirty="0"/>
              <a:t>:2015:555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uk-UA" dirty="0"/>
              <a:t>8 вересня 2015 року</a:t>
            </a:r>
            <a:endParaRPr lang="en-US" dirty="0"/>
          </a:p>
          <a:p>
            <a:r>
              <a:rPr lang="en-GB" b="1" dirty="0" err="1"/>
              <a:t>Taricco</a:t>
            </a:r>
            <a:r>
              <a:rPr lang="en-GB" b="1" dirty="0"/>
              <a:t> II </a:t>
            </a:r>
            <a:r>
              <a:rPr lang="en-GB" dirty="0"/>
              <a:t>C-42/17, M.A.S., M.B., ECLI:EU:C:2017:936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uk-UA" dirty="0"/>
              <a:t>5 грудня 2017 року</a:t>
            </a:r>
            <a:endParaRPr lang="en-UA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7390CFB-D7FD-5BD0-0642-08CDA387082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693401" y="7462999"/>
            <a:ext cx="3784600" cy="698500"/>
          </a:xfrm>
          <a:prstGeom prst="rect">
            <a:avLst/>
          </a:prstGeom>
        </p:spPr>
      </p:pic>
      <p:pic>
        <p:nvPicPr>
          <p:cNvPr id="7" name="Picture 6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0B15F685-871A-FDE4-7045-F565255327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973" y="7483641"/>
            <a:ext cx="4063404" cy="724234"/>
          </a:xfrm>
          <a:prstGeom prst="rect">
            <a:avLst/>
          </a:prstGeom>
        </p:spPr>
      </p:pic>
      <p:pic>
        <p:nvPicPr>
          <p:cNvPr id="9" name="Picture 8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A52FBBF0-D528-EF3E-90AF-53EC75F509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881" y="7437265"/>
            <a:ext cx="2125055" cy="7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3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B4E6C-9D35-68F8-9324-672310D9F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Важливо для суддів у цивільних справах</a:t>
            </a:r>
            <a:endParaRPr lang="en-UA" sz="4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B273C-D72C-35CC-D999-063D73B22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uk-UA" dirty="0"/>
              <a:t>Вплив судової практики ЄС на сімейне право держав-членів ЄС</a:t>
            </a:r>
            <a:endParaRPr lang="en-US" dirty="0"/>
          </a:p>
          <a:p>
            <a:endParaRPr lang="en-US" dirty="0"/>
          </a:p>
          <a:p>
            <a:r>
              <a:rPr lang="uk-UA" dirty="0"/>
              <a:t>Справа </a:t>
            </a:r>
            <a:r>
              <a:rPr lang="en-UA" dirty="0"/>
              <a:t>Wojewoda Mazowiecki </a:t>
            </a:r>
            <a:r>
              <a:rPr lang="uk-UA" dirty="0"/>
              <a:t>C-713/23</a:t>
            </a:r>
            <a:r>
              <a:rPr lang="en-US" dirty="0"/>
              <a:t>, </a:t>
            </a:r>
            <a:r>
              <a:rPr lang="en-UA" dirty="0"/>
              <a:t>ECLI:EU:C:2025:917</a:t>
            </a:r>
            <a:endParaRPr lang="en-US" dirty="0"/>
          </a:p>
          <a:p>
            <a:pPr marL="0" indent="0">
              <a:buNone/>
            </a:pPr>
            <a:r>
              <a:rPr lang="uk-UA" dirty="0"/>
              <a:t>25 листопада 2025 року</a:t>
            </a:r>
            <a:endParaRPr lang="en-UA" dirty="0"/>
          </a:p>
          <a:p>
            <a:endParaRPr lang="en-UA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4E52299-254C-6CEA-9AB9-A7EBA9E8787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693401" y="7462999"/>
            <a:ext cx="3784600" cy="698500"/>
          </a:xfrm>
          <a:prstGeom prst="rect">
            <a:avLst/>
          </a:prstGeom>
        </p:spPr>
      </p:pic>
      <p:pic>
        <p:nvPicPr>
          <p:cNvPr id="7" name="Picture 6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8DF22BD8-457D-AE93-6136-73726F8A00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973" y="7483641"/>
            <a:ext cx="4063404" cy="724234"/>
          </a:xfrm>
          <a:prstGeom prst="rect">
            <a:avLst/>
          </a:prstGeom>
        </p:spPr>
      </p:pic>
      <p:pic>
        <p:nvPicPr>
          <p:cNvPr id="9" name="Picture 8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67BD415B-AFC2-95F1-8E84-F820095379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881" y="7437265"/>
            <a:ext cx="2125055" cy="7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93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44E8-5EB8-272D-0EEE-313242F53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kern="100" dirty="0">
                <a:solidFill>
                  <a:srgbClr val="034EA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0" dirty="0">
                <a:solidFill>
                  <a:srgbClr val="034EA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000" b="1" kern="100" dirty="0">
                <a:solidFill>
                  <a:srgbClr val="034EA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b="1" kern="100" dirty="0">
                <a:solidFill>
                  <a:srgbClr val="034EA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000" b="1" kern="100" dirty="0">
                <a:solidFill>
                  <a:srgbClr val="034EA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0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Запитання, відповіді та спостереження</a:t>
            </a:r>
            <a:r>
              <a:rPr lang="en-US" sz="6000" b="1" kern="100" dirty="0">
                <a:solidFill>
                  <a:srgbClr val="034EA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6000" b="1" kern="100" dirty="0">
                <a:solidFill>
                  <a:srgbClr val="034EA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F7A811A-3AA3-32D0-556E-2AD282D2E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794375" y="2942431"/>
            <a:ext cx="3530600" cy="4038600"/>
          </a:xfr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510D84A-D41C-955A-696B-93670B95BEA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93401" y="7462999"/>
            <a:ext cx="3784600" cy="698500"/>
          </a:xfrm>
          <a:prstGeom prst="rect">
            <a:avLst/>
          </a:prstGeom>
        </p:spPr>
      </p:pic>
      <p:pic>
        <p:nvPicPr>
          <p:cNvPr id="11" name="Picture 10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4DCEEA7D-A043-57D9-BFC8-1D45EAD7F6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881" y="7437265"/>
            <a:ext cx="2125055" cy="7242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2D53E3-48D7-3059-A0CA-EEB56700B0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5121275" y="2096531"/>
            <a:ext cx="4876800" cy="5406787"/>
          </a:xfrm>
          <a:prstGeom prst="rect">
            <a:avLst/>
          </a:prstGeom>
        </p:spPr>
      </p:pic>
      <p:pic>
        <p:nvPicPr>
          <p:cNvPr id="4" name="Picture 3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3D54F758-54AC-C75F-EAC9-1448AE6C4E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973" y="7483641"/>
            <a:ext cx="4063404" cy="7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12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92469" y="1799236"/>
            <a:ext cx="7153571" cy="1078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7200" b="1" spc="40" dirty="0">
                <a:solidFill>
                  <a:srgbClr val="034EA2"/>
                </a:solidFill>
                <a:latin typeface="Arial Black" panose="020B0A04020102020204" pitchFamily="34" charset="0"/>
              </a:rPr>
              <a:t>Дякую!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425199" y="4002574"/>
            <a:ext cx="6994872" cy="2942649"/>
            <a:chOff x="2398509" y="4893003"/>
            <a:chExt cx="6994872" cy="2942649"/>
          </a:xfrm>
          <a:solidFill>
            <a:srgbClr val="EBEBEB"/>
          </a:solidFill>
        </p:grpSpPr>
        <p:sp>
          <p:nvSpPr>
            <p:cNvPr id="46" name="Rectangle 45"/>
            <p:cNvSpPr/>
            <p:nvPr/>
          </p:nvSpPr>
          <p:spPr>
            <a:xfrm>
              <a:off x="2398509" y="4893003"/>
              <a:ext cx="6994872" cy="20471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ight Triangle 46"/>
            <p:cNvSpPr/>
            <p:nvPr/>
          </p:nvSpPr>
          <p:spPr>
            <a:xfrm rot="5400000">
              <a:off x="2393051" y="6742559"/>
              <a:ext cx="1098551" cy="108763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98509" y="3841850"/>
            <a:ext cx="6984151" cy="125688"/>
            <a:chOff x="2409230" y="4768338"/>
            <a:chExt cx="6984151" cy="125688"/>
          </a:xfrm>
          <a:solidFill>
            <a:srgbClr val="FFCC32"/>
          </a:solidFill>
        </p:grpSpPr>
        <p:sp>
          <p:nvSpPr>
            <p:cNvPr id="10" name="Rectangle 9"/>
            <p:cNvSpPr/>
            <p:nvPr/>
          </p:nvSpPr>
          <p:spPr>
            <a:xfrm>
              <a:off x="2409230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05015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00800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96584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92369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88154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83939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79724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75508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171293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367078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62863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758648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54432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150217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346002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541787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37572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33356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129141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324926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520711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16496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912280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108065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303850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499635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695420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891204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086989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282774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478559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674344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870128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065913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261698" y="4768338"/>
              <a:ext cx="131683" cy="1256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2765164" y="4301211"/>
            <a:ext cx="566348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1" spc="40" dirty="0">
                <a:latin typeface="Arial" panose="020B0604020202020204" pitchFamily="34" charset="0"/>
                <a:cs typeface="Arial" panose="020B0604020202020204" pitchFamily="34" charset="0"/>
              </a:rPr>
              <a:t>Ця презентація була підготовлена за фінансової підтримки Європейського Союзу. Її зміст є виключною відповідальністю PRAVO-JUSTICE і не обов'язково відображає погляди Європейського Союзу.</a:t>
            </a:r>
          </a:p>
          <a:p>
            <a:pPr>
              <a:lnSpc>
                <a:spcPct val="130000"/>
              </a:lnSpc>
            </a:pPr>
            <a:endParaRPr lang="en-US" sz="1400" b="1" spc="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82C6A2F9-38A1-44FB-7184-FA4BEA6C67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363" y="7457143"/>
            <a:ext cx="4063404" cy="724234"/>
          </a:xfrm>
          <a:prstGeom prst="rect">
            <a:avLst/>
          </a:prstGeom>
        </p:spPr>
      </p:pic>
      <p:pic>
        <p:nvPicPr>
          <p:cNvPr id="4" name="Picture 3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6CB696EF-D265-E47F-F9A3-F39EC51D7B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125" y="7457143"/>
            <a:ext cx="2125055" cy="72423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F1CDE55-20B6-997A-4947-CD1065DAC49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3645" y="7482877"/>
            <a:ext cx="37846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30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7406" y="1893001"/>
            <a:ext cx="11839354" cy="107721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lvl="0"/>
            <a:r>
              <a:rPr lang="en-US" sz="3200" b="1" kern="100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Суд</a:t>
            </a:r>
            <a:r>
              <a:rPr lang="en-US" sz="3200" b="1" kern="1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b="1" kern="1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Справедливості</a:t>
            </a:r>
            <a:r>
              <a:rPr lang="en-US" sz="3200" b="1" kern="1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ЄС: </a:t>
            </a:r>
            <a:r>
              <a:rPr lang="uk-UA" sz="3200" b="1" dirty="0">
                <a:solidFill>
                  <a:schemeClr val="accent5">
                    <a:lumMod val="75000"/>
                  </a:schemeClr>
                </a:solidFill>
              </a:rPr>
              <a:t>що потрібно знати українському судді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?</a:t>
            </a:r>
            <a:r>
              <a:rPr lang="en-US" sz="3200" b="1" kern="1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en-US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87407" y="388239"/>
            <a:ext cx="3546148" cy="871015"/>
            <a:chOff x="1970287" y="1067912"/>
            <a:chExt cx="3546148" cy="871015"/>
          </a:xfrm>
        </p:grpSpPr>
        <p:sp>
          <p:nvSpPr>
            <p:cNvPr id="6" name="Rectangle 5"/>
            <p:cNvSpPr/>
            <p:nvPr/>
          </p:nvSpPr>
          <p:spPr>
            <a:xfrm>
              <a:off x="1970287" y="1067912"/>
              <a:ext cx="3546148" cy="588446"/>
            </a:xfrm>
            <a:prstGeom prst="rect">
              <a:avLst/>
            </a:prstGeom>
            <a:solidFill>
              <a:srgbClr val="BDBD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Triangle 6"/>
            <p:cNvSpPr/>
            <p:nvPr/>
          </p:nvSpPr>
          <p:spPr>
            <a:xfrm rot="5400000">
              <a:off x="1968686" y="1618465"/>
              <a:ext cx="322063" cy="318862"/>
            </a:xfrm>
            <a:prstGeom prst="rtTriangle">
              <a:avLst/>
            </a:prstGeom>
            <a:solidFill>
              <a:srgbClr val="BDBD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46837" y="505490"/>
            <a:ext cx="3449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" dirty="0">
                <a:solidFill>
                  <a:schemeClr val="bg1"/>
                </a:solidFill>
                <a:latin typeface="Arial Black" panose="020B0A04020102020204" pitchFamily="34" charset="0"/>
              </a:rPr>
              <a:t>На що поширюється дія</a:t>
            </a:r>
          </a:p>
        </p:txBody>
      </p:sp>
      <p:pic>
        <p:nvPicPr>
          <p:cNvPr id="2" name="Picture 1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37987422-F13F-5495-A1B6-FF25B689E8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19" y="7437265"/>
            <a:ext cx="4063404" cy="724234"/>
          </a:xfrm>
          <a:prstGeom prst="rect">
            <a:avLst/>
          </a:prstGeom>
        </p:spPr>
      </p:pic>
      <p:pic>
        <p:nvPicPr>
          <p:cNvPr id="3" name="Picture 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E088AF0C-2753-43E8-CD20-C38098E127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881" y="7437265"/>
            <a:ext cx="2125055" cy="72423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C72B556-EAFA-165B-2F93-944B8CC4D88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93401" y="7462999"/>
            <a:ext cx="3784600" cy="698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2EDD117-502F-A5E3-959E-C0E2AFC020CB}"/>
              </a:ext>
            </a:extLst>
          </p:cNvPr>
          <p:cNvSpPr txBox="1"/>
          <p:nvPr/>
        </p:nvSpPr>
        <p:spPr>
          <a:xfrm>
            <a:off x="2468880" y="3403623"/>
            <a:ext cx="99303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Вступ</a:t>
            </a:r>
          </a:p>
          <a:p>
            <a:pPr marL="457200"/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Правова 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основа, цілі та роль </a:t>
            </a:r>
            <a:endParaRPr lang="en-US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Відбір, призначення та </a:t>
            </a:r>
            <a:r>
              <a:rPr lang="en-US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імунітет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суддів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Національні </a:t>
            </a:r>
            <a:r>
              <a:rPr lang="en-US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процедури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відбору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суддів ЄС </a:t>
            </a:r>
            <a:endParaRPr lang="en-US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Наднаціональна процедура, </a:t>
            </a:r>
            <a:r>
              <a:rPr lang="ru-RU" sz="2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комітет</a:t>
            </a: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255</a:t>
            </a:r>
          </a:p>
          <a:p>
            <a:pPr marL="457200"/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Присяга судді та її вплив</a:t>
            </a:r>
            <a:endParaRPr lang="en-UA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Позбавлення посади, </a:t>
            </a:r>
            <a:r>
              <a:rPr lang="en-US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відставка</a:t>
            </a:r>
            <a:endParaRPr lang="en-US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r>
              <a:rPr lang="ru-RU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Процедура </a:t>
            </a:r>
            <a:r>
              <a:rPr lang="ru-RU" sz="2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порушення</a:t>
            </a:r>
            <a:r>
              <a:rPr lang="ru-RU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en-US" sz="2800" dirty="0"/>
              <a:t>11. </a:t>
            </a:r>
            <a:r>
              <a:rPr lang="uk-UA" sz="2800" dirty="0"/>
              <a:t>Деякі актуальні </a:t>
            </a:r>
            <a:r>
              <a:rPr lang="ru-RU" sz="2800" dirty="0"/>
              <a:t>справ</a:t>
            </a:r>
            <a:r>
              <a:rPr lang="uk-UA" sz="2800" dirty="0" err="1"/>
              <a:t>и</a:t>
            </a:r>
            <a:endParaRPr lang="en-UA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912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B9A7E-50C7-1216-65E2-55BE7F6A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56" y="452772"/>
            <a:ext cx="13040439" cy="461628"/>
          </a:xfrm>
        </p:spPr>
        <p:txBody>
          <a:bodyPr>
            <a:normAutofit fontScale="90000"/>
          </a:bodyPr>
          <a:lstStyle/>
          <a:p>
            <a:r>
              <a:rPr lang="en-UA" sz="40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 </a:t>
            </a:r>
            <a:r>
              <a:rPr lang="ru-RU" sz="40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Справедливості</a:t>
            </a:r>
            <a:r>
              <a:rPr lang="en-UA" sz="40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Європейського Союзу (1)</a:t>
            </a:r>
            <a:r>
              <a:rPr lang="en-UA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A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A" sz="36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FAD48DA-BCF4-3383-AD25-A40A2C63EF8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693401" y="7462999"/>
            <a:ext cx="3784600" cy="698500"/>
          </a:xfrm>
          <a:prstGeom prst="rect">
            <a:avLst/>
          </a:prstGeom>
        </p:spPr>
      </p:pic>
      <p:pic>
        <p:nvPicPr>
          <p:cNvPr id="8" name="Picture 7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E6413DD0-5FF4-5066-082B-F5D2D2F189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881" y="7437265"/>
            <a:ext cx="2125055" cy="724234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F16B1F3D-F55C-9DC0-7DD9-4F2294EA9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649875" y="1496154"/>
            <a:ext cx="5395913" cy="5116917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77E610-BCC2-07B9-726B-96D0622F5C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744" y="1464643"/>
            <a:ext cx="4382131" cy="403808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4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428C2C34-6752-167A-F1E7-0D904653A4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19" y="7437265"/>
            <a:ext cx="4063404" cy="7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35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EC56B-B48C-55B6-9572-4AC06C420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A" sz="44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 </a:t>
            </a:r>
            <a:r>
              <a:rPr lang="ru-RU" sz="44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Справедливості</a:t>
            </a:r>
            <a:r>
              <a:rPr lang="en-US" sz="44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A" sz="44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Європейського Союзу (2)</a:t>
            </a:r>
            <a:br>
              <a:rPr lang="en-UA" sz="44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A" sz="32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endParaRPr lang="en-UA" sz="3200" dirty="0"/>
          </a:p>
        </p:txBody>
      </p:sp>
      <p:pic>
        <p:nvPicPr>
          <p:cNvPr id="1026" name="Picture 2" descr="ECJ European Court of Justice">
            <a:extLst>
              <a:ext uri="{FF2B5EF4-FFF2-40B4-BE49-F238E27FC236}">
                <a16:creationId xmlns:a16="http://schemas.microsoft.com/office/drawing/2014/main" id="{85B83588-17A3-66B4-DC26-2B9FB31A15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566" y="2096532"/>
            <a:ext cx="12570218" cy="501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249389C-1558-DB89-A50A-9E5656F19F7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3401" y="7462999"/>
            <a:ext cx="3784600" cy="698500"/>
          </a:xfrm>
          <a:prstGeom prst="rect">
            <a:avLst/>
          </a:prstGeom>
        </p:spPr>
      </p:pic>
      <p:pic>
        <p:nvPicPr>
          <p:cNvPr id="7" name="Picture 6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4DB505B8-9F36-E0F4-B2DB-9FF9BB2AAF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19" y="7437265"/>
            <a:ext cx="4063404" cy="724234"/>
          </a:xfrm>
          <a:prstGeom prst="rect">
            <a:avLst/>
          </a:prstGeom>
        </p:spPr>
      </p:pic>
      <p:pic>
        <p:nvPicPr>
          <p:cNvPr id="9" name="Picture 8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1969FD59-D9FE-0251-745E-CE0ACC8105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881" y="7437265"/>
            <a:ext cx="2125055" cy="7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95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3402" y="1491581"/>
            <a:ext cx="13520534" cy="83099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457200"/>
            <a:r>
              <a:rPr lang="en-US" sz="4800" b="1" kern="100" dirty="0">
                <a:solidFill>
                  <a:srgbClr val="034EA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Правова </a:t>
            </a:r>
            <a:r>
              <a:rPr lang="en-US" sz="4800" b="1" kern="100" dirty="0">
                <a:solidFill>
                  <a:srgbClr val="034EA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основа, цілі та роль (1) </a:t>
            </a:r>
            <a:endParaRPr lang="en-UA" sz="4800" b="1" kern="100" dirty="0">
              <a:solidFill>
                <a:srgbClr val="034EA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37987422-F13F-5495-A1B6-FF25B689E8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19" y="7437265"/>
            <a:ext cx="4063404" cy="724234"/>
          </a:xfrm>
          <a:prstGeom prst="rect">
            <a:avLst/>
          </a:prstGeom>
        </p:spPr>
      </p:pic>
      <p:pic>
        <p:nvPicPr>
          <p:cNvPr id="3" name="Picture 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E088AF0C-2753-43E8-CD20-C38098E127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881" y="7437265"/>
            <a:ext cx="2125055" cy="72423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C72B556-EAFA-165B-2F93-944B8CC4D88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93401" y="7462999"/>
            <a:ext cx="3784600" cy="698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62D05B-803A-45EF-ACB6-CB909860EF15}"/>
              </a:ext>
            </a:extLst>
          </p:cNvPr>
          <p:cNvSpPr txBox="1"/>
          <p:nvPr/>
        </p:nvSpPr>
        <p:spPr>
          <a:xfrm>
            <a:off x="1382233" y="2615609"/>
            <a:ext cx="106440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A" sz="3600" dirty="0"/>
              <a:t>Договори ЄС та Суд </a:t>
            </a:r>
            <a:r>
              <a:rPr lang="ru-RU" sz="3600" dirty="0"/>
              <a:t>Справедливості</a:t>
            </a:r>
            <a:r>
              <a:rPr lang="en-UA" sz="3600" dirty="0"/>
              <a:t> ЄС</a:t>
            </a:r>
          </a:p>
          <a:p>
            <a:endParaRPr lang="en-UA" sz="3600" dirty="0"/>
          </a:p>
          <a:p>
            <a:r>
              <a:rPr lang="en-UA" sz="3600" dirty="0"/>
              <a:t>Чи можна вважати Суд Cправедливості</a:t>
            </a:r>
          </a:p>
          <a:p>
            <a:r>
              <a:rPr lang="en-UA" sz="3600" dirty="0"/>
              <a:t>(1) Конституційний суд, (2) Верховний суд або </a:t>
            </a:r>
          </a:p>
          <a:p>
            <a:r>
              <a:rPr lang="en-UA" sz="3600" dirty="0"/>
              <a:t>(3) </a:t>
            </a:r>
            <a:r>
              <a:rPr lang="ru-RU" sz="3600" dirty="0" err="1"/>
              <a:t>Верховний</a:t>
            </a:r>
            <a:r>
              <a:rPr lang="ru-RU" sz="3600" dirty="0"/>
              <a:t> </a:t>
            </a:r>
            <a:r>
              <a:rPr lang="en-UA" sz="3600" dirty="0"/>
              <a:t> адміністративний суд?</a:t>
            </a:r>
          </a:p>
          <a:p>
            <a:endParaRPr lang="en-UA" sz="3600" b="1" dirty="0"/>
          </a:p>
          <a:p>
            <a:r>
              <a:rPr lang="en-UA" sz="3600" b="1" dirty="0"/>
              <a:t>На що варто звернути увагу </a:t>
            </a:r>
            <a:r>
              <a:rPr lang="ru-RU" sz="3600" b="1" dirty="0" err="1"/>
              <a:t>національним</a:t>
            </a:r>
            <a:r>
              <a:rPr lang="en-UA" sz="3600" b="1" dirty="0"/>
              <a:t> суддям?</a:t>
            </a:r>
          </a:p>
        </p:txBody>
      </p:sp>
    </p:spTree>
    <p:extLst>
      <p:ext uri="{BB962C8B-B14F-4D97-AF65-F5344CB8AC3E}">
        <p14:creationId xmlns:p14="http://schemas.microsoft.com/office/powerpoint/2010/main" val="158918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A2DDA-4716-B36E-4B21-3DB3CFF8A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kern="100" dirty="0">
                <a:solidFill>
                  <a:srgbClr val="034EA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Правова </a:t>
            </a:r>
            <a:r>
              <a:rPr lang="en-US" sz="4400" b="1" kern="100" dirty="0" err="1">
                <a:solidFill>
                  <a:srgbClr val="034EA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основа</a:t>
            </a:r>
            <a:r>
              <a:rPr lang="en-US" sz="4400" b="1" kern="100" dirty="0">
                <a:solidFill>
                  <a:srgbClr val="034EA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роль та </a:t>
            </a:r>
            <a:r>
              <a:rPr lang="en-US" sz="4400" b="1" kern="100" dirty="0" err="1">
                <a:solidFill>
                  <a:srgbClr val="034EA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цілі</a:t>
            </a:r>
            <a:r>
              <a:rPr lang="en-US" sz="4400" b="1" kern="100" dirty="0">
                <a:solidFill>
                  <a:srgbClr val="034EA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(2) </a:t>
            </a:r>
            <a:r>
              <a:rPr lang="en-UA" sz="6000" b="1" kern="100" dirty="0">
                <a:solidFill>
                  <a:srgbClr val="034EA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A" sz="6000" b="1" kern="100" dirty="0">
                <a:solidFill>
                  <a:srgbClr val="034EA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9C73F-5BF8-9008-9BE5-E6492B875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456" y="1913860"/>
            <a:ext cx="13040439" cy="5745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A" b="1" dirty="0"/>
              <a:t>Роль</a:t>
            </a:r>
            <a:r>
              <a:rPr lang="en-UA" dirty="0"/>
              <a:t>: </a:t>
            </a:r>
          </a:p>
          <a:p>
            <a:pPr marL="0" indent="0">
              <a:buNone/>
            </a:pPr>
            <a:endParaRPr lang="en-UA" dirty="0"/>
          </a:p>
          <a:p>
            <a:r>
              <a:rPr lang="ru-RU" sz="3200" dirty="0" err="1"/>
              <a:t>Тлумачення</a:t>
            </a:r>
            <a:r>
              <a:rPr lang="ru-RU" sz="3200" dirty="0"/>
              <a:t> права</a:t>
            </a:r>
            <a:endParaRPr lang="en-US" sz="3200" dirty="0"/>
          </a:p>
          <a:p>
            <a:r>
              <a:rPr lang="ru-RU" sz="3200" dirty="0" err="1"/>
              <a:t>Вирішення</a:t>
            </a:r>
            <a:r>
              <a:rPr lang="ru-RU" sz="3200" dirty="0"/>
              <a:t> </a:t>
            </a:r>
            <a:r>
              <a:rPr lang="ru-RU" sz="3200" dirty="0" err="1"/>
              <a:t>спорів</a:t>
            </a:r>
            <a:endParaRPr lang="en-US" sz="3200" dirty="0"/>
          </a:p>
          <a:p>
            <a:r>
              <a:rPr lang="ru-RU" sz="3200" dirty="0" err="1"/>
              <a:t>Надання</a:t>
            </a:r>
            <a:r>
              <a:rPr lang="ru-RU" sz="3200" dirty="0"/>
              <a:t> </a:t>
            </a:r>
            <a:r>
              <a:rPr lang="ru-RU" sz="3200" dirty="0" err="1"/>
              <a:t>преюдіціялніх</a:t>
            </a:r>
            <a:r>
              <a:rPr lang="ru-RU" sz="3200" dirty="0"/>
              <a:t>  </a:t>
            </a:r>
            <a:r>
              <a:rPr lang="ru-RU" sz="3200" dirty="0" err="1"/>
              <a:t>рішень</a:t>
            </a:r>
            <a:endParaRPr lang="en-US" sz="3200" dirty="0"/>
          </a:p>
          <a:p>
            <a:r>
              <a:rPr lang="ru-RU" sz="3200" dirty="0" err="1"/>
              <a:t>Проведення</a:t>
            </a:r>
            <a:r>
              <a:rPr lang="ru-RU" sz="3200" dirty="0"/>
              <a:t> судового перегляду</a:t>
            </a:r>
            <a:endParaRPr lang="en-US" sz="3200" dirty="0"/>
          </a:p>
          <a:p>
            <a:r>
              <a:rPr lang="ru-RU" sz="3200" dirty="0" err="1"/>
              <a:t>Забезпечення</a:t>
            </a:r>
            <a:r>
              <a:rPr lang="ru-RU" sz="3200" dirty="0"/>
              <a:t> </a:t>
            </a:r>
            <a:r>
              <a:rPr lang="ru-RU" sz="3200" dirty="0" err="1"/>
              <a:t>виконання</a:t>
            </a:r>
            <a:r>
              <a:rPr lang="ru-RU" sz="3200" dirty="0"/>
              <a:t> </a:t>
            </a:r>
            <a:r>
              <a:rPr lang="ru-RU" sz="3200" dirty="0" err="1"/>
              <a:t>політики</a:t>
            </a:r>
            <a:r>
              <a:rPr lang="ru-RU" sz="3200" dirty="0"/>
              <a:t> ЄС</a:t>
            </a:r>
            <a:endParaRPr lang="en-US" sz="3200" dirty="0"/>
          </a:p>
          <a:p>
            <a:pPr marL="0" indent="0">
              <a:buNone/>
            </a:pPr>
            <a:endParaRPr lang="en-UA" dirty="0"/>
          </a:p>
          <a:p>
            <a:pPr marL="0" indent="0">
              <a:buNone/>
            </a:pPr>
            <a:r>
              <a:rPr lang="en-UA" sz="3600" b="1" dirty="0"/>
              <a:t>Актуальність для </a:t>
            </a:r>
            <a:r>
              <a:rPr lang="ru-RU" sz="3600" b="1" dirty="0"/>
              <a:t>національних</a:t>
            </a:r>
            <a:r>
              <a:rPr lang="en-UA" sz="3600" b="1" dirty="0"/>
              <a:t> суддів у світлі вступу до ЄС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752CFB8-E9FC-E9A1-FB7B-6EE37B923DC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693401" y="7462999"/>
            <a:ext cx="3784600" cy="698500"/>
          </a:xfrm>
          <a:prstGeom prst="rect">
            <a:avLst/>
          </a:prstGeom>
        </p:spPr>
      </p:pic>
      <p:pic>
        <p:nvPicPr>
          <p:cNvPr id="7" name="Picture 6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59F59163-B3E0-FB98-4E7D-2BEEC7C0FB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19" y="7437265"/>
            <a:ext cx="4063404" cy="724234"/>
          </a:xfrm>
          <a:prstGeom prst="rect">
            <a:avLst/>
          </a:prstGeom>
        </p:spPr>
      </p:pic>
      <p:pic>
        <p:nvPicPr>
          <p:cNvPr id="9" name="Picture 8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0E8819C4-3E91-8432-BDED-BF5D800C6E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881" y="7437265"/>
            <a:ext cx="2125055" cy="7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6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69B75-C7D8-D4FC-13F0-93510B59E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kern="100" dirty="0">
                <a:solidFill>
                  <a:srgbClr val="034EA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Правова </a:t>
            </a:r>
            <a:r>
              <a:rPr lang="en-US" sz="4400" b="1" kern="100" dirty="0">
                <a:solidFill>
                  <a:srgbClr val="034EA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основа, </a:t>
            </a:r>
            <a:r>
              <a:rPr lang="en-US" sz="4400" b="1" kern="100" dirty="0">
                <a:solidFill>
                  <a:srgbClr val="034EA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роль та </a:t>
            </a:r>
            <a:r>
              <a:rPr lang="en-US" sz="4400" b="1" kern="100" dirty="0" err="1">
                <a:solidFill>
                  <a:srgbClr val="034EA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цілі</a:t>
            </a:r>
            <a:r>
              <a:rPr lang="en-US" sz="4400" b="1" kern="100" dirty="0">
                <a:solidFill>
                  <a:srgbClr val="034EA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400" b="1" kern="100" dirty="0">
                <a:solidFill>
                  <a:srgbClr val="034EA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</a:t>
            </a:r>
            <a:endParaRPr lang="en-U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04A9C-AB4A-6DC0-CA9B-FE6AF6F97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456" y="2263861"/>
            <a:ext cx="13040439" cy="48790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A" b="1" dirty="0"/>
              <a:t>Цілі: </a:t>
            </a:r>
          </a:p>
          <a:p>
            <a:pPr marL="0" indent="0">
              <a:buNone/>
            </a:pPr>
            <a:endParaRPr lang="en-UA" b="1" dirty="0"/>
          </a:p>
          <a:p>
            <a:r>
              <a:rPr lang="en-UA" dirty="0"/>
              <a:t>Забезпечення узгодженості</a:t>
            </a:r>
            <a:r>
              <a:rPr lang="ru-RU" dirty="0"/>
              <a:t> та </a:t>
            </a:r>
            <a:r>
              <a:rPr lang="ru-RU" dirty="0" err="1"/>
              <a:t>послідовності</a:t>
            </a:r>
            <a:r>
              <a:rPr lang="ru-RU" dirty="0"/>
              <a:t> </a:t>
            </a:r>
            <a:endParaRPr lang="en-UA" dirty="0"/>
          </a:p>
          <a:p>
            <a:r>
              <a:rPr lang="en-UA" dirty="0"/>
              <a:t> Захист прав особи</a:t>
            </a:r>
          </a:p>
          <a:p>
            <a:r>
              <a:rPr lang="en-UA" dirty="0"/>
              <a:t> Сприяння інтеграції</a:t>
            </a:r>
          </a:p>
          <a:p>
            <a:r>
              <a:rPr lang="en-UA" dirty="0"/>
              <a:t> Підвищення легітимності</a:t>
            </a:r>
          </a:p>
          <a:p>
            <a:r>
              <a:rPr lang="en-UA" dirty="0"/>
              <a:t> Підтримка верховенства права</a:t>
            </a:r>
          </a:p>
          <a:p>
            <a:pPr marL="0" indent="0">
              <a:buNone/>
            </a:pPr>
            <a:endParaRPr lang="en-UA" dirty="0"/>
          </a:p>
          <a:p>
            <a:pPr marL="0" indent="0">
              <a:buNone/>
            </a:pPr>
            <a:r>
              <a:rPr lang="en-UA" sz="3200" b="1" dirty="0"/>
              <a:t>Які існують виклики щодо узгодженості інтерпретації/</a:t>
            </a:r>
            <a:r>
              <a:rPr lang="ru-RU" sz="3200" b="1" dirty="0"/>
              <a:t>тлумачення </a:t>
            </a:r>
            <a:r>
              <a:rPr lang="en-UA" sz="3200" b="1" dirty="0"/>
              <a:t>?</a:t>
            </a:r>
          </a:p>
          <a:p>
            <a:pPr marL="0" indent="0">
              <a:buNone/>
            </a:pPr>
            <a:endParaRPr lang="en-UA" dirty="0"/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3BDB196-2E73-4C57-0EF5-811C027F7B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693401" y="7462999"/>
            <a:ext cx="3784600" cy="698500"/>
          </a:xfrm>
          <a:prstGeom prst="rect">
            <a:avLst/>
          </a:prstGeom>
        </p:spPr>
      </p:pic>
      <p:pic>
        <p:nvPicPr>
          <p:cNvPr id="6" name="Picture 5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81C6A8C3-0A79-6955-03C3-428DA1A07D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881" y="7437265"/>
            <a:ext cx="2125055" cy="724234"/>
          </a:xfrm>
          <a:prstGeom prst="rect">
            <a:avLst/>
          </a:prstGeom>
        </p:spPr>
      </p:pic>
      <p:pic>
        <p:nvPicPr>
          <p:cNvPr id="8" name="Picture 7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C0B10111-FBE2-1DD7-3E0C-7F20BFFFD1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19" y="7437265"/>
            <a:ext cx="4063404" cy="7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68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6628-142E-BCEC-AEA3-7602CF85A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034EA2"/>
                </a:solidFill>
                <a:latin typeface="Arial Black" panose="020B0A04020102020204" pitchFamily="34" charset="0"/>
              </a:rPr>
              <a:t/>
            </a:r>
            <a:br>
              <a:rPr lang="en-US" sz="4400" b="1" dirty="0">
                <a:solidFill>
                  <a:srgbClr val="034EA2"/>
                </a:solidFill>
                <a:latin typeface="Arial Black" panose="020B0A04020102020204" pitchFamily="34" charset="0"/>
              </a:rPr>
            </a:br>
            <a:r>
              <a:rPr lang="en-US" sz="4400" b="1" dirty="0">
                <a:solidFill>
                  <a:srgbClr val="034EA2"/>
                </a:solidFill>
                <a:latin typeface="Arial Black" panose="020B0A04020102020204" pitchFamily="34" charset="0"/>
              </a:rPr>
              <a:t>     Відбір, призначення та імунітет (1)</a:t>
            </a:r>
            <a:r>
              <a:rPr lang="en-US" sz="6000" b="1" dirty="0">
                <a:solidFill>
                  <a:srgbClr val="034EA2"/>
                </a:solidFill>
                <a:latin typeface="Arial Black" panose="020B0A04020102020204" pitchFamily="34" charset="0"/>
              </a:rPr>
              <a:t/>
            </a:r>
            <a:br>
              <a:rPr lang="en-US" sz="6000" b="1" dirty="0">
                <a:solidFill>
                  <a:srgbClr val="034EA2"/>
                </a:solidFill>
                <a:latin typeface="Arial Black" panose="020B0A04020102020204" pitchFamily="34" charset="0"/>
              </a:rPr>
            </a:br>
            <a:r>
              <a:rPr lang="en-UA" sz="6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A" sz="6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5CDCE-9FFB-4ECD-CD50-3617FEDC6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456" y="1786270"/>
            <a:ext cx="13040439" cy="5873451"/>
          </a:xfrm>
        </p:spPr>
        <p:txBody>
          <a:bodyPr/>
          <a:lstStyle/>
          <a:p>
            <a:pPr marL="0" indent="0">
              <a:buNone/>
            </a:pPr>
            <a:r>
              <a:rPr lang="en-UA" b="1" dirty="0"/>
              <a:t>Стаття 19 (2) ДЄС та стаття 253 ДФЄС</a:t>
            </a:r>
          </a:p>
          <a:p>
            <a:pPr marL="0" indent="0">
              <a:buNone/>
            </a:pPr>
            <a:r>
              <a:rPr lang="en-UA" dirty="0"/>
              <a:t>Формальні вимоги до кандидатів у члени CCЄС:</a:t>
            </a:r>
          </a:p>
          <a:p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незалежність без сумнівів </a:t>
            </a:r>
          </a:p>
          <a:p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можливість обіймати найвищі судові посади  </a:t>
            </a:r>
          </a:p>
          <a:p>
            <a:r>
              <a:rPr lang="ru-RU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визнана</a:t>
            </a:r>
            <a:r>
              <a:rPr lang="ru-RU" sz="3600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компетенція</a:t>
            </a:r>
            <a:r>
              <a:rPr lang="ru-RU" sz="3600" dirty="0">
                <a:ea typeface="Calibri" panose="020F0502020204030204" pitchFamily="34" charset="0"/>
                <a:cs typeface="Times New Roman" panose="02020603050405020304" pitchFamily="18" charset="0"/>
              </a:rPr>
              <a:t> юриста </a:t>
            </a:r>
            <a:endParaRPr lang="en-US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A" sz="3600" dirty="0"/>
          </a:p>
          <a:p>
            <a:pPr marL="0" indent="0">
              <a:buNone/>
            </a:pPr>
            <a:r>
              <a:rPr lang="en-UA" sz="3200" b="1" dirty="0"/>
              <a:t>Чи існують загальні критерії або стандарти відбору </a:t>
            </a:r>
            <a:r>
              <a:rPr lang="ru-RU" sz="3200" b="1" dirty="0"/>
              <a:t>суддів </a:t>
            </a:r>
            <a:r>
              <a:rPr lang="en-UA" sz="3200" b="1" dirty="0"/>
              <a:t>в ЄС</a:t>
            </a:r>
            <a:r>
              <a:rPr lang="en-UA" sz="3200" dirty="0"/>
              <a:t>? </a:t>
            </a:r>
          </a:p>
          <a:p>
            <a:pPr marL="0" indent="0">
              <a:buNone/>
            </a:pPr>
            <a:r>
              <a:rPr lang="en-UA" sz="3200" b="1" dirty="0"/>
              <a:t>Чи існує спільна процедура відбору в державах-членах</a:t>
            </a:r>
            <a:r>
              <a:rPr lang="en-UA" sz="3200" dirty="0"/>
              <a:t>?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2488183-522F-C660-0CC6-5ECEE0FF667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693401" y="7462999"/>
            <a:ext cx="3784600" cy="698500"/>
          </a:xfrm>
          <a:prstGeom prst="rect">
            <a:avLst/>
          </a:prstGeom>
        </p:spPr>
      </p:pic>
      <p:pic>
        <p:nvPicPr>
          <p:cNvPr id="6" name="Picture 5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A340E4C5-849D-B56F-AAF9-24122FBE65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19" y="7437265"/>
            <a:ext cx="4063404" cy="724234"/>
          </a:xfrm>
          <a:prstGeom prst="rect">
            <a:avLst/>
          </a:prstGeom>
        </p:spPr>
      </p:pic>
      <p:pic>
        <p:nvPicPr>
          <p:cNvPr id="7" name="Picture 6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DFFE15BC-6401-E731-EBB4-E71578A78B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881" y="7437265"/>
            <a:ext cx="2125055" cy="7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63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30347</TotalTime>
  <Words>1078</Words>
  <Application>Microsoft Office PowerPoint</Application>
  <PresentationFormat>Произвольный</PresentationFormat>
  <Paragraphs>188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Times New Roman</vt:lpstr>
      <vt:lpstr>Office Theme</vt:lpstr>
      <vt:lpstr>Презентация PowerPoint</vt:lpstr>
      <vt:lpstr>Довідкова інформація</vt:lpstr>
      <vt:lpstr>Презентация PowerPoint</vt:lpstr>
      <vt:lpstr>Суд Справедливості Європейського Союзу (1) Вступ</vt:lpstr>
      <vt:lpstr>Суд Справедливості Європейського Союзу (2) Вступ</vt:lpstr>
      <vt:lpstr>Презентация PowerPoint</vt:lpstr>
      <vt:lpstr>Правова основа, роль та цілі (2)  </vt:lpstr>
      <vt:lpstr>Правова основа, роль та цілі (3)</vt:lpstr>
      <vt:lpstr>      Відбір, призначення та імунітет (1)  </vt:lpstr>
      <vt:lpstr>Презентация PowerPoint</vt:lpstr>
      <vt:lpstr>Відбір, призначення та імунітет (3)</vt:lpstr>
      <vt:lpstr>Відбір, призначення та імунітет (4)</vt:lpstr>
      <vt:lpstr>Відбір, призначення та імунітет (5)</vt:lpstr>
      <vt:lpstr>Присяга судді та її вплив</vt:lpstr>
      <vt:lpstr>Мандат та його обмеження (1) </vt:lpstr>
      <vt:lpstr>Мандат та його обмеження (2)</vt:lpstr>
      <vt:lpstr>Відставка та позбавлення посади (1)</vt:lpstr>
      <vt:lpstr>Відставка та позбавлення посади (2)</vt:lpstr>
      <vt:lpstr>Відставка та позбавлення посади (3)</vt:lpstr>
      <vt:lpstr> ПРОЦЕДУРА ПОРУШЕННЯ </vt:lpstr>
      <vt:lpstr>ПРОЦЕДУРА ПОРУШЕННЯ : ПРИКЛАДИ </vt:lpstr>
      <vt:lpstr>Практика ЄCПЛ</vt:lpstr>
      <vt:lpstr>Практика CCЄС </vt:lpstr>
      <vt:lpstr>Важливо для адміністративних суддів</vt:lpstr>
      <vt:lpstr>Важливо для суддів у кримінальних справах</vt:lpstr>
      <vt:lpstr>Важливо для суддів у цивільних справах</vt:lpstr>
      <vt:lpstr>   Запитання, відповіді та спостереження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rst rmchk</dc:creator>
  <cp:keywords>, docId:46C3E5F8B872A015F70B5BD5AA3F7E66</cp:keywords>
  <cp:lastModifiedBy>НШСУ</cp:lastModifiedBy>
  <cp:revision>274</cp:revision>
  <dcterms:created xsi:type="dcterms:W3CDTF">2018-05-30T10:15:15Z</dcterms:created>
  <dcterms:modified xsi:type="dcterms:W3CDTF">2026-04-21T09:21:15Z</dcterms:modified>
</cp:coreProperties>
</file>