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67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4" r:id="rId15"/>
    <p:sldId id="275" r:id="rId16"/>
    <p:sldId id="265" r:id="rId17"/>
  </p:sldIdLst>
  <p:sldSz cx="18288000" cy="10287000"/>
  <p:notesSz cx="6858000" cy="9144000"/>
  <p:embeddedFontLst>
    <p:embeddedFont>
      <p:font typeface="Gotham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otham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0DE2-05A2-43F0-87D9-70BEE3C7A2FC}" type="datetimeFigureOut">
              <a:rPr lang="uk-UA" smtClean="0"/>
              <a:t>10.12.2025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4964-F58C-4D5F-9986-0212520AD7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0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4964-F58C-4D5F-9986-0212520AD71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53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16.png"/><Relationship Id="rId2" Type="http://schemas.openxmlformats.org/officeDocument/2006/relationships/image" Target="../media/image19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18" Type="http://schemas.openxmlformats.org/officeDocument/2006/relationships/hyperlink" Target="mailto:ukrngo.coalitioncthb@gmail.com" TargetMode="External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1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hyperlink" Target="http://www.coalition.org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9.svg"/><Relationship Id="rId10" Type="http://schemas.openxmlformats.org/officeDocument/2006/relationships/image" Target="../media/image5.png"/><Relationship Id="rId19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oalition.org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12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1866900"/>
            <a:ext cx="5644506" cy="4661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432734" y="654209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Відсутність державного </a:t>
              </a: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фонду</a:t>
              </a:r>
            </a:p>
            <a:p>
              <a:pPr algn="ctr">
                <a:lnSpc>
                  <a:spcPts val="3499"/>
                </a:lnSpc>
              </a:pPr>
              <a:endParaRPr lang="ru-RU" sz="3200" b="1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Законопроєкт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про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компенсацію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жертвам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насильницьких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злочинів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— не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ухвалено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Немає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державної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схеми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виплат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Системна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рекомендація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GRETA</a:t>
              </a: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26400" y="4084574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63404" y="5307201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5" y="763707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СУДОВА ПРАКТИКА: ОСНОВНІ ПРОБЛЕМИ</a:t>
              </a:r>
            </a:p>
            <a:p>
              <a:pPr algn="ctr"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Невелика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кількість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позовів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Низький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відсоток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задоволення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Труднощі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мотивації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розміру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шкоди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Проблеми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виконання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рішень</a:t>
              </a: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474096" y="3433705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474096" y="482009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70439" y="6158522"/>
            <a:ext cx="70110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5" y="763707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МІЖНАРОДНІ МОДЕЛІ</a:t>
              </a:r>
            </a:p>
            <a:p>
              <a:pPr algn="ctr">
                <a:lnSpc>
                  <a:spcPts val="3499"/>
                </a:lnSpc>
              </a:pPr>
              <a:endParaRPr lang="ru-RU" sz="3200" b="1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b="1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Державні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фонди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для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постраждалих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від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насильницьких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злочинів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Спеціалізовані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фонди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з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конфіскованих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активів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Європейський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стандарт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гармонізації</a:t>
              </a: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11160" y="3932723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571568" y="5284554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5" y="763707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11160" y="3932723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571568" y="5284554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25" y="142852"/>
            <a:ext cx="10287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8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65740" y="6271777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22525" y="-1056933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991290" y="651355"/>
            <a:ext cx="12277253" cy="11240843"/>
            <a:chOff x="-5107564" y="1119648"/>
            <a:chExt cx="16369671" cy="14987789"/>
          </a:xfrm>
        </p:grpSpPr>
        <p:sp>
          <p:nvSpPr>
            <p:cNvPr id="9" name="Freeform 9"/>
            <p:cNvSpPr/>
            <p:nvPr/>
          </p:nvSpPr>
          <p:spPr>
            <a:xfrm>
              <a:off x="-4368276" y="2837018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5107564" y="1119648"/>
              <a:ext cx="16369671" cy="106005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ПРАКТИЧНІ ОРІЄНТИРИ ДЛЯ СУДДІВ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82357" y="5735309"/>
            <a:ext cx="3732236" cy="362653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Заохочувати подання цивільних позовів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152668" y="5474986"/>
            <a:ext cx="3851116" cy="372537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Мотивувати розмір відшкодування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7467600" y="1720800"/>
            <a:ext cx="3807187" cy="354968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Враховувати вразливість потерпілих</a:t>
            </a:r>
          </a:p>
        </p:txBody>
      </p:sp>
      <p:sp>
        <p:nvSpPr>
          <p:cNvPr id="19" name="Овал 18"/>
          <p:cNvSpPr/>
          <p:nvPr/>
        </p:nvSpPr>
        <p:spPr>
          <a:xfrm>
            <a:off x="13758150" y="1282498"/>
            <a:ext cx="3919327" cy="401023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Орієнтуватися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на європейські стандарти</a:t>
            </a:r>
          </a:p>
        </p:txBody>
      </p:sp>
    </p:spTree>
    <p:extLst>
      <p:ext uri="{BB962C8B-B14F-4D97-AF65-F5344CB8AC3E}">
        <p14:creationId xmlns:p14="http://schemas.microsoft.com/office/powerpoint/2010/main" val="171123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474" y="-15071"/>
            <a:ext cx="2425097" cy="242509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40771" y="4297134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3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5" y="763707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ВИСНОВКИ</a:t>
              </a:r>
            </a:p>
            <a:p>
              <a:pPr algn="ctr">
                <a:lnSpc>
                  <a:spcPts val="3499"/>
                </a:lnSpc>
              </a:pPr>
              <a:endParaRPr lang="ru-RU" sz="3200" b="1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b="1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Компенсація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—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невід’ємна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частина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доступу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потерпілих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до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правосуддя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Українська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практика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потребує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посилення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через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обмеженість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чинних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механізмів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Судові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рішення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мають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ключовий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вплив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на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реальність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відшкодування</a:t>
              </a: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Європейські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стандарти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задають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напрям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удосконалення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системи</a:t>
              </a:r>
              <a:endParaRPr lang="en-US" sz="2800" spc="77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11004" y="3433705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571568" y="4780794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55471" y="6158522"/>
            <a:ext cx="70110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3" y="-1314450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84279" y="39435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30195" y="3663330"/>
            <a:ext cx="1039512" cy="519756"/>
          </a:xfrm>
          <a:custGeom>
            <a:avLst/>
            <a:gdLst/>
            <a:ahLst/>
            <a:cxnLst/>
            <a:rect l="l" t="t" r="r" b="b"/>
            <a:pathLst>
              <a:path w="1039512" h="519756">
                <a:moveTo>
                  <a:pt x="0" y="0"/>
                </a:moveTo>
                <a:lnTo>
                  <a:pt x="1039512" y="0"/>
                </a:lnTo>
                <a:lnTo>
                  <a:pt x="1039512" y="519756"/>
                </a:lnTo>
                <a:lnTo>
                  <a:pt x="0" y="519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909" r="-90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479478" y="5624984"/>
            <a:ext cx="780457" cy="780457"/>
          </a:xfrm>
          <a:custGeom>
            <a:avLst/>
            <a:gdLst/>
            <a:ahLst/>
            <a:cxnLst/>
            <a:rect l="l" t="t" r="r" b="b"/>
            <a:pathLst>
              <a:path w="780457" h="780457">
                <a:moveTo>
                  <a:pt x="0" y="0"/>
                </a:moveTo>
                <a:lnTo>
                  <a:pt x="780457" y="0"/>
                </a:lnTo>
                <a:lnTo>
                  <a:pt x="780457" y="780457"/>
                </a:lnTo>
                <a:lnTo>
                  <a:pt x="0" y="780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312458" y="3029291"/>
            <a:ext cx="9946842" cy="1192634"/>
            <a:chOff x="0" y="0"/>
            <a:chExt cx="13262456" cy="15901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62456" cy="1590179"/>
            </a:xfrm>
            <a:custGeom>
              <a:avLst/>
              <a:gdLst/>
              <a:ahLst/>
              <a:cxnLst/>
              <a:rect l="l" t="t" r="r" b="b"/>
              <a:pathLst>
                <a:path w="13262456" h="1590179">
                  <a:moveTo>
                    <a:pt x="0" y="0"/>
                  </a:moveTo>
                  <a:lnTo>
                    <a:pt x="13262456" y="0"/>
                  </a:lnTo>
                  <a:lnTo>
                    <a:pt x="13262456" y="1590179"/>
                  </a:lnTo>
                  <a:lnTo>
                    <a:pt x="0" y="1590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262456" cy="162827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78"/>
                </a:lnSpc>
              </a:pPr>
              <a:endParaRPr dirty="0"/>
            </a:p>
            <a:p>
              <a:pPr algn="just">
                <a:lnSpc>
                  <a:spcPts val="3078"/>
                </a:lnSpc>
              </a:pPr>
              <a:endParaRPr sz="2800" dirty="0">
                <a:latin typeface="Macpaw"/>
              </a:endParaRPr>
            </a:p>
            <a:p>
              <a:pPr algn="just">
                <a:lnSpc>
                  <a:spcPts val="3078"/>
                </a:lnSpc>
              </a:pPr>
              <a:r>
                <a:rPr lang="en-US" sz="2800" b="1" u="sng" spc="123" dirty="0">
                  <a:solidFill>
                    <a:srgbClr val="0000FF"/>
                  </a:solidFill>
                  <a:latin typeface="Macpaw"/>
                  <a:ea typeface="Gotham Bold"/>
                  <a:cs typeface="Gotham Bold"/>
                  <a:sym typeface="Gotham Bold"/>
                  <a:hlinkClick r:id="rId18" tooltip="mailto:ukrngo.coalitioncthb@gmail.com"/>
                </a:rPr>
                <a:t>ukrngo.coalitioncthb@gmail.com</a:t>
              </a:r>
              <a:r>
                <a:rPr lang="en-US" sz="2800" b="1" spc="123" dirty="0">
                  <a:solidFill>
                    <a:srgbClr val="191919"/>
                  </a:solidFill>
                  <a:latin typeface="Macpaw"/>
                  <a:ea typeface="Gotham Bold"/>
                  <a:cs typeface="Gotham Bold"/>
                  <a:sym typeface="Gotham Bold"/>
                </a:rPr>
                <a:t> </a:t>
              </a:r>
            </a:p>
          </p:txBody>
        </p:sp>
      </p:grpSp>
      <p:sp>
        <p:nvSpPr>
          <p:cNvPr id="15" name="Freeform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12458" y="509766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6" name="Прямокутник 15"/>
          <p:cNvSpPr/>
          <p:nvPr/>
        </p:nvSpPr>
        <p:spPr>
          <a:xfrm>
            <a:off x="5830196" y="4450527"/>
            <a:ext cx="758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Macpaw"/>
                <a:hlinkClick r:id="rId20"/>
              </a:rPr>
              <a:t>www.coalition.org.ua</a:t>
            </a:r>
            <a:r>
              <a:rPr lang="uk-UA" sz="2800" dirty="0" smtClean="0">
                <a:latin typeface="Macpaw"/>
              </a:rPr>
              <a:t> </a:t>
            </a:r>
            <a:r>
              <a:rPr lang="en-GB" sz="2800" dirty="0" smtClean="0">
                <a:latin typeface="Macpaw"/>
              </a:rPr>
              <a:t> </a:t>
            </a:r>
            <a:endParaRPr lang="en-GB" sz="2800" dirty="0">
              <a:latin typeface="Macpaw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2400" y="456908"/>
            <a:ext cx="3443392" cy="2842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3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73132" y="400558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997654" y="1146935"/>
            <a:ext cx="12214620" cy="8229600"/>
            <a:chOff x="0" y="0"/>
            <a:chExt cx="16286160" cy="1097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286099" cy="10972800"/>
            </a:xfrm>
            <a:custGeom>
              <a:avLst/>
              <a:gdLst/>
              <a:ahLst/>
              <a:cxnLst/>
              <a:rect l="l" t="t" r="r" b="b"/>
              <a:pathLst>
                <a:path w="16286099" h="10972800">
                  <a:moveTo>
                    <a:pt x="0" y="0"/>
                  </a:moveTo>
                  <a:lnTo>
                    <a:pt x="16286099" y="0"/>
                  </a:lnTo>
                  <a:lnTo>
                    <a:pt x="16286099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15000"/>
              </a:blip>
              <a:stretch>
                <a:fillRect t="-12" b="-12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3373132" y="1146936"/>
            <a:ext cx="12705068" cy="8797164"/>
            <a:chOff x="-1500936" y="-774499"/>
            <a:chExt cx="16264316" cy="98830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763379" cy="9108508"/>
            </a:xfrm>
            <a:custGeom>
              <a:avLst/>
              <a:gdLst/>
              <a:ahLst/>
              <a:cxnLst/>
              <a:rect l="l" t="t" r="r" b="b"/>
              <a:pathLst>
                <a:path w="14763379" h="9108508">
                  <a:moveTo>
                    <a:pt x="0" y="0"/>
                  </a:moveTo>
                  <a:lnTo>
                    <a:pt x="14763379" y="0"/>
                  </a:lnTo>
                  <a:lnTo>
                    <a:pt x="14763379" y="9108508"/>
                  </a:lnTo>
                  <a:lnTo>
                    <a:pt x="0" y="91085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1500936" y="-774499"/>
              <a:ext cx="16264316" cy="98830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368"/>
                </a:lnSpc>
              </a:pPr>
              <a:r>
                <a:rPr lang="uk-UA" sz="2799" spc="131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Коаліція НУО з протидії торгівлі </a:t>
              </a:r>
              <a:r>
                <a:rPr lang="uk-UA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людьми</a:t>
              </a:r>
              <a:r>
                <a:rPr lang="en-US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uk-UA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- це спілка неурядових організацій, що наразі </a:t>
              </a:r>
              <a:r>
                <a:rPr lang="uk-UA" sz="2799" spc="131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налічує 22 організації-члени, які у тісній співпраці з державними структурами та міжнародними організаціями реалізують масштабні соціальні </a:t>
              </a:r>
              <a:r>
                <a:rPr lang="uk-UA" sz="2799" spc="131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проєкти</a:t>
              </a:r>
              <a:r>
                <a:rPr lang="uk-UA" sz="2799" spc="131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в Україні. </a:t>
              </a:r>
              <a:endParaRPr lang="uk-UA" sz="2799" spc="131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r>
                <a:rPr lang="uk-UA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Докладаємо </a:t>
              </a:r>
              <a:r>
                <a:rPr lang="uk-UA" sz="2799" spc="131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максимальних зусиль, щоб кожен, хто постраждав від торгівлі </a:t>
              </a:r>
              <a:r>
                <a:rPr lang="uk-UA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людьми або </a:t>
              </a:r>
              <a:r>
                <a:rPr lang="uk-UA" sz="2799" spc="131" dirty="0" err="1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гендерно</a:t>
              </a:r>
              <a:r>
                <a:rPr lang="uk-UA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зумовленого насильства, </a:t>
              </a:r>
              <a:r>
                <a:rPr lang="uk-UA" sz="2799" spc="131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отримав належний захист і допомогу та прагнемо остаточно подолати всі форми сучасного рабства та повністю убезпечити громадян України від експлуатації та торгівлі людьми як всередині країни, так і закордоном</a:t>
              </a:r>
              <a:r>
                <a:rPr lang="uk-UA" sz="2799" spc="131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.</a:t>
              </a:r>
            </a:p>
            <a:p>
              <a:pPr algn="just">
                <a:lnSpc>
                  <a:spcPts val="3368"/>
                </a:lnSpc>
              </a:pPr>
              <a:endParaRPr lang="uk-UA" sz="2799" spc="131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368"/>
                </a:lnSpc>
              </a:pPr>
              <a:endParaRPr lang="uk-UA" sz="2799" spc="131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r">
                <a:lnSpc>
                  <a:spcPts val="3368"/>
                </a:lnSpc>
              </a:pPr>
              <a:r>
                <a:rPr lang="en-US" sz="2799" spc="134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  <a:hlinkClick r:id="rId16"/>
                </a:rPr>
                <a:t>www.coalition.org.ua</a:t>
              </a:r>
              <a:r>
                <a:rPr lang="en-US" sz="2799" spc="134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endParaRPr lang="en-US" sz="2799" spc="134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3" y="190500"/>
            <a:ext cx="1572813" cy="1298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96403" y="514350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26337" y="-1466850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3" y="0"/>
                </a:lnTo>
                <a:lnTo>
                  <a:pt x="17951833" y="17951833"/>
                </a:lnTo>
                <a:lnTo>
                  <a:pt x="0" y="179518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6401" y="2532597"/>
            <a:ext cx="13819328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85800" y="142650"/>
            <a:ext cx="16459200" cy="10563449"/>
            <a:chOff x="-3127709" y="-265249"/>
            <a:chExt cx="16889549" cy="9268871"/>
          </a:xfrm>
        </p:grpSpPr>
        <p:sp>
          <p:nvSpPr>
            <p:cNvPr id="10" name="Freeform 10"/>
            <p:cNvSpPr/>
            <p:nvPr/>
          </p:nvSpPr>
          <p:spPr>
            <a:xfrm>
              <a:off x="-3127709" y="-1"/>
              <a:ext cx="13858503" cy="9003623"/>
            </a:xfrm>
            <a:custGeom>
              <a:avLst/>
              <a:gdLst/>
              <a:ahLst/>
              <a:cxnLst/>
              <a:rect l="l" t="t" r="r" b="b"/>
              <a:pathLst>
                <a:path w="13858503" h="9003623">
                  <a:moveTo>
                    <a:pt x="0" y="0"/>
                  </a:moveTo>
                  <a:lnTo>
                    <a:pt x="13858503" y="0"/>
                  </a:lnTo>
                  <a:lnTo>
                    <a:pt x="13858503" y="9003623"/>
                  </a:lnTo>
                  <a:lnTo>
                    <a:pt x="0" y="9003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545108" y="-265249"/>
              <a:ext cx="15306948" cy="91560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99"/>
                </a:lnSpc>
              </a:pPr>
              <a:r>
                <a:rPr lang="uk-UA" sz="2799" b="1" spc="195" dirty="0" smtClean="0">
                  <a:solidFill>
                    <a:srgbClr val="191919"/>
                  </a:solidFill>
                  <a:latin typeface="MacPaw Pixel"/>
                  <a:ea typeface="Gotham Bold"/>
                  <a:cs typeface="Gotham Bold"/>
                  <a:sym typeface="Gotham Bold"/>
                </a:rPr>
                <a:t/>
              </a:r>
              <a:br>
                <a:rPr lang="uk-UA" sz="2799" b="1" spc="195" dirty="0" smtClean="0">
                  <a:solidFill>
                    <a:srgbClr val="191919"/>
                  </a:solidFill>
                  <a:latin typeface="MacPaw Pixel"/>
                  <a:ea typeface="Gotham Bold"/>
                  <a:cs typeface="Gotham Bold"/>
                  <a:sym typeface="Gotham Bold"/>
                </a:rPr>
              </a:br>
              <a:endParaRPr lang="uk-UA" sz="2799" b="1" spc="195" dirty="0" smtClean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4899"/>
                </a:lnSpc>
              </a:pPr>
              <a:endParaRPr lang="uk-UA" sz="2799" b="1" spc="195" dirty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077"/>
                </a:lnSpc>
              </a:pPr>
              <a:r>
                <a:rPr lang="uk-UA" sz="4400" b="1" spc="12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Відшкодування </a:t>
              </a:r>
              <a:r>
                <a:rPr lang="uk-UA" sz="4400" b="1" spc="120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шкоди потерпілим </a:t>
              </a:r>
            </a:p>
            <a:p>
              <a:pPr algn="ctr">
                <a:lnSpc>
                  <a:spcPts val="3077"/>
                </a:lnSpc>
              </a:pPr>
              <a:r>
                <a:rPr lang="uk-UA" sz="4400" b="1" spc="12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від </a:t>
              </a:r>
              <a:r>
                <a:rPr lang="uk-UA" sz="4400" b="1" spc="120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торгівлі людьми</a:t>
              </a:r>
              <a:r>
                <a:rPr lang="uk-UA" sz="4400" b="1" spc="12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:</a:t>
              </a:r>
              <a:endParaRPr lang="en-US" sz="4400" b="1" spc="12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ctr">
                <a:lnSpc>
                  <a:spcPts val="3077"/>
                </a:lnSpc>
              </a:pPr>
              <a:endParaRPr lang="uk-UA" sz="4400" b="1" spc="12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ctr">
                <a:lnSpc>
                  <a:spcPts val="3077"/>
                </a:lnSpc>
              </a:pPr>
              <a:r>
                <a:rPr lang="uk-UA" sz="4400" b="1" spc="12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українська </a:t>
              </a:r>
              <a:r>
                <a:rPr lang="uk-UA" sz="4400" b="1" spc="120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практика та </a:t>
              </a:r>
              <a:endParaRPr lang="uk-UA" sz="4400" b="1" spc="12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ctr">
                <a:lnSpc>
                  <a:spcPts val="3077"/>
                </a:lnSpc>
              </a:pPr>
              <a:r>
                <a:rPr lang="uk-UA" sz="4400" b="1" spc="120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міжнародні </a:t>
              </a:r>
              <a:r>
                <a:rPr lang="uk-UA" sz="4400" b="1" spc="120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моделі компенсацій</a:t>
              </a:r>
              <a:endParaRPr lang="uk-UA" sz="4400" b="1" spc="12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ctr">
                <a:lnSpc>
                  <a:spcPts val="3077"/>
                </a:lnSpc>
              </a:pPr>
              <a:endParaRPr lang="uk-UA" sz="2799" b="1" spc="12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0" dirty="0" smtClean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0" dirty="0" smtClean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0" dirty="0" smtClean="0">
                <a:solidFill>
                  <a:srgbClr val="191919"/>
                </a:solidFill>
                <a:latin typeface="Gotham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3" dirty="0">
                <a:solidFill>
                  <a:srgbClr val="191919"/>
                </a:solidFill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248" y="142650"/>
            <a:ext cx="1572904" cy="12985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9684" y="4318783"/>
            <a:ext cx="6794977" cy="679628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4368773" y="4858146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96403" y="514350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07743" y="-14584322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3" y="0"/>
                </a:lnTo>
                <a:lnTo>
                  <a:pt x="17951833" y="17951833"/>
                </a:lnTo>
                <a:lnTo>
                  <a:pt x="0" y="179518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47993" y="3323666"/>
            <a:ext cx="13819328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040343" y="800100"/>
            <a:ext cx="11344553" cy="8686800"/>
            <a:chOff x="-96663" y="-265249"/>
            <a:chExt cx="13955166" cy="92688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858503" cy="9003623"/>
            </a:xfrm>
            <a:custGeom>
              <a:avLst/>
              <a:gdLst/>
              <a:ahLst/>
              <a:cxnLst/>
              <a:rect l="l" t="t" r="r" b="b"/>
              <a:pathLst>
                <a:path w="13858503" h="9003623">
                  <a:moveTo>
                    <a:pt x="0" y="0"/>
                  </a:moveTo>
                  <a:lnTo>
                    <a:pt x="13858503" y="0"/>
                  </a:lnTo>
                  <a:lnTo>
                    <a:pt x="13858503" y="9003623"/>
                  </a:lnTo>
                  <a:lnTo>
                    <a:pt x="0" y="9003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96663" y="-265249"/>
              <a:ext cx="13858503" cy="91560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99"/>
                </a:lnSpc>
              </a:pPr>
              <a:r>
                <a:rPr lang="uk-UA" sz="4000" b="1" spc="19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Чому компенсація є ключовою</a:t>
              </a:r>
              <a:r>
                <a:rPr lang="en-US" sz="2799" b="1" spc="195" dirty="0" smtClean="0">
                  <a:solidFill>
                    <a:srgbClr val="191919"/>
                  </a:solidFill>
                  <a:latin typeface="MacPaw Pixel"/>
                  <a:ea typeface="Gotham Bold"/>
                  <a:cs typeface="Gotham Bold"/>
                  <a:sym typeface="Gotham Bold"/>
                </a:rPr>
                <a:t>:</a:t>
              </a:r>
              <a:endParaRPr lang="uk-UA" sz="2799" b="1" spc="195" dirty="0" smtClean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4899"/>
                </a:lnSpc>
              </a:pPr>
              <a:endParaRPr lang="en-US" sz="2799" b="1" spc="195" dirty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4899"/>
                </a:lnSpc>
              </a:pPr>
              <a:endParaRPr lang="en-US" sz="2799" b="1" spc="195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077"/>
                </a:lnSpc>
              </a:pPr>
              <a:r>
                <a:rPr lang="uk-UA" sz="2799" spc="123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Позитивний обов’язок держави захищати </a:t>
              </a: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жертв</a:t>
              </a: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Часто </a:t>
              </a:r>
              <a:r>
                <a:rPr lang="uk-UA" sz="2799" spc="123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— єдиний шлях відновлення після </a:t>
              </a: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експлуатації</a:t>
              </a: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Вимога </a:t>
              </a:r>
              <a:r>
                <a:rPr lang="uk-UA" sz="2799" spc="123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міжнародних стандартів (Конвенція Ради Європи, ЄСПЛ)</a:t>
              </a:r>
              <a:endParaRPr lang="en-US" sz="2799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marL="457200" indent="-457200" algn="just">
                <a:lnSpc>
                  <a:spcPts val="3077"/>
                </a:lnSpc>
                <a:buFont typeface="Wingdings" panose="05000000000000000000" pitchFamily="2" charset="2"/>
                <a:buChar char="Ø"/>
              </a:pPr>
              <a:endParaRPr lang="en-US" sz="2799" spc="123" dirty="0" smtClean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marL="457200" indent="-457200" algn="just">
                <a:lnSpc>
                  <a:spcPts val="3077"/>
                </a:lnSpc>
                <a:buFont typeface="Wingdings" panose="05000000000000000000" pitchFamily="2" charset="2"/>
                <a:buChar char="Ø"/>
              </a:pPr>
              <a:endParaRPr lang="en-US" sz="2799" b="1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960908" y="2705579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7121" y="6261618"/>
            <a:ext cx="701101" cy="365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248" y="150819"/>
            <a:ext cx="1572904" cy="1298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9402" y="4546506"/>
            <a:ext cx="70110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96403" y="514350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07743" y="-14584322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3" y="0"/>
                </a:lnTo>
                <a:lnTo>
                  <a:pt x="17951833" y="17951833"/>
                </a:lnTo>
                <a:lnTo>
                  <a:pt x="0" y="179518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47993" y="3323666"/>
            <a:ext cx="13819328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040343" y="800100"/>
            <a:ext cx="11344553" cy="8686800"/>
            <a:chOff x="-96663" y="-265249"/>
            <a:chExt cx="13955166" cy="92688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858503" cy="9003623"/>
            </a:xfrm>
            <a:custGeom>
              <a:avLst/>
              <a:gdLst/>
              <a:ahLst/>
              <a:cxnLst/>
              <a:rect l="l" t="t" r="r" b="b"/>
              <a:pathLst>
                <a:path w="13858503" h="9003623">
                  <a:moveTo>
                    <a:pt x="0" y="0"/>
                  </a:moveTo>
                  <a:lnTo>
                    <a:pt x="13858503" y="0"/>
                  </a:lnTo>
                  <a:lnTo>
                    <a:pt x="13858503" y="9003623"/>
                  </a:lnTo>
                  <a:lnTo>
                    <a:pt x="0" y="90036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96663" y="-265249"/>
              <a:ext cx="13858503" cy="91560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99"/>
                </a:lnSpc>
              </a:pPr>
              <a:r>
                <a:rPr lang="uk-UA" sz="4000" b="1" spc="19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Міжнародні зобов’язання</a:t>
              </a:r>
              <a:endParaRPr lang="uk-UA" sz="2799" b="1" spc="195" dirty="0" smtClean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4899"/>
                </a:lnSpc>
              </a:pPr>
              <a:endParaRPr lang="en-US" sz="2799" b="1" spc="195" dirty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4899"/>
                </a:lnSpc>
              </a:pPr>
              <a:endParaRPr lang="en-US" sz="2799" b="1" spc="195" dirty="0">
                <a:solidFill>
                  <a:srgbClr val="191919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077"/>
                </a:lnSpc>
              </a:pPr>
              <a:r>
                <a:rPr lang="uk-UA" sz="2799" spc="123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Палермський</a:t>
              </a: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 протокол </a:t>
              </a: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Конвенція Ради Європи (ст. 15)</a:t>
              </a: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uk-UA" sz="2799" spc="123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r>
                <a:rPr lang="uk-UA" sz="2799" spc="123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"/>
                  <a:cs typeface="Gotham"/>
                  <a:sym typeface="Gotham"/>
                </a:rPr>
                <a:t>Практика ЄСПЛ в контексті ст. 4 Європейської конвенції прав людини</a:t>
              </a:r>
              <a:endParaRPr lang="en-US" sz="2799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marL="457200" indent="-457200" algn="just">
                <a:lnSpc>
                  <a:spcPts val="3077"/>
                </a:lnSpc>
                <a:buFont typeface="Wingdings" panose="05000000000000000000" pitchFamily="2" charset="2"/>
                <a:buChar char="Ø"/>
              </a:pPr>
              <a:endParaRPr lang="en-US" sz="2799" b="1" spc="123" dirty="0" smtClean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marL="457200" indent="-457200" algn="just">
                <a:lnSpc>
                  <a:spcPts val="3077"/>
                </a:lnSpc>
                <a:buFont typeface="Wingdings" panose="05000000000000000000" pitchFamily="2" charset="2"/>
                <a:buChar char="Ø"/>
              </a:pPr>
              <a:endParaRPr lang="en-US" sz="2799" b="1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077"/>
                </a:lnSpc>
              </a:pPr>
              <a:endParaRPr lang="en-US" sz="2799" spc="123" dirty="0">
                <a:solidFill>
                  <a:srgbClr val="191919"/>
                </a:solidFill>
                <a:latin typeface="MacPaw Pixel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960908" y="2705579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7228" y="6049272"/>
            <a:ext cx="701101" cy="365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248" y="150819"/>
            <a:ext cx="1572904" cy="1298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7938" y="4340750"/>
            <a:ext cx="70110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5" y="763707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Директива </a:t>
              </a:r>
              <a:r>
                <a:rPr lang="ru-RU" sz="3200" b="1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ЄС 2024/1712: нова рамка</a:t>
              </a:r>
              <a:endParaRPr lang="en-US" sz="3200" b="1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150"/>
                </a:lnSpc>
              </a:pPr>
              <a:endParaRPr lang="en-US" sz="2400" b="1" spc="85" dirty="0" smtClean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150"/>
                </a:lnSpc>
              </a:pPr>
              <a:endParaRPr lang="en-US" sz="2400" b="1" spc="85" dirty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150"/>
                </a:lnSpc>
              </a:pPr>
              <a:r>
                <a:rPr lang="uk-UA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Розширені форми </a:t>
              </a: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експлуатації</a:t>
              </a:r>
            </a:p>
            <a:p>
              <a:pPr algn="just">
                <a:lnSpc>
                  <a:spcPts val="3150"/>
                </a:lnSpc>
              </a:pPr>
              <a:endParaRPr lang="uk-UA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uk-UA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Криміналізація </a:t>
              </a:r>
              <a:r>
                <a:rPr lang="uk-UA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використання послуг </a:t>
              </a: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постраждалих</a:t>
              </a:r>
            </a:p>
            <a:p>
              <a:pPr algn="just">
                <a:lnSpc>
                  <a:spcPts val="3150"/>
                </a:lnSpc>
              </a:pP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endParaRPr lang="en-US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Принцип </a:t>
              </a:r>
              <a:r>
                <a:rPr lang="en-US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non-punishment</a:t>
              </a:r>
            </a:p>
            <a:p>
              <a:pPr algn="just">
                <a:lnSpc>
                  <a:spcPts val="3150"/>
                </a:lnSpc>
              </a:pP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en-US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Доступ </a:t>
              </a:r>
              <a:r>
                <a:rPr lang="uk-UA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до державних схем компенсації</a:t>
              </a: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1979"/>
                </a:lnSpc>
              </a:pPr>
              <a:endParaRPr lang="en-US" sz="2800" spc="77" dirty="0">
                <a:solidFill>
                  <a:srgbClr val="191919"/>
                </a:solidFill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69486" y="3226034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30594" y="4457218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493851" y="5688402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3047" y="7120860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29400" y="211053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026375" y="705300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979"/>
                </a:lnSpc>
              </a:pPr>
              <a:endParaRPr lang="en-US" sz="2800" b="1" spc="77" dirty="0">
                <a:solidFill>
                  <a:srgbClr val="191919"/>
                </a:solidFill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7815" y="-4465427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171847" y="3277723"/>
            <a:ext cx="6521066" cy="654450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Директива ЄС 2024/1712: нова рамка</a:t>
            </a:r>
          </a:p>
          <a:p>
            <a:pPr algn="ctr"/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Розширені 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форми експлуатації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Криміналізація 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використання послуг постраждалих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Принцип 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non-punishment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Доступ 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до державних схем компенсації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531867" y="641845"/>
            <a:ext cx="6696180" cy="640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GRETA: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звіт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 2025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року</a:t>
            </a:r>
          </a:p>
          <a:p>
            <a:pPr algn="ctr"/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Позитивні зрушення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Критичний акцент на доступі до компенсації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uk-UA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"/>
              </a:rPr>
              <a:t>Рекомендація створити державну схему компенсації</a:t>
            </a: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paw"/>
            </a:endParaRPr>
          </a:p>
        </p:txBody>
      </p:sp>
    </p:spTree>
    <p:extLst>
      <p:ext uri="{BB962C8B-B14F-4D97-AF65-F5344CB8AC3E}">
        <p14:creationId xmlns:p14="http://schemas.microsoft.com/office/powerpoint/2010/main" val="118152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6" y="624125"/>
            <a:ext cx="12694125" cy="10170978"/>
            <a:chOff x="0" y="-290884"/>
            <a:chExt cx="16925501" cy="13561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55830" y="-290884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Українська</a:t>
              </a:r>
              <a:r>
                <a:rPr lang="ru-RU" sz="3200" b="1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b="1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правова</a:t>
              </a:r>
              <a:r>
                <a:rPr lang="ru-RU" sz="3200" b="1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b="1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рамка:</a:t>
              </a:r>
            </a:p>
            <a:p>
              <a:pPr algn="ctr">
                <a:lnSpc>
                  <a:spcPts val="3499"/>
                </a:lnSpc>
              </a:pPr>
              <a:endParaRPr lang="ru-RU" sz="3200" b="1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ru-RU" sz="3200" b="1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Ст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. 149 КК </a:t>
              </a: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України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Право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потерпілого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на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відшкодування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(ст. 56 КПК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)</a:t>
              </a:r>
            </a:p>
            <a:p>
              <a:pPr>
                <a:lnSpc>
                  <a:spcPts val="3499"/>
                </a:lnSpc>
              </a:pPr>
              <a:endParaRPr lang="ru-RU" sz="3200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endParaRPr lang="ru-RU" sz="3200" spc="85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>
                <a:lnSpc>
                  <a:spcPts val="3499"/>
                </a:lnSpc>
              </a:pPr>
              <a:r>
                <a:rPr lang="ru-RU" sz="3200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Цивільний</a:t>
              </a:r>
              <a:r>
                <a:rPr lang="ru-RU" sz="3200" spc="85" dirty="0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позов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у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кримінальному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</a:t>
              </a:r>
              <a:r>
                <a:rPr lang="ru-RU" sz="3200" spc="85" dirty="0" err="1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провадженні</a:t>
              </a:r>
              <a:r>
                <a:rPr lang="ru-RU" sz="3200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 (ст. 128 КПК)</a:t>
              </a:r>
              <a:endParaRPr lang="en-US" sz="2400" spc="85" dirty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1979"/>
                </a:lnSpc>
              </a:pPr>
              <a:endParaRPr lang="en-US" sz="2800" spc="77" dirty="0">
                <a:solidFill>
                  <a:srgbClr val="191919"/>
                </a:solidFill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69486" y="3226034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95920" y="4817635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48296" y="-933496"/>
            <a:ext cx="9717335" cy="12153992"/>
          </a:xfrm>
          <a:custGeom>
            <a:avLst/>
            <a:gdLst/>
            <a:ahLst/>
            <a:cxnLst/>
            <a:rect l="l" t="t" r="r" b="b"/>
            <a:pathLst>
              <a:path w="9717335" h="12153992">
                <a:moveTo>
                  <a:pt x="0" y="0"/>
                </a:moveTo>
                <a:lnTo>
                  <a:pt x="9717335" y="0"/>
                </a:lnTo>
                <a:lnTo>
                  <a:pt x="9717335" y="12153992"/>
                </a:lnTo>
                <a:lnTo>
                  <a:pt x="0" y="12153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40065"/>
            <a:ext cx="945880" cy="236470"/>
          </a:xfrm>
          <a:custGeom>
            <a:avLst/>
            <a:gdLst/>
            <a:ahLst/>
            <a:cxnLst/>
            <a:rect l="l" t="t" r="r" b="b"/>
            <a:pathLst>
              <a:path w="945880" h="23647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4897" y="5379918"/>
            <a:ext cx="6059445" cy="6059445"/>
          </a:xfrm>
          <a:custGeom>
            <a:avLst/>
            <a:gdLst/>
            <a:ahLst/>
            <a:cxnLst/>
            <a:rect l="l" t="t" r="r" b="b"/>
            <a:pathLst>
              <a:path w="6059445" h="6059445">
                <a:moveTo>
                  <a:pt x="0" y="0"/>
                </a:moveTo>
                <a:lnTo>
                  <a:pt x="6059445" y="0"/>
                </a:lnTo>
                <a:lnTo>
                  <a:pt x="6059445" y="6059445"/>
                </a:lnTo>
                <a:lnTo>
                  <a:pt x="0" y="605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20762" y="6964430"/>
            <a:ext cx="2000810" cy="4114800"/>
          </a:xfrm>
          <a:custGeom>
            <a:avLst/>
            <a:gdLst/>
            <a:ahLst/>
            <a:cxnLst/>
            <a:rect l="l" t="t" r="r" b="b"/>
            <a:pathLst>
              <a:path w="2000810" h="4114800">
                <a:moveTo>
                  <a:pt x="0" y="0"/>
                </a:moveTo>
                <a:lnTo>
                  <a:pt x="2000810" y="0"/>
                </a:lnTo>
                <a:lnTo>
                  <a:pt x="2000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3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1624" r="-1016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384" y="-13111338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2525" y="2047320"/>
            <a:ext cx="12198237" cy="2399960"/>
          </a:xfrm>
          <a:custGeom>
            <a:avLst/>
            <a:gdLst/>
            <a:ahLst/>
            <a:cxnLst/>
            <a:rect l="l" t="t" r="r" b="b"/>
            <a:pathLst>
              <a:path w="12198237" h="2399960">
                <a:moveTo>
                  <a:pt x="0" y="0"/>
                </a:moveTo>
                <a:lnTo>
                  <a:pt x="12198237" y="0"/>
                </a:lnTo>
                <a:lnTo>
                  <a:pt x="12198237" y="2399960"/>
                </a:lnTo>
                <a:lnTo>
                  <a:pt x="0" y="239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58445" y="763707"/>
            <a:ext cx="12277253" cy="10031396"/>
            <a:chOff x="-1" y="-104775"/>
            <a:chExt cx="16369671" cy="133751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2456" cy="13270419"/>
            </a:xfrm>
            <a:custGeom>
              <a:avLst/>
              <a:gdLst/>
              <a:ahLst/>
              <a:cxnLst/>
              <a:rect l="l" t="t" r="r" b="b"/>
              <a:pathLst>
                <a:path w="13262456" h="13270419">
                  <a:moveTo>
                    <a:pt x="0" y="0"/>
                  </a:moveTo>
                  <a:lnTo>
                    <a:pt x="13262456" y="0"/>
                  </a:lnTo>
                  <a:lnTo>
                    <a:pt x="13262456" y="13270419"/>
                  </a:lnTo>
                  <a:lnTo>
                    <a:pt x="0" y="132704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" y="-104775"/>
              <a:ext cx="16369671" cy="122057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499"/>
                </a:lnSpc>
              </a:pPr>
              <a:r>
                <a:rPr lang="ru-RU" sz="3200" b="1" spc="85" dirty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Державна одноразова </a:t>
              </a:r>
              <a:r>
                <a:rPr lang="ru-RU" sz="3200" b="1" spc="85" dirty="0" err="1" smtClean="0">
                  <a:solidFill>
                    <a:srgbClr val="1919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cPaw Pixel"/>
                  <a:ea typeface="Gotham Bold"/>
                  <a:cs typeface="Gotham Bold"/>
                  <a:sym typeface="Gotham Bold"/>
                </a:rPr>
                <a:t>допомога</a:t>
              </a:r>
              <a:endParaRPr lang="ru-RU" sz="3200" b="1" spc="85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ctr">
                <a:lnSpc>
                  <a:spcPts val="3499"/>
                </a:lnSpc>
              </a:pPr>
              <a:endParaRPr lang="en-US" sz="2400" b="1" spc="85" dirty="0" smtClean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150"/>
                </a:lnSpc>
              </a:pPr>
              <a:endParaRPr lang="en-US" sz="2400" b="1" spc="85" dirty="0">
                <a:solidFill>
                  <a:srgbClr val="191919"/>
                </a:solidFill>
                <a:latin typeface="MacPaw Pixel"/>
                <a:ea typeface="Gotham Bold"/>
                <a:cs typeface="Gotham Bold"/>
                <a:sym typeface="Gotham Bold"/>
              </a:endParaRPr>
            </a:p>
            <a:p>
              <a:pPr algn="just">
                <a:lnSpc>
                  <a:spcPts val="3150"/>
                </a:lnSpc>
              </a:pPr>
              <a:r>
                <a:rPr lang="ru-RU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Постанова 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КМУ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від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25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липня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2012 р. № 660 «</a:t>
              </a:r>
              <a:r>
                <a:rPr lang="ru-RU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Про </a:t>
              </a:r>
              <a:r>
                <a:rPr lang="ru-RU" sz="2800" spc="77" dirty="0" err="1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затвердження</a:t>
              </a:r>
              <a:r>
                <a:rPr lang="ru-RU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Порядку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виплати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одноразової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матеріальної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допомоги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особам,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які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постраждали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від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торгівлі</a:t>
              </a:r>
              <a:r>
                <a:rPr lang="ru-RU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людьми» – 3 </a:t>
              </a:r>
              <a:r>
                <a:rPr lang="ru-RU" sz="2800" spc="77" dirty="0" err="1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прожиткові</a:t>
              </a:r>
              <a:r>
                <a:rPr lang="ru-RU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 </a:t>
              </a:r>
              <a:r>
                <a:rPr lang="ru-RU" sz="2800" spc="77" dirty="0" err="1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мінімуми</a:t>
              </a:r>
              <a:endParaRPr lang="uk-UA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uk-UA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uk-UA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uk-UA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r>
                <a:rPr lang="uk-UA" sz="2800" spc="77" dirty="0" smtClean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Статус потерпілого від торгівлі людьми </a:t>
              </a:r>
              <a:endParaRPr lang="en-US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3150"/>
                </a:lnSpc>
              </a:pPr>
              <a:endParaRPr lang="en-US" sz="2800" spc="77" dirty="0" smtClean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  <a:p>
              <a:pPr algn="just">
                <a:lnSpc>
                  <a:spcPts val="1979"/>
                </a:lnSpc>
              </a:pPr>
              <a:r>
                <a:rPr lang="uk-UA" sz="2800" spc="77" dirty="0">
                  <a:solidFill>
                    <a:srgbClr val="191919"/>
                  </a:solidFill>
                  <a:latin typeface="Macpaw"/>
                  <a:ea typeface="Gotham"/>
                  <a:cs typeface="Gotham"/>
                  <a:sym typeface="Gotham"/>
                </a:rPr>
                <a:t>Не замінює судову компенсацію</a:t>
              </a:r>
              <a:endParaRPr lang="en-US" sz="2800" spc="77" dirty="0">
                <a:solidFill>
                  <a:srgbClr val="191919"/>
                </a:solidFill>
                <a:latin typeface="Macpaw"/>
                <a:ea typeface="Gotham"/>
                <a:cs typeface="Gotham"/>
                <a:sym typeface="Gotham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444428" y="-4861840"/>
            <a:ext cx="17951833" cy="17951833"/>
          </a:xfrm>
          <a:custGeom>
            <a:avLst/>
            <a:gdLst/>
            <a:ahLst/>
            <a:cxnLst/>
            <a:rect l="l" t="t" r="r" b="b"/>
            <a:pathLst>
              <a:path w="17951833" h="17951833">
                <a:moveTo>
                  <a:pt x="0" y="0"/>
                </a:moveTo>
                <a:lnTo>
                  <a:pt x="17951832" y="0"/>
                </a:lnTo>
                <a:lnTo>
                  <a:pt x="17951832" y="17951832"/>
                </a:lnTo>
                <a:lnTo>
                  <a:pt x="0" y="17951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75666" y="2047320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30594" y="4457218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493851" y="5688402"/>
            <a:ext cx="702579" cy="362706"/>
          </a:xfrm>
          <a:custGeom>
            <a:avLst/>
            <a:gdLst/>
            <a:ahLst/>
            <a:cxnLst/>
            <a:rect l="l" t="t" r="r" b="b"/>
            <a:pathLst>
              <a:path w="702579" h="362706">
                <a:moveTo>
                  <a:pt x="0" y="0"/>
                </a:moveTo>
                <a:lnTo>
                  <a:pt x="702579" y="0"/>
                </a:lnTo>
                <a:lnTo>
                  <a:pt x="702579" y="362706"/>
                </a:lnTo>
                <a:lnTo>
                  <a:pt x="0" y="3627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t="-1043" b="-1043"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551" y="142852"/>
            <a:ext cx="157290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373</Words>
  <Application>Microsoft Office PowerPoint</Application>
  <PresentationFormat>Довільний</PresentationFormat>
  <Paragraphs>154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Gotham</vt:lpstr>
      <vt:lpstr>Calibri</vt:lpstr>
      <vt:lpstr>Macpaw</vt:lpstr>
      <vt:lpstr>Arial</vt:lpstr>
      <vt:lpstr>MacPaw Pixel</vt:lpstr>
      <vt:lpstr>Gotham Bold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Презентація_Коаліція_2025.pptx</dc:title>
  <dc:creator>User</dc:creator>
  <cp:lastModifiedBy>Обліковий запис Microsoft</cp:lastModifiedBy>
  <cp:revision>36</cp:revision>
  <dcterms:created xsi:type="dcterms:W3CDTF">2006-08-16T00:00:00Z</dcterms:created>
  <dcterms:modified xsi:type="dcterms:W3CDTF">2025-12-09T22:47:33Z</dcterms:modified>
  <dc:identifier>DAGk_CTKXvs</dc:identifier>
</cp:coreProperties>
</file>