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0"/>
  </p:notesMasterIdLst>
  <p:sldIdLst>
    <p:sldId id="257" r:id="rId3"/>
    <p:sldId id="259" r:id="rId4"/>
    <p:sldId id="261" r:id="rId5"/>
    <p:sldId id="298" r:id="rId6"/>
    <p:sldId id="312" r:id="rId7"/>
    <p:sldId id="323" r:id="rId8"/>
    <p:sldId id="330" r:id="rId9"/>
    <p:sldId id="317" r:id="rId10"/>
    <p:sldId id="324" r:id="rId11"/>
    <p:sldId id="325" r:id="rId12"/>
    <p:sldId id="326" r:id="rId13"/>
    <p:sldId id="327" r:id="rId14"/>
    <p:sldId id="328" r:id="rId15"/>
    <p:sldId id="329" r:id="rId16"/>
    <p:sldId id="333" r:id="rId17"/>
    <p:sldId id="314" r:id="rId18"/>
    <p:sldId id="315" r:id="rId19"/>
    <p:sldId id="316" r:id="rId20"/>
    <p:sldId id="321" r:id="rId21"/>
    <p:sldId id="318" r:id="rId22"/>
    <p:sldId id="264" r:id="rId23"/>
    <p:sldId id="308" r:id="rId24"/>
    <p:sldId id="313" r:id="rId25"/>
    <p:sldId id="299" r:id="rId26"/>
    <p:sldId id="322" r:id="rId27"/>
    <p:sldId id="319" r:id="rId28"/>
    <p:sldId id="279" r:id="rId29"/>
  </p:sldIdLst>
  <p:sldSz cx="12192000" cy="6858000"/>
  <p:notesSz cx="6858000" cy="9144000"/>
  <p:defaultTextStyle>
    <a:defPPr>
      <a:defRPr lang="en-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89"/>
    <p:restoredTop sz="94648"/>
  </p:normalViewPr>
  <p:slideViewPr>
    <p:cSldViewPr snapToGrid="0">
      <p:cViewPr varScale="1">
        <p:scale>
          <a:sx n="112" d="100"/>
          <a:sy n="112" d="100"/>
        </p:scale>
        <p:origin x="40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A8E99-9AE0-C649-AD03-698230EB088D}" type="datetimeFigureOut">
              <a:rPr lang="en-UA" smtClean="0"/>
              <a:t>20.01.2026</a:t>
            </a:fld>
            <a:endParaRPr lang="en-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BEE11A-668C-364B-A2D0-3727AF684E6F}" type="slidenum">
              <a:rPr lang="en-UA" smtClean="0"/>
              <a:t>‹#›</a:t>
            </a:fld>
            <a:endParaRPr lang="en-UA"/>
          </a:p>
        </p:txBody>
      </p:sp>
    </p:spTree>
    <p:extLst>
      <p:ext uri="{BB962C8B-B14F-4D97-AF65-F5344CB8AC3E}">
        <p14:creationId xmlns:p14="http://schemas.microsoft.com/office/powerpoint/2010/main" val="222235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CABEE11A-668C-364B-A2D0-3727AF684E6F}" type="slidenum">
              <a:rPr lang="en-UA" smtClean="0"/>
              <a:t>11</a:t>
            </a:fld>
            <a:endParaRPr lang="en-UA"/>
          </a:p>
        </p:txBody>
      </p:sp>
    </p:spTree>
    <p:extLst>
      <p:ext uri="{BB962C8B-B14F-4D97-AF65-F5344CB8AC3E}">
        <p14:creationId xmlns:p14="http://schemas.microsoft.com/office/powerpoint/2010/main" val="1514275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p:cNvSpPr>
            <a:spLocks noGrp="1"/>
          </p:cNvSpPr>
          <p:nvPr>
            <p:ph type="dt" sz="half" idx="10"/>
          </p:nvPr>
        </p:nvSpPr>
        <p:spPr/>
        <p:txBody>
          <a:bodyPr/>
          <a:lstStyle>
            <a:lvl1pPr>
              <a:defRPr/>
            </a:lvl1pPr>
          </a:lstStyle>
          <a:p>
            <a:pPr>
              <a:defRPr/>
            </a:pPr>
            <a:fld id="{46CADE13-E109-2747-AF78-980727727672}" type="datetimeFigureOut">
              <a:rPr lang="uk-UA"/>
              <a:pPr>
                <a:defRPr/>
              </a:pPr>
              <a:t>20.01.26</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solidFill>
                <a:prstClr val="black">
                  <a:tint val="75000"/>
                </a:prstClr>
              </a:solidFill>
              <a:latin typeface="Calibri"/>
            </a:endParaRPr>
          </a:p>
        </p:txBody>
      </p:sp>
      <p:sp>
        <p:nvSpPr>
          <p:cNvPr id="6" name="Місце для номера слайда 5"/>
          <p:cNvSpPr>
            <a:spLocks noGrp="1"/>
          </p:cNvSpPr>
          <p:nvPr>
            <p:ph type="sldNum" sz="quarter" idx="12"/>
          </p:nvPr>
        </p:nvSpPr>
        <p:spPr/>
        <p:txBody>
          <a:bodyPr/>
          <a:lstStyle>
            <a:lvl1pPr>
              <a:defRPr/>
            </a:lvl1pPr>
          </a:lstStyle>
          <a:p>
            <a:pPr>
              <a:defRPr/>
            </a:pPr>
            <a:fld id="{F84CA045-5762-AB42-8B71-B43EA50A7EE9}" type="slidenum">
              <a:rPr lang="uk-UA"/>
              <a:pPr>
                <a:defRPr/>
              </a:pPr>
              <a:t>‹#›</a:t>
            </a:fld>
            <a:endParaRPr lang="uk-UA"/>
          </a:p>
        </p:txBody>
      </p:sp>
    </p:spTree>
    <p:extLst>
      <p:ext uri="{BB962C8B-B14F-4D97-AF65-F5344CB8AC3E}">
        <p14:creationId xmlns:p14="http://schemas.microsoft.com/office/powerpoint/2010/main" val="146851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lvl1pPr>
              <a:defRPr/>
            </a:lvl1pPr>
          </a:lstStyle>
          <a:p>
            <a:pPr>
              <a:defRPr/>
            </a:pPr>
            <a:fld id="{534FE930-8A00-7843-B19B-11AFE3BBBB6C}" type="datetimeFigureOut">
              <a:rPr lang="uk-UA"/>
              <a:pPr>
                <a:defRPr/>
              </a:pPr>
              <a:t>20.01.26</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solidFill>
                <a:prstClr val="black">
                  <a:tint val="75000"/>
                </a:prstClr>
              </a:solidFill>
              <a:latin typeface="Calibri"/>
            </a:endParaRPr>
          </a:p>
        </p:txBody>
      </p:sp>
      <p:sp>
        <p:nvSpPr>
          <p:cNvPr id="6" name="Місце для номера слайда 5"/>
          <p:cNvSpPr>
            <a:spLocks noGrp="1"/>
          </p:cNvSpPr>
          <p:nvPr>
            <p:ph type="sldNum" sz="quarter" idx="12"/>
          </p:nvPr>
        </p:nvSpPr>
        <p:spPr/>
        <p:txBody>
          <a:bodyPr/>
          <a:lstStyle>
            <a:lvl1pPr>
              <a:defRPr/>
            </a:lvl1pPr>
          </a:lstStyle>
          <a:p>
            <a:pPr>
              <a:defRPr/>
            </a:pPr>
            <a:fld id="{83D989E6-2AAA-CA4A-9A23-8BA47CC0BD86}" type="slidenum">
              <a:rPr lang="uk-UA"/>
              <a:pPr>
                <a:defRPr/>
              </a:pPr>
              <a:t>‹#›</a:t>
            </a:fld>
            <a:endParaRPr lang="uk-UA"/>
          </a:p>
        </p:txBody>
      </p:sp>
    </p:spTree>
    <p:extLst>
      <p:ext uri="{BB962C8B-B14F-4D97-AF65-F5344CB8AC3E}">
        <p14:creationId xmlns:p14="http://schemas.microsoft.com/office/powerpoint/2010/main" val="1671341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2"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p:cNvSpPr>
            <a:spLocks noGrp="1"/>
          </p:cNvSpPr>
          <p:nvPr>
            <p:ph type="body" orient="vert" idx="1"/>
          </p:nvPr>
        </p:nvSpPr>
        <p:spPr>
          <a:xfrm>
            <a:off x="838203" y="365125"/>
            <a:ext cx="7734300" cy="5811838"/>
          </a:xfrm>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lvl1pPr>
              <a:defRPr/>
            </a:lvl1pPr>
          </a:lstStyle>
          <a:p>
            <a:pPr>
              <a:defRPr/>
            </a:pPr>
            <a:fld id="{DFD7C5D3-DF72-3548-AA89-BC2A10B3CA8D}" type="datetimeFigureOut">
              <a:rPr lang="uk-UA"/>
              <a:pPr>
                <a:defRPr/>
              </a:pPr>
              <a:t>20.01.26</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solidFill>
                <a:prstClr val="black">
                  <a:tint val="75000"/>
                </a:prstClr>
              </a:solidFill>
              <a:latin typeface="Calibri"/>
            </a:endParaRPr>
          </a:p>
        </p:txBody>
      </p:sp>
      <p:sp>
        <p:nvSpPr>
          <p:cNvPr id="6" name="Місце для номера слайда 5"/>
          <p:cNvSpPr>
            <a:spLocks noGrp="1"/>
          </p:cNvSpPr>
          <p:nvPr>
            <p:ph type="sldNum" sz="quarter" idx="12"/>
          </p:nvPr>
        </p:nvSpPr>
        <p:spPr/>
        <p:txBody>
          <a:bodyPr/>
          <a:lstStyle>
            <a:lvl1pPr>
              <a:defRPr/>
            </a:lvl1pPr>
          </a:lstStyle>
          <a:p>
            <a:pPr>
              <a:defRPr/>
            </a:pPr>
            <a:fld id="{3399A5DB-60E8-A74E-A32E-D760081844D4}" type="slidenum">
              <a:rPr lang="uk-UA"/>
              <a:pPr>
                <a:defRPr/>
              </a:pPr>
              <a:t>‹#›</a:t>
            </a:fld>
            <a:endParaRPr lang="uk-UA"/>
          </a:p>
        </p:txBody>
      </p:sp>
    </p:spTree>
    <p:extLst>
      <p:ext uri="{BB962C8B-B14F-4D97-AF65-F5344CB8AC3E}">
        <p14:creationId xmlns:p14="http://schemas.microsoft.com/office/powerpoint/2010/main" val="2279568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p:cNvSpPr>
            <a:spLocks noGrp="1"/>
          </p:cNvSpPr>
          <p:nvPr>
            <p:ph type="dt" sz="half" idx="10"/>
          </p:nvPr>
        </p:nvSpPr>
        <p:spPr/>
        <p:txBody>
          <a:bodyPr/>
          <a:lstStyle>
            <a:lvl1pPr>
              <a:defRPr/>
            </a:lvl1pPr>
          </a:lstStyle>
          <a:p>
            <a:pPr>
              <a:defRPr/>
            </a:pPr>
            <a:fld id="{99F73E95-41AE-A946-813F-FEAEA1CCBB98}" type="datetimeFigureOut">
              <a:rPr lang="uk-UA"/>
              <a:pPr>
                <a:defRPr/>
              </a:pPr>
              <a:t>20.01.26</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solidFill>
                <a:prstClr val="black">
                  <a:tint val="75000"/>
                </a:prstClr>
              </a:solidFill>
              <a:latin typeface="Calibri"/>
            </a:endParaRPr>
          </a:p>
        </p:txBody>
      </p:sp>
      <p:sp>
        <p:nvSpPr>
          <p:cNvPr id="6" name="Місце для номера слайда 5"/>
          <p:cNvSpPr>
            <a:spLocks noGrp="1"/>
          </p:cNvSpPr>
          <p:nvPr>
            <p:ph type="sldNum" sz="quarter" idx="12"/>
          </p:nvPr>
        </p:nvSpPr>
        <p:spPr/>
        <p:txBody>
          <a:bodyPr/>
          <a:lstStyle>
            <a:lvl1pPr>
              <a:defRPr/>
            </a:lvl1pPr>
          </a:lstStyle>
          <a:p>
            <a:pPr>
              <a:defRPr/>
            </a:pPr>
            <a:fld id="{BEDC4C18-AAD2-FC4C-9C21-6D13FB2C9A43}" type="slidenum">
              <a:rPr lang="uk-UA"/>
              <a:pPr>
                <a:defRPr/>
              </a:pPr>
              <a:t>‹#›</a:t>
            </a:fld>
            <a:endParaRPr lang="uk-UA"/>
          </a:p>
        </p:txBody>
      </p:sp>
    </p:spTree>
    <p:extLst>
      <p:ext uri="{BB962C8B-B14F-4D97-AF65-F5344CB8AC3E}">
        <p14:creationId xmlns:p14="http://schemas.microsoft.com/office/powerpoint/2010/main" val="2549727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p:cNvSpPr>
            <a:spLocks noGrp="1"/>
          </p:cNvSpPr>
          <p:nvPr>
            <p:ph idx="1"/>
          </p:nvPr>
        </p:nvSpPr>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lvl1pPr>
              <a:defRPr/>
            </a:lvl1pPr>
          </a:lstStyle>
          <a:p>
            <a:pPr>
              <a:defRPr/>
            </a:pPr>
            <a:fld id="{B4C7D2E4-44DC-3D4F-AF85-73F07DD6A268}" type="datetimeFigureOut">
              <a:rPr lang="uk-UA"/>
              <a:pPr>
                <a:defRPr/>
              </a:pPr>
              <a:t>20.01.26</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solidFill>
                <a:prstClr val="black">
                  <a:tint val="75000"/>
                </a:prstClr>
              </a:solidFill>
              <a:latin typeface="Calibri"/>
            </a:endParaRPr>
          </a:p>
        </p:txBody>
      </p:sp>
      <p:sp>
        <p:nvSpPr>
          <p:cNvPr id="6" name="Місце для номера слайда 5"/>
          <p:cNvSpPr>
            <a:spLocks noGrp="1"/>
          </p:cNvSpPr>
          <p:nvPr>
            <p:ph type="sldNum" sz="quarter" idx="12"/>
          </p:nvPr>
        </p:nvSpPr>
        <p:spPr/>
        <p:txBody>
          <a:bodyPr/>
          <a:lstStyle>
            <a:lvl1pPr>
              <a:defRPr/>
            </a:lvl1pPr>
          </a:lstStyle>
          <a:p>
            <a:pPr>
              <a:defRPr/>
            </a:pPr>
            <a:fld id="{55C37022-2618-8E4C-8C38-3C582934C79D}" type="slidenum">
              <a:rPr lang="uk-UA"/>
              <a:pPr>
                <a:defRPr/>
              </a:pPr>
              <a:t>‹#›</a:t>
            </a:fld>
            <a:endParaRPr lang="uk-UA"/>
          </a:p>
        </p:txBody>
      </p:sp>
    </p:spTree>
    <p:extLst>
      <p:ext uri="{BB962C8B-B14F-4D97-AF65-F5344CB8AC3E}">
        <p14:creationId xmlns:p14="http://schemas.microsoft.com/office/powerpoint/2010/main" val="3179454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42"/>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Відредагуйте стиль зразка тексту</a:t>
            </a:r>
          </a:p>
        </p:txBody>
      </p:sp>
      <p:sp>
        <p:nvSpPr>
          <p:cNvPr id="4" name="Місце для дати 3"/>
          <p:cNvSpPr>
            <a:spLocks noGrp="1"/>
          </p:cNvSpPr>
          <p:nvPr>
            <p:ph type="dt" sz="half" idx="10"/>
          </p:nvPr>
        </p:nvSpPr>
        <p:spPr/>
        <p:txBody>
          <a:bodyPr/>
          <a:lstStyle>
            <a:lvl1pPr>
              <a:defRPr/>
            </a:lvl1pPr>
          </a:lstStyle>
          <a:p>
            <a:pPr>
              <a:defRPr/>
            </a:pPr>
            <a:fld id="{9CFAB20D-942B-8D46-B981-4409FC3A3798}" type="datetimeFigureOut">
              <a:rPr lang="uk-UA"/>
              <a:pPr>
                <a:defRPr/>
              </a:pPr>
              <a:t>20.01.26</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solidFill>
                <a:prstClr val="black">
                  <a:tint val="75000"/>
                </a:prstClr>
              </a:solidFill>
              <a:latin typeface="Calibri"/>
            </a:endParaRPr>
          </a:p>
        </p:txBody>
      </p:sp>
      <p:sp>
        <p:nvSpPr>
          <p:cNvPr id="6" name="Місце для номера слайда 5"/>
          <p:cNvSpPr>
            <a:spLocks noGrp="1"/>
          </p:cNvSpPr>
          <p:nvPr>
            <p:ph type="sldNum" sz="quarter" idx="12"/>
          </p:nvPr>
        </p:nvSpPr>
        <p:spPr/>
        <p:txBody>
          <a:bodyPr/>
          <a:lstStyle>
            <a:lvl1pPr>
              <a:defRPr/>
            </a:lvl1pPr>
          </a:lstStyle>
          <a:p>
            <a:pPr>
              <a:defRPr/>
            </a:pPr>
            <a:fld id="{0F1A875A-EA4B-724D-BE66-2FC07680D200}" type="slidenum">
              <a:rPr lang="uk-UA"/>
              <a:pPr>
                <a:defRPr/>
              </a:pPr>
              <a:t>‹#›</a:t>
            </a:fld>
            <a:endParaRPr lang="uk-UA"/>
          </a:p>
        </p:txBody>
      </p:sp>
    </p:spTree>
    <p:extLst>
      <p:ext uri="{BB962C8B-B14F-4D97-AF65-F5344CB8AC3E}">
        <p14:creationId xmlns:p14="http://schemas.microsoft.com/office/powerpoint/2010/main" val="57260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3"/>
          <p:cNvSpPr>
            <a:spLocks noGrp="1"/>
          </p:cNvSpPr>
          <p:nvPr>
            <p:ph type="dt" sz="half" idx="10"/>
          </p:nvPr>
        </p:nvSpPr>
        <p:spPr/>
        <p:txBody>
          <a:bodyPr/>
          <a:lstStyle>
            <a:lvl1pPr>
              <a:defRPr/>
            </a:lvl1pPr>
          </a:lstStyle>
          <a:p>
            <a:pPr>
              <a:defRPr/>
            </a:pPr>
            <a:fld id="{5E626ED4-A883-174A-953A-45CE8023286F}" type="datetimeFigureOut">
              <a:rPr lang="uk-UA"/>
              <a:pPr>
                <a:defRPr/>
              </a:pPr>
              <a:t>20.01.26</a:t>
            </a:fld>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solidFill>
                <a:prstClr val="black">
                  <a:tint val="75000"/>
                </a:prstClr>
              </a:solidFill>
              <a:latin typeface="Calibri"/>
            </a:endParaRPr>
          </a:p>
        </p:txBody>
      </p:sp>
      <p:sp>
        <p:nvSpPr>
          <p:cNvPr id="7" name="Місце для номера слайда 5"/>
          <p:cNvSpPr>
            <a:spLocks noGrp="1"/>
          </p:cNvSpPr>
          <p:nvPr>
            <p:ph type="sldNum" sz="quarter" idx="12"/>
          </p:nvPr>
        </p:nvSpPr>
        <p:spPr/>
        <p:txBody>
          <a:bodyPr/>
          <a:lstStyle>
            <a:lvl1pPr>
              <a:defRPr/>
            </a:lvl1pPr>
          </a:lstStyle>
          <a:p>
            <a:pPr>
              <a:defRPr/>
            </a:pPr>
            <a:fld id="{EF8CAD55-71A1-FD4F-A1B3-ABB7E28022AA}" type="slidenum">
              <a:rPr lang="uk-UA"/>
              <a:pPr>
                <a:defRPr/>
              </a:pPr>
              <a:t>‹#›</a:t>
            </a:fld>
            <a:endParaRPr lang="uk-UA"/>
          </a:p>
        </p:txBody>
      </p:sp>
    </p:spTree>
    <p:extLst>
      <p:ext uri="{BB962C8B-B14F-4D97-AF65-F5344CB8AC3E}">
        <p14:creationId xmlns:p14="http://schemas.microsoft.com/office/powerpoint/2010/main" val="1586253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9"/>
            <a:ext cx="10515600" cy="1325563"/>
          </a:xfrm>
        </p:spPr>
        <p:txBody>
          <a:bodyPr/>
          <a:lstStyle/>
          <a:p>
            <a:r>
              <a:rPr lang="uk-UA"/>
              <a:t>Клацніть, щоб редагувати стиль зразка заголовка</a:t>
            </a:r>
          </a:p>
        </p:txBody>
      </p:sp>
      <p:sp>
        <p:nvSpPr>
          <p:cNvPr id="3" name="Місце для тексту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4" name="Місце для вмісту 3"/>
          <p:cNvSpPr>
            <a:spLocks noGrp="1"/>
          </p:cNvSpPr>
          <p:nvPr>
            <p:ph sz="half" idx="2"/>
          </p:nvPr>
        </p:nvSpPr>
        <p:spPr>
          <a:xfrm>
            <a:off x="839789" y="2505075"/>
            <a:ext cx="5157787" cy="368458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6" name="Місце для вмісту 5"/>
          <p:cNvSpPr>
            <a:spLocks noGrp="1"/>
          </p:cNvSpPr>
          <p:nvPr>
            <p:ph sz="quarter" idx="4"/>
          </p:nvPr>
        </p:nvSpPr>
        <p:spPr>
          <a:xfrm>
            <a:off x="6172202" y="2505075"/>
            <a:ext cx="5183188" cy="368458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3"/>
          <p:cNvSpPr>
            <a:spLocks noGrp="1"/>
          </p:cNvSpPr>
          <p:nvPr>
            <p:ph type="dt" sz="half" idx="10"/>
          </p:nvPr>
        </p:nvSpPr>
        <p:spPr/>
        <p:txBody>
          <a:bodyPr/>
          <a:lstStyle>
            <a:lvl1pPr>
              <a:defRPr/>
            </a:lvl1pPr>
          </a:lstStyle>
          <a:p>
            <a:pPr>
              <a:defRPr/>
            </a:pPr>
            <a:fld id="{7405684D-A950-374F-8CD3-D27D125FFFA8}" type="datetimeFigureOut">
              <a:rPr lang="uk-UA"/>
              <a:pPr>
                <a:defRPr/>
              </a:pPr>
              <a:t>20.01.26</a:t>
            </a:fld>
            <a:endParaRPr lang="uk-UA"/>
          </a:p>
        </p:txBody>
      </p:sp>
      <p:sp>
        <p:nvSpPr>
          <p:cNvPr id="8" name="Місце для нижнього колонтитула 4"/>
          <p:cNvSpPr>
            <a:spLocks noGrp="1"/>
          </p:cNvSpPr>
          <p:nvPr>
            <p:ph type="ftr" sz="quarter" idx="11"/>
          </p:nvPr>
        </p:nvSpPr>
        <p:spPr/>
        <p:txBody>
          <a:bodyPr/>
          <a:lstStyle>
            <a:lvl1pPr>
              <a:defRPr/>
            </a:lvl1pPr>
          </a:lstStyle>
          <a:p>
            <a:pPr>
              <a:defRPr/>
            </a:pPr>
            <a:endParaRPr lang="uk-UA">
              <a:solidFill>
                <a:prstClr val="black">
                  <a:tint val="75000"/>
                </a:prstClr>
              </a:solidFill>
              <a:latin typeface="Calibri"/>
            </a:endParaRPr>
          </a:p>
        </p:txBody>
      </p:sp>
      <p:sp>
        <p:nvSpPr>
          <p:cNvPr id="9" name="Місце для номера слайда 5"/>
          <p:cNvSpPr>
            <a:spLocks noGrp="1"/>
          </p:cNvSpPr>
          <p:nvPr>
            <p:ph type="sldNum" sz="quarter" idx="12"/>
          </p:nvPr>
        </p:nvSpPr>
        <p:spPr/>
        <p:txBody>
          <a:bodyPr/>
          <a:lstStyle>
            <a:lvl1pPr>
              <a:defRPr/>
            </a:lvl1pPr>
          </a:lstStyle>
          <a:p>
            <a:pPr>
              <a:defRPr/>
            </a:pPr>
            <a:fld id="{C6A88406-7A97-BB4B-A7F5-A7EBDFA528A1}" type="slidenum">
              <a:rPr lang="uk-UA"/>
              <a:pPr>
                <a:defRPr/>
              </a:pPr>
              <a:t>‹#›</a:t>
            </a:fld>
            <a:endParaRPr lang="uk-UA"/>
          </a:p>
        </p:txBody>
      </p:sp>
    </p:spTree>
    <p:extLst>
      <p:ext uri="{BB962C8B-B14F-4D97-AF65-F5344CB8AC3E}">
        <p14:creationId xmlns:p14="http://schemas.microsoft.com/office/powerpoint/2010/main" val="1035181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3"/>
          <p:cNvSpPr>
            <a:spLocks noGrp="1"/>
          </p:cNvSpPr>
          <p:nvPr>
            <p:ph type="dt" sz="half" idx="10"/>
          </p:nvPr>
        </p:nvSpPr>
        <p:spPr/>
        <p:txBody>
          <a:bodyPr/>
          <a:lstStyle>
            <a:lvl1pPr>
              <a:defRPr/>
            </a:lvl1pPr>
          </a:lstStyle>
          <a:p>
            <a:pPr>
              <a:defRPr/>
            </a:pPr>
            <a:fld id="{6ACAE244-F145-F14A-944D-AAA5F9AC3624}" type="datetimeFigureOut">
              <a:rPr lang="uk-UA"/>
              <a:pPr>
                <a:defRPr/>
              </a:pPr>
              <a:t>20.01.26</a:t>
            </a:fld>
            <a:endParaRPr lang="uk-UA"/>
          </a:p>
        </p:txBody>
      </p:sp>
      <p:sp>
        <p:nvSpPr>
          <p:cNvPr id="4" name="Місце для нижнього колонтитула 4"/>
          <p:cNvSpPr>
            <a:spLocks noGrp="1"/>
          </p:cNvSpPr>
          <p:nvPr>
            <p:ph type="ftr" sz="quarter" idx="11"/>
          </p:nvPr>
        </p:nvSpPr>
        <p:spPr/>
        <p:txBody>
          <a:bodyPr/>
          <a:lstStyle>
            <a:lvl1pPr>
              <a:defRPr/>
            </a:lvl1pPr>
          </a:lstStyle>
          <a:p>
            <a:pPr>
              <a:defRPr/>
            </a:pPr>
            <a:endParaRPr lang="uk-UA">
              <a:solidFill>
                <a:prstClr val="black">
                  <a:tint val="75000"/>
                </a:prstClr>
              </a:solidFill>
              <a:latin typeface="Calibri"/>
            </a:endParaRPr>
          </a:p>
        </p:txBody>
      </p:sp>
      <p:sp>
        <p:nvSpPr>
          <p:cNvPr id="5" name="Місце для номера слайда 5"/>
          <p:cNvSpPr>
            <a:spLocks noGrp="1"/>
          </p:cNvSpPr>
          <p:nvPr>
            <p:ph type="sldNum" sz="quarter" idx="12"/>
          </p:nvPr>
        </p:nvSpPr>
        <p:spPr/>
        <p:txBody>
          <a:bodyPr/>
          <a:lstStyle>
            <a:lvl1pPr>
              <a:defRPr/>
            </a:lvl1pPr>
          </a:lstStyle>
          <a:p>
            <a:pPr>
              <a:defRPr/>
            </a:pPr>
            <a:fld id="{971FD069-903B-934D-9895-6846D15022FA}" type="slidenum">
              <a:rPr lang="uk-UA"/>
              <a:pPr>
                <a:defRPr/>
              </a:pPr>
              <a:t>‹#›</a:t>
            </a:fld>
            <a:endParaRPr lang="uk-UA"/>
          </a:p>
        </p:txBody>
      </p:sp>
    </p:spTree>
    <p:extLst>
      <p:ext uri="{BB962C8B-B14F-4D97-AF65-F5344CB8AC3E}">
        <p14:creationId xmlns:p14="http://schemas.microsoft.com/office/powerpoint/2010/main" val="3685657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3"/>
          <p:cNvSpPr>
            <a:spLocks noGrp="1"/>
          </p:cNvSpPr>
          <p:nvPr>
            <p:ph type="dt" sz="half" idx="10"/>
          </p:nvPr>
        </p:nvSpPr>
        <p:spPr/>
        <p:txBody>
          <a:bodyPr/>
          <a:lstStyle>
            <a:lvl1pPr>
              <a:defRPr/>
            </a:lvl1pPr>
          </a:lstStyle>
          <a:p>
            <a:pPr>
              <a:defRPr/>
            </a:pPr>
            <a:fld id="{B5500A4B-A3A9-1A4B-98E3-18227B991CB1}" type="datetimeFigureOut">
              <a:rPr lang="uk-UA"/>
              <a:pPr>
                <a:defRPr/>
              </a:pPr>
              <a:t>20.01.26</a:t>
            </a:fld>
            <a:endParaRPr lang="uk-UA"/>
          </a:p>
        </p:txBody>
      </p:sp>
      <p:sp>
        <p:nvSpPr>
          <p:cNvPr id="3" name="Місце для нижнього колонтитула 4"/>
          <p:cNvSpPr>
            <a:spLocks noGrp="1"/>
          </p:cNvSpPr>
          <p:nvPr>
            <p:ph type="ftr" sz="quarter" idx="11"/>
          </p:nvPr>
        </p:nvSpPr>
        <p:spPr/>
        <p:txBody>
          <a:bodyPr/>
          <a:lstStyle>
            <a:lvl1pPr>
              <a:defRPr/>
            </a:lvl1pPr>
          </a:lstStyle>
          <a:p>
            <a:pPr>
              <a:defRPr/>
            </a:pPr>
            <a:endParaRPr lang="uk-UA">
              <a:solidFill>
                <a:prstClr val="black">
                  <a:tint val="75000"/>
                </a:prstClr>
              </a:solidFill>
              <a:latin typeface="Calibri"/>
            </a:endParaRPr>
          </a:p>
        </p:txBody>
      </p:sp>
      <p:sp>
        <p:nvSpPr>
          <p:cNvPr id="4" name="Місце для номера слайда 5"/>
          <p:cNvSpPr>
            <a:spLocks noGrp="1"/>
          </p:cNvSpPr>
          <p:nvPr>
            <p:ph type="sldNum" sz="quarter" idx="12"/>
          </p:nvPr>
        </p:nvSpPr>
        <p:spPr/>
        <p:txBody>
          <a:bodyPr/>
          <a:lstStyle>
            <a:lvl1pPr>
              <a:defRPr/>
            </a:lvl1pPr>
          </a:lstStyle>
          <a:p>
            <a:pPr>
              <a:defRPr/>
            </a:pPr>
            <a:fld id="{0FCA0DA7-6CF6-8A48-885F-4AB2471B20A8}" type="slidenum">
              <a:rPr lang="uk-UA"/>
              <a:pPr>
                <a:defRPr/>
              </a:pPr>
              <a:t>‹#›</a:t>
            </a:fld>
            <a:endParaRPr lang="uk-UA"/>
          </a:p>
        </p:txBody>
      </p:sp>
    </p:spTree>
    <p:extLst>
      <p:ext uri="{BB962C8B-B14F-4D97-AF65-F5344CB8AC3E}">
        <p14:creationId xmlns:p14="http://schemas.microsoft.com/office/powerpoint/2010/main" val="3397571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Місце для дати 3"/>
          <p:cNvSpPr>
            <a:spLocks noGrp="1"/>
          </p:cNvSpPr>
          <p:nvPr>
            <p:ph type="dt" sz="half" idx="10"/>
          </p:nvPr>
        </p:nvSpPr>
        <p:spPr/>
        <p:txBody>
          <a:bodyPr/>
          <a:lstStyle>
            <a:lvl1pPr>
              <a:defRPr/>
            </a:lvl1pPr>
          </a:lstStyle>
          <a:p>
            <a:pPr>
              <a:defRPr/>
            </a:pPr>
            <a:fld id="{53C90FED-BA84-1C46-81B2-1F6E4F41A686}" type="datetimeFigureOut">
              <a:rPr lang="uk-UA"/>
              <a:pPr>
                <a:defRPr/>
              </a:pPr>
              <a:t>20.01.26</a:t>
            </a:fld>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solidFill>
                <a:prstClr val="black">
                  <a:tint val="75000"/>
                </a:prstClr>
              </a:solidFill>
              <a:latin typeface="Calibri"/>
            </a:endParaRPr>
          </a:p>
        </p:txBody>
      </p:sp>
      <p:sp>
        <p:nvSpPr>
          <p:cNvPr id="7" name="Місце для номера слайда 5"/>
          <p:cNvSpPr>
            <a:spLocks noGrp="1"/>
          </p:cNvSpPr>
          <p:nvPr>
            <p:ph type="sldNum" sz="quarter" idx="12"/>
          </p:nvPr>
        </p:nvSpPr>
        <p:spPr/>
        <p:txBody>
          <a:bodyPr/>
          <a:lstStyle>
            <a:lvl1pPr>
              <a:defRPr/>
            </a:lvl1pPr>
          </a:lstStyle>
          <a:p>
            <a:pPr>
              <a:defRPr/>
            </a:pPr>
            <a:fld id="{186A131F-517E-D94B-BC98-D8D0309428DF}" type="slidenum">
              <a:rPr lang="uk-UA"/>
              <a:pPr>
                <a:defRPr/>
              </a:pPr>
              <a:t>‹#›</a:t>
            </a:fld>
            <a:endParaRPr lang="uk-UA"/>
          </a:p>
        </p:txBody>
      </p:sp>
    </p:spTree>
    <p:extLst>
      <p:ext uri="{BB962C8B-B14F-4D97-AF65-F5344CB8AC3E}">
        <p14:creationId xmlns:p14="http://schemas.microsoft.com/office/powerpoint/2010/main" val="123537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p:cNvSpPr>
            <a:spLocks noGrp="1"/>
          </p:cNvSpPr>
          <p:nvPr>
            <p:ph idx="1"/>
          </p:nvPr>
        </p:nvSpPr>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lvl1pPr>
              <a:defRPr/>
            </a:lvl1pPr>
          </a:lstStyle>
          <a:p>
            <a:pPr>
              <a:defRPr/>
            </a:pPr>
            <a:fld id="{90034768-664D-5D4C-8063-81A847A6E886}" type="datetimeFigureOut">
              <a:rPr lang="uk-UA"/>
              <a:pPr>
                <a:defRPr/>
              </a:pPr>
              <a:t>20.01.26</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solidFill>
                <a:prstClr val="black">
                  <a:tint val="75000"/>
                </a:prstClr>
              </a:solidFill>
              <a:latin typeface="Calibri"/>
            </a:endParaRPr>
          </a:p>
        </p:txBody>
      </p:sp>
      <p:sp>
        <p:nvSpPr>
          <p:cNvPr id="6" name="Місце для номера слайда 5"/>
          <p:cNvSpPr>
            <a:spLocks noGrp="1"/>
          </p:cNvSpPr>
          <p:nvPr>
            <p:ph type="sldNum" sz="quarter" idx="12"/>
          </p:nvPr>
        </p:nvSpPr>
        <p:spPr/>
        <p:txBody>
          <a:bodyPr/>
          <a:lstStyle>
            <a:lvl1pPr>
              <a:defRPr/>
            </a:lvl1pPr>
          </a:lstStyle>
          <a:p>
            <a:pPr>
              <a:defRPr/>
            </a:pPr>
            <a:fld id="{DCC34549-022D-A446-A7FE-4797FA908DED}" type="slidenum">
              <a:rPr lang="uk-UA"/>
              <a:pPr>
                <a:defRPr/>
              </a:pPr>
              <a:t>‹#›</a:t>
            </a:fld>
            <a:endParaRPr lang="uk-UA"/>
          </a:p>
        </p:txBody>
      </p:sp>
    </p:spTree>
    <p:extLst>
      <p:ext uri="{BB962C8B-B14F-4D97-AF65-F5344CB8AC3E}">
        <p14:creationId xmlns:p14="http://schemas.microsoft.com/office/powerpoint/2010/main" val="122126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p:cNvSpPr>
            <a:spLocks noGrp="1"/>
          </p:cNvSpPr>
          <p:nvPr>
            <p:ph type="pic" idx="1"/>
          </p:nvPr>
        </p:nvSpPr>
        <p:spPr>
          <a:xfrm>
            <a:off x="5183188" y="98742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uk-UA" noProof="0"/>
              <a:t>Клацніть піктограму, щоб додати зображення</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Місце для дати 3"/>
          <p:cNvSpPr>
            <a:spLocks noGrp="1"/>
          </p:cNvSpPr>
          <p:nvPr>
            <p:ph type="dt" sz="half" idx="10"/>
          </p:nvPr>
        </p:nvSpPr>
        <p:spPr/>
        <p:txBody>
          <a:bodyPr/>
          <a:lstStyle>
            <a:lvl1pPr>
              <a:defRPr/>
            </a:lvl1pPr>
          </a:lstStyle>
          <a:p>
            <a:pPr>
              <a:defRPr/>
            </a:pPr>
            <a:fld id="{5EE866B2-8789-0E46-9240-39C06BF1CF24}" type="datetimeFigureOut">
              <a:rPr lang="uk-UA"/>
              <a:pPr>
                <a:defRPr/>
              </a:pPr>
              <a:t>20.01.26</a:t>
            </a:fld>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solidFill>
                <a:prstClr val="black">
                  <a:tint val="75000"/>
                </a:prstClr>
              </a:solidFill>
              <a:latin typeface="Calibri"/>
            </a:endParaRPr>
          </a:p>
        </p:txBody>
      </p:sp>
      <p:sp>
        <p:nvSpPr>
          <p:cNvPr id="7" name="Місце для номера слайда 5"/>
          <p:cNvSpPr>
            <a:spLocks noGrp="1"/>
          </p:cNvSpPr>
          <p:nvPr>
            <p:ph type="sldNum" sz="quarter" idx="12"/>
          </p:nvPr>
        </p:nvSpPr>
        <p:spPr/>
        <p:txBody>
          <a:bodyPr/>
          <a:lstStyle>
            <a:lvl1pPr>
              <a:defRPr/>
            </a:lvl1pPr>
          </a:lstStyle>
          <a:p>
            <a:pPr>
              <a:defRPr/>
            </a:pPr>
            <a:fld id="{B66B4CE9-620F-954C-A91A-9C357CE448C8}" type="slidenum">
              <a:rPr lang="uk-UA"/>
              <a:pPr>
                <a:defRPr/>
              </a:pPr>
              <a:t>‹#›</a:t>
            </a:fld>
            <a:endParaRPr lang="uk-UA"/>
          </a:p>
        </p:txBody>
      </p:sp>
    </p:spTree>
    <p:extLst>
      <p:ext uri="{BB962C8B-B14F-4D97-AF65-F5344CB8AC3E}">
        <p14:creationId xmlns:p14="http://schemas.microsoft.com/office/powerpoint/2010/main" val="3731370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lvl1pPr>
              <a:defRPr/>
            </a:lvl1pPr>
          </a:lstStyle>
          <a:p>
            <a:pPr>
              <a:defRPr/>
            </a:pPr>
            <a:fld id="{C9423839-338C-E34A-B5C4-A03285FCF4B8}" type="datetimeFigureOut">
              <a:rPr lang="uk-UA"/>
              <a:pPr>
                <a:defRPr/>
              </a:pPr>
              <a:t>20.01.26</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solidFill>
                <a:prstClr val="black">
                  <a:tint val="75000"/>
                </a:prstClr>
              </a:solidFill>
              <a:latin typeface="Calibri"/>
            </a:endParaRPr>
          </a:p>
        </p:txBody>
      </p:sp>
      <p:sp>
        <p:nvSpPr>
          <p:cNvPr id="6" name="Місце для номера слайда 5"/>
          <p:cNvSpPr>
            <a:spLocks noGrp="1"/>
          </p:cNvSpPr>
          <p:nvPr>
            <p:ph type="sldNum" sz="quarter" idx="12"/>
          </p:nvPr>
        </p:nvSpPr>
        <p:spPr/>
        <p:txBody>
          <a:bodyPr/>
          <a:lstStyle>
            <a:lvl1pPr>
              <a:defRPr/>
            </a:lvl1pPr>
          </a:lstStyle>
          <a:p>
            <a:pPr>
              <a:defRPr/>
            </a:pPr>
            <a:fld id="{4BEBA84C-CF57-504B-8B3E-33F9F343FEA1}" type="slidenum">
              <a:rPr lang="uk-UA"/>
              <a:pPr>
                <a:defRPr/>
              </a:pPr>
              <a:t>‹#›</a:t>
            </a:fld>
            <a:endParaRPr lang="uk-UA"/>
          </a:p>
        </p:txBody>
      </p:sp>
    </p:spTree>
    <p:extLst>
      <p:ext uri="{BB962C8B-B14F-4D97-AF65-F5344CB8AC3E}">
        <p14:creationId xmlns:p14="http://schemas.microsoft.com/office/powerpoint/2010/main" val="1322189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2"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p:cNvSpPr>
            <a:spLocks noGrp="1"/>
          </p:cNvSpPr>
          <p:nvPr>
            <p:ph type="body" orient="vert" idx="1"/>
          </p:nvPr>
        </p:nvSpPr>
        <p:spPr>
          <a:xfrm>
            <a:off x="838202" y="365125"/>
            <a:ext cx="7734300" cy="5811838"/>
          </a:xfrm>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lvl1pPr>
              <a:defRPr/>
            </a:lvl1pPr>
          </a:lstStyle>
          <a:p>
            <a:pPr>
              <a:defRPr/>
            </a:pPr>
            <a:fld id="{3EB05E16-3D52-1E47-BA58-D30DF05C514B}" type="datetimeFigureOut">
              <a:rPr lang="uk-UA"/>
              <a:pPr>
                <a:defRPr/>
              </a:pPr>
              <a:t>20.01.26</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solidFill>
                <a:prstClr val="black">
                  <a:tint val="75000"/>
                </a:prstClr>
              </a:solidFill>
              <a:latin typeface="Calibri"/>
            </a:endParaRPr>
          </a:p>
        </p:txBody>
      </p:sp>
      <p:sp>
        <p:nvSpPr>
          <p:cNvPr id="6" name="Місце для номера слайда 5"/>
          <p:cNvSpPr>
            <a:spLocks noGrp="1"/>
          </p:cNvSpPr>
          <p:nvPr>
            <p:ph type="sldNum" sz="quarter" idx="12"/>
          </p:nvPr>
        </p:nvSpPr>
        <p:spPr/>
        <p:txBody>
          <a:bodyPr/>
          <a:lstStyle>
            <a:lvl1pPr>
              <a:defRPr/>
            </a:lvl1pPr>
          </a:lstStyle>
          <a:p>
            <a:pPr>
              <a:defRPr/>
            </a:pPr>
            <a:fld id="{68F5E9A5-60C4-9140-AB34-9BD47332559A}" type="slidenum">
              <a:rPr lang="uk-UA"/>
              <a:pPr>
                <a:defRPr/>
              </a:pPr>
              <a:t>‹#›</a:t>
            </a:fld>
            <a:endParaRPr lang="uk-UA"/>
          </a:p>
        </p:txBody>
      </p:sp>
    </p:spTree>
    <p:extLst>
      <p:ext uri="{BB962C8B-B14F-4D97-AF65-F5344CB8AC3E}">
        <p14:creationId xmlns:p14="http://schemas.microsoft.com/office/powerpoint/2010/main" val="3254158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46"/>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Відредагуйте стиль зразка тексту</a:t>
            </a:r>
          </a:p>
        </p:txBody>
      </p:sp>
      <p:sp>
        <p:nvSpPr>
          <p:cNvPr id="4" name="Місце для дати 3"/>
          <p:cNvSpPr>
            <a:spLocks noGrp="1"/>
          </p:cNvSpPr>
          <p:nvPr>
            <p:ph type="dt" sz="half" idx="10"/>
          </p:nvPr>
        </p:nvSpPr>
        <p:spPr/>
        <p:txBody>
          <a:bodyPr/>
          <a:lstStyle>
            <a:lvl1pPr>
              <a:defRPr/>
            </a:lvl1pPr>
          </a:lstStyle>
          <a:p>
            <a:pPr>
              <a:defRPr/>
            </a:pPr>
            <a:fld id="{A887E253-46E4-BE4B-A4C7-14861373A03C}" type="datetimeFigureOut">
              <a:rPr lang="uk-UA"/>
              <a:pPr>
                <a:defRPr/>
              </a:pPr>
              <a:t>20.01.26</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solidFill>
                <a:prstClr val="black">
                  <a:tint val="75000"/>
                </a:prstClr>
              </a:solidFill>
              <a:latin typeface="Calibri"/>
            </a:endParaRPr>
          </a:p>
        </p:txBody>
      </p:sp>
      <p:sp>
        <p:nvSpPr>
          <p:cNvPr id="6" name="Місце для номера слайда 5"/>
          <p:cNvSpPr>
            <a:spLocks noGrp="1"/>
          </p:cNvSpPr>
          <p:nvPr>
            <p:ph type="sldNum" sz="quarter" idx="12"/>
          </p:nvPr>
        </p:nvSpPr>
        <p:spPr/>
        <p:txBody>
          <a:bodyPr/>
          <a:lstStyle>
            <a:lvl1pPr>
              <a:defRPr/>
            </a:lvl1pPr>
          </a:lstStyle>
          <a:p>
            <a:pPr>
              <a:defRPr/>
            </a:pPr>
            <a:fld id="{B558C93B-DF75-C947-8184-CB71B944C7F3}" type="slidenum">
              <a:rPr lang="uk-UA"/>
              <a:pPr>
                <a:defRPr/>
              </a:pPr>
              <a:t>‹#›</a:t>
            </a:fld>
            <a:endParaRPr lang="uk-UA"/>
          </a:p>
        </p:txBody>
      </p:sp>
    </p:spTree>
    <p:extLst>
      <p:ext uri="{BB962C8B-B14F-4D97-AF65-F5344CB8AC3E}">
        <p14:creationId xmlns:p14="http://schemas.microsoft.com/office/powerpoint/2010/main" val="3410300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3"/>
          <p:cNvSpPr>
            <a:spLocks noGrp="1"/>
          </p:cNvSpPr>
          <p:nvPr>
            <p:ph type="dt" sz="half" idx="10"/>
          </p:nvPr>
        </p:nvSpPr>
        <p:spPr/>
        <p:txBody>
          <a:bodyPr/>
          <a:lstStyle>
            <a:lvl1pPr>
              <a:defRPr/>
            </a:lvl1pPr>
          </a:lstStyle>
          <a:p>
            <a:pPr>
              <a:defRPr/>
            </a:pPr>
            <a:fld id="{408A5982-2625-A645-A1E5-83225029F86A}" type="datetimeFigureOut">
              <a:rPr lang="uk-UA"/>
              <a:pPr>
                <a:defRPr/>
              </a:pPr>
              <a:t>20.01.26</a:t>
            </a:fld>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solidFill>
                <a:prstClr val="black">
                  <a:tint val="75000"/>
                </a:prstClr>
              </a:solidFill>
              <a:latin typeface="Calibri"/>
            </a:endParaRPr>
          </a:p>
        </p:txBody>
      </p:sp>
      <p:sp>
        <p:nvSpPr>
          <p:cNvPr id="7" name="Місце для номера слайда 5"/>
          <p:cNvSpPr>
            <a:spLocks noGrp="1"/>
          </p:cNvSpPr>
          <p:nvPr>
            <p:ph type="sldNum" sz="quarter" idx="12"/>
          </p:nvPr>
        </p:nvSpPr>
        <p:spPr/>
        <p:txBody>
          <a:bodyPr/>
          <a:lstStyle>
            <a:lvl1pPr>
              <a:defRPr/>
            </a:lvl1pPr>
          </a:lstStyle>
          <a:p>
            <a:pPr>
              <a:defRPr/>
            </a:pPr>
            <a:fld id="{6611692A-AFF3-8940-8E4A-E3FEB122785E}" type="slidenum">
              <a:rPr lang="uk-UA"/>
              <a:pPr>
                <a:defRPr/>
              </a:pPr>
              <a:t>‹#›</a:t>
            </a:fld>
            <a:endParaRPr lang="uk-UA"/>
          </a:p>
        </p:txBody>
      </p:sp>
    </p:spTree>
    <p:extLst>
      <p:ext uri="{BB962C8B-B14F-4D97-AF65-F5344CB8AC3E}">
        <p14:creationId xmlns:p14="http://schemas.microsoft.com/office/powerpoint/2010/main" val="1557221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9"/>
            <a:ext cx="10515600" cy="1325563"/>
          </a:xfrm>
        </p:spPr>
        <p:txBody>
          <a:bodyPr/>
          <a:lstStyle/>
          <a:p>
            <a:r>
              <a:rPr lang="uk-UA"/>
              <a:t>Клацніть, щоб редагувати стиль зразка заголовка</a:t>
            </a:r>
          </a:p>
        </p:txBody>
      </p:sp>
      <p:sp>
        <p:nvSpPr>
          <p:cNvPr id="3" name="Місце для тексту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4" name="Місце для вмісту 3"/>
          <p:cNvSpPr>
            <a:spLocks noGrp="1"/>
          </p:cNvSpPr>
          <p:nvPr>
            <p:ph sz="half" idx="2"/>
          </p:nvPr>
        </p:nvSpPr>
        <p:spPr>
          <a:xfrm>
            <a:off x="839789" y="2505075"/>
            <a:ext cx="5157787" cy="368458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6" name="Місце для вмісту 5"/>
          <p:cNvSpPr>
            <a:spLocks noGrp="1"/>
          </p:cNvSpPr>
          <p:nvPr>
            <p:ph sz="quarter" idx="4"/>
          </p:nvPr>
        </p:nvSpPr>
        <p:spPr>
          <a:xfrm>
            <a:off x="6172203" y="2505075"/>
            <a:ext cx="5183188" cy="368458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3"/>
          <p:cNvSpPr>
            <a:spLocks noGrp="1"/>
          </p:cNvSpPr>
          <p:nvPr>
            <p:ph type="dt" sz="half" idx="10"/>
          </p:nvPr>
        </p:nvSpPr>
        <p:spPr/>
        <p:txBody>
          <a:bodyPr/>
          <a:lstStyle>
            <a:lvl1pPr>
              <a:defRPr/>
            </a:lvl1pPr>
          </a:lstStyle>
          <a:p>
            <a:pPr>
              <a:defRPr/>
            </a:pPr>
            <a:fld id="{3584472F-E65D-7842-8489-67AF97885A71}" type="datetimeFigureOut">
              <a:rPr lang="uk-UA"/>
              <a:pPr>
                <a:defRPr/>
              </a:pPr>
              <a:t>20.01.26</a:t>
            </a:fld>
            <a:endParaRPr lang="uk-UA"/>
          </a:p>
        </p:txBody>
      </p:sp>
      <p:sp>
        <p:nvSpPr>
          <p:cNvPr id="8" name="Місце для нижнього колонтитула 4"/>
          <p:cNvSpPr>
            <a:spLocks noGrp="1"/>
          </p:cNvSpPr>
          <p:nvPr>
            <p:ph type="ftr" sz="quarter" idx="11"/>
          </p:nvPr>
        </p:nvSpPr>
        <p:spPr/>
        <p:txBody>
          <a:bodyPr/>
          <a:lstStyle>
            <a:lvl1pPr>
              <a:defRPr/>
            </a:lvl1pPr>
          </a:lstStyle>
          <a:p>
            <a:pPr>
              <a:defRPr/>
            </a:pPr>
            <a:endParaRPr lang="uk-UA">
              <a:solidFill>
                <a:prstClr val="black">
                  <a:tint val="75000"/>
                </a:prstClr>
              </a:solidFill>
              <a:latin typeface="Calibri"/>
            </a:endParaRPr>
          </a:p>
        </p:txBody>
      </p:sp>
      <p:sp>
        <p:nvSpPr>
          <p:cNvPr id="9" name="Місце для номера слайда 5"/>
          <p:cNvSpPr>
            <a:spLocks noGrp="1"/>
          </p:cNvSpPr>
          <p:nvPr>
            <p:ph type="sldNum" sz="quarter" idx="12"/>
          </p:nvPr>
        </p:nvSpPr>
        <p:spPr/>
        <p:txBody>
          <a:bodyPr/>
          <a:lstStyle>
            <a:lvl1pPr>
              <a:defRPr/>
            </a:lvl1pPr>
          </a:lstStyle>
          <a:p>
            <a:pPr>
              <a:defRPr/>
            </a:pPr>
            <a:fld id="{81FD2FB8-D81F-014B-9ED5-FED7CE43CB21}" type="slidenum">
              <a:rPr lang="uk-UA"/>
              <a:pPr>
                <a:defRPr/>
              </a:pPr>
              <a:t>‹#›</a:t>
            </a:fld>
            <a:endParaRPr lang="uk-UA"/>
          </a:p>
        </p:txBody>
      </p:sp>
    </p:spTree>
    <p:extLst>
      <p:ext uri="{BB962C8B-B14F-4D97-AF65-F5344CB8AC3E}">
        <p14:creationId xmlns:p14="http://schemas.microsoft.com/office/powerpoint/2010/main" val="1069968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3"/>
          <p:cNvSpPr>
            <a:spLocks noGrp="1"/>
          </p:cNvSpPr>
          <p:nvPr>
            <p:ph type="dt" sz="half" idx="10"/>
          </p:nvPr>
        </p:nvSpPr>
        <p:spPr/>
        <p:txBody>
          <a:bodyPr/>
          <a:lstStyle>
            <a:lvl1pPr>
              <a:defRPr/>
            </a:lvl1pPr>
          </a:lstStyle>
          <a:p>
            <a:pPr>
              <a:defRPr/>
            </a:pPr>
            <a:fld id="{79972B0E-C800-6C46-9E57-04BF592C8F92}" type="datetimeFigureOut">
              <a:rPr lang="uk-UA"/>
              <a:pPr>
                <a:defRPr/>
              </a:pPr>
              <a:t>20.01.26</a:t>
            </a:fld>
            <a:endParaRPr lang="uk-UA"/>
          </a:p>
        </p:txBody>
      </p:sp>
      <p:sp>
        <p:nvSpPr>
          <p:cNvPr id="4" name="Місце для нижнього колонтитула 4"/>
          <p:cNvSpPr>
            <a:spLocks noGrp="1"/>
          </p:cNvSpPr>
          <p:nvPr>
            <p:ph type="ftr" sz="quarter" idx="11"/>
          </p:nvPr>
        </p:nvSpPr>
        <p:spPr/>
        <p:txBody>
          <a:bodyPr/>
          <a:lstStyle>
            <a:lvl1pPr>
              <a:defRPr/>
            </a:lvl1pPr>
          </a:lstStyle>
          <a:p>
            <a:pPr>
              <a:defRPr/>
            </a:pPr>
            <a:endParaRPr lang="uk-UA">
              <a:solidFill>
                <a:prstClr val="black">
                  <a:tint val="75000"/>
                </a:prstClr>
              </a:solidFill>
              <a:latin typeface="Calibri"/>
            </a:endParaRPr>
          </a:p>
        </p:txBody>
      </p:sp>
      <p:sp>
        <p:nvSpPr>
          <p:cNvPr id="5" name="Місце для номера слайда 5"/>
          <p:cNvSpPr>
            <a:spLocks noGrp="1"/>
          </p:cNvSpPr>
          <p:nvPr>
            <p:ph type="sldNum" sz="quarter" idx="12"/>
          </p:nvPr>
        </p:nvSpPr>
        <p:spPr/>
        <p:txBody>
          <a:bodyPr/>
          <a:lstStyle>
            <a:lvl1pPr>
              <a:defRPr/>
            </a:lvl1pPr>
          </a:lstStyle>
          <a:p>
            <a:pPr>
              <a:defRPr/>
            </a:pPr>
            <a:fld id="{EC021902-CD0F-114E-8463-2D3B9BFD5A2D}" type="slidenum">
              <a:rPr lang="uk-UA"/>
              <a:pPr>
                <a:defRPr/>
              </a:pPr>
              <a:t>‹#›</a:t>
            </a:fld>
            <a:endParaRPr lang="uk-UA"/>
          </a:p>
        </p:txBody>
      </p:sp>
    </p:spTree>
    <p:extLst>
      <p:ext uri="{BB962C8B-B14F-4D97-AF65-F5344CB8AC3E}">
        <p14:creationId xmlns:p14="http://schemas.microsoft.com/office/powerpoint/2010/main" val="500233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3"/>
          <p:cNvSpPr>
            <a:spLocks noGrp="1"/>
          </p:cNvSpPr>
          <p:nvPr>
            <p:ph type="dt" sz="half" idx="10"/>
          </p:nvPr>
        </p:nvSpPr>
        <p:spPr/>
        <p:txBody>
          <a:bodyPr/>
          <a:lstStyle>
            <a:lvl1pPr>
              <a:defRPr/>
            </a:lvl1pPr>
          </a:lstStyle>
          <a:p>
            <a:pPr>
              <a:defRPr/>
            </a:pPr>
            <a:fld id="{8CA97D18-13EE-414F-9BD2-9F91EE73DA52}" type="datetimeFigureOut">
              <a:rPr lang="uk-UA"/>
              <a:pPr>
                <a:defRPr/>
              </a:pPr>
              <a:t>20.01.26</a:t>
            </a:fld>
            <a:endParaRPr lang="uk-UA"/>
          </a:p>
        </p:txBody>
      </p:sp>
      <p:sp>
        <p:nvSpPr>
          <p:cNvPr id="3" name="Місце для нижнього колонтитула 4"/>
          <p:cNvSpPr>
            <a:spLocks noGrp="1"/>
          </p:cNvSpPr>
          <p:nvPr>
            <p:ph type="ftr" sz="quarter" idx="11"/>
          </p:nvPr>
        </p:nvSpPr>
        <p:spPr/>
        <p:txBody>
          <a:bodyPr/>
          <a:lstStyle>
            <a:lvl1pPr>
              <a:defRPr/>
            </a:lvl1pPr>
          </a:lstStyle>
          <a:p>
            <a:pPr>
              <a:defRPr/>
            </a:pPr>
            <a:endParaRPr lang="uk-UA">
              <a:solidFill>
                <a:prstClr val="black">
                  <a:tint val="75000"/>
                </a:prstClr>
              </a:solidFill>
              <a:latin typeface="Calibri"/>
            </a:endParaRPr>
          </a:p>
        </p:txBody>
      </p:sp>
      <p:sp>
        <p:nvSpPr>
          <p:cNvPr id="4" name="Місце для номера слайда 5"/>
          <p:cNvSpPr>
            <a:spLocks noGrp="1"/>
          </p:cNvSpPr>
          <p:nvPr>
            <p:ph type="sldNum" sz="quarter" idx="12"/>
          </p:nvPr>
        </p:nvSpPr>
        <p:spPr/>
        <p:txBody>
          <a:bodyPr/>
          <a:lstStyle>
            <a:lvl1pPr>
              <a:defRPr/>
            </a:lvl1pPr>
          </a:lstStyle>
          <a:p>
            <a:pPr>
              <a:defRPr/>
            </a:pPr>
            <a:fld id="{F1969678-D084-CA44-AA9F-30165F5659CB}" type="slidenum">
              <a:rPr lang="uk-UA"/>
              <a:pPr>
                <a:defRPr/>
              </a:pPr>
              <a:t>‹#›</a:t>
            </a:fld>
            <a:endParaRPr lang="uk-UA"/>
          </a:p>
        </p:txBody>
      </p:sp>
    </p:spTree>
    <p:extLst>
      <p:ext uri="{BB962C8B-B14F-4D97-AF65-F5344CB8AC3E}">
        <p14:creationId xmlns:p14="http://schemas.microsoft.com/office/powerpoint/2010/main" val="3189409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Місце для дати 3"/>
          <p:cNvSpPr>
            <a:spLocks noGrp="1"/>
          </p:cNvSpPr>
          <p:nvPr>
            <p:ph type="dt" sz="half" idx="10"/>
          </p:nvPr>
        </p:nvSpPr>
        <p:spPr/>
        <p:txBody>
          <a:bodyPr/>
          <a:lstStyle>
            <a:lvl1pPr>
              <a:defRPr/>
            </a:lvl1pPr>
          </a:lstStyle>
          <a:p>
            <a:pPr>
              <a:defRPr/>
            </a:pPr>
            <a:fld id="{E0E57ACD-538B-DA48-A026-638BD75AC4D3}" type="datetimeFigureOut">
              <a:rPr lang="uk-UA"/>
              <a:pPr>
                <a:defRPr/>
              </a:pPr>
              <a:t>20.01.26</a:t>
            </a:fld>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solidFill>
                <a:prstClr val="black">
                  <a:tint val="75000"/>
                </a:prstClr>
              </a:solidFill>
              <a:latin typeface="Calibri"/>
            </a:endParaRPr>
          </a:p>
        </p:txBody>
      </p:sp>
      <p:sp>
        <p:nvSpPr>
          <p:cNvPr id="7" name="Місце для номера слайда 5"/>
          <p:cNvSpPr>
            <a:spLocks noGrp="1"/>
          </p:cNvSpPr>
          <p:nvPr>
            <p:ph type="sldNum" sz="quarter" idx="12"/>
          </p:nvPr>
        </p:nvSpPr>
        <p:spPr/>
        <p:txBody>
          <a:bodyPr/>
          <a:lstStyle>
            <a:lvl1pPr>
              <a:defRPr/>
            </a:lvl1pPr>
          </a:lstStyle>
          <a:p>
            <a:pPr>
              <a:defRPr/>
            </a:pPr>
            <a:fld id="{C83E7920-50EC-3848-8BAE-2D7446AD0419}" type="slidenum">
              <a:rPr lang="uk-UA"/>
              <a:pPr>
                <a:defRPr/>
              </a:pPr>
              <a:t>‹#›</a:t>
            </a:fld>
            <a:endParaRPr lang="uk-UA"/>
          </a:p>
        </p:txBody>
      </p:sp>
    </p:spTree>
    <p:extLst>
      <p:ext uri="{BB962C8B-B14F-4D97-AF65-F5344CB8AC3E}">
        <p14:creationId xmlns:p14="http://schemas.microsoft.com/office/powerpoint/2010/main" val="2640260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p:cNvSpPr>
            <a:spLocks noGrp="1"/>
          </p:cNvSpPr>
          <p:nvPr>
            <p:ph type="pic" idx="1"/>
          </p:nvPr>
        </p:nvSpPr>
        <p:spPr>
          <a:xfrm>
            <a:off x="5183188" y="987433"/>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uk-UA" noProof="0"/>
              <a:t>Клацніть піктограму, щоб додати зображення</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Місце для дати 3"/>
          <p:cNvSpPr>
            <a:spLocks noGrp="1"/>
          </p:cNvSpPr>
          <p:nvPr>
            <p:ph type="dt" sz="half" idx="10"/>
          </p:nvPr>
        </p:nvSpPr>
        <p:spPr/>
        <p:txBody>
          <a:bodyPr/>
          <a:lstStyle>
            <a:lvl1pPr>
              <a:defRPr/>
            </a:lvl1pPr>
          </a:lstStyle>
          <a:p>
            <a:pPr>
              <a:defRPr/>
            </a:pPr>
            <a:fld id="{5591D062-745F-044B-95ED-80B1069D7A0E}" type="datetimeFigureOut">
              <a:rPr lang="uk-UA"/>
              <a:pPr>
                <a:defRPr/>
              </a:pPr>
              <a:t>20.01.26</a:t>
            </a:fld>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solidFill>
                <a:prstClr val="black">
                  <a:tint val="75000"/>
                </a:prstClr>
              </a:solidFill>
              <a:latin typeface="Calibri"/>
            </a:endParaRPr>
          </a:p>
        </p:txBody>
      </p:sp>
      <p:sp>
        <p:nvSpPr>
          <p:cNvPr id="7" name="Місце для номера слайда 5"/>
          <p:cNvSpPr>
            <a:spLocks noGrp="1"/>
          </p:cNvSpPr>
          <p:nvPr>
            <p:ph type="sldNum" sz="quarter" idx="12"/>
          </p:nvPr>
        </p:nvSpPr>
        <p:spPr/>
        <p:txBody>
          <a:bodyPr/>
          <a:lstStyle>
            <a:lvl1pPr>
              <a:defRPr/>
            </a:lvl1pPr>
          </a:lstStyle>
          <a:p>
            <a:pPr>
              <a:defRPr/>
            </a:pPr>
            <a:fld id="{E6853F23-B063-1142-B63B-1FA9EF735EF8}" type="slidenum">
              <a:rPr lang="uk-UA"/>
              <a:pPr>
                <a:defRPr/>
              </a:pPr>
              <a:t>‹#›</a:t>
            </a:fld>
            <a:endParaRPr lang="uk-UA"/>
          </a:p>
        </p:txBody>
      </p:sp>
    </p:spTree>
    <p:extLst>
      <p:ext uri="{BB962C8B-B14F-4D97-AF65-F5344CB8AC3E}">
        <p14:creationId xmlns:p14="http://schemas.microsoft.com/office/powerpoint/2010/main" val="1368002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8E3"/>
        </a:solidFill>
        <a:effectLst/>
      </p:bgPr>
    </p:bg>
    <p:spTree>
      <p:nvGrpSpPr>
        <p:cNvPr id="1" name=""/>
        <p:cNvGrpSpPr/>
        <p:nvPr/>
      </p:nvGrpSpPr>
      <p:grpSpPr>
        <a:xfrm>
          <a:off x="0" y="0"/>
          <a:ext cx="0" cy="0"/>
          <a:chOff x="0" y="0"/>
          <a:chExt cx="0" cy="0"/>
        </a:xfrm>
      </p:grpSpPr>
      <p:sp>
        <p:nvSpPr>
          <p:cNvPr id="1026" name="Місце для заголовка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uk-UA"/>
              <a:t>Клацніть, щоб редагувати стиль зразка заголовка</a:t>
            </a:r>
          </a:p>
        </p:txBody>
      </p:sp>
      <p:sp>
        <p:nvSpPr>
          <p:cNvPr id="1027" name="Місце для тексту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838200" y="6356358"/>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charset="0"/>
              </a:defRPr>
            </a:lvl1pPr>
          </a:lstStyle>
          <a:p>
            <a:pPr fontAlgn="base">
              <a:spcBef>
                <a:spcPct val="0"/>
              </a:spcBef>
              <a:spcAft>
                <a:spcPct val="0"/>
              </a:spcAft>
              <a:defRPr/>
            </a:pPr>
            <a:fld id="{87B92EAF-D123-D64F-AFEB-0CBCCD1DA9CB}" type="datetimeFigureOut">
              <a:rPr lang="uk-UA" smtClean="0">
                <a:ea typeface="Arial" charset="0"/>
                <a:cs typeface="Arial" charset="0"/>
              </a:rPr>
              <a:pPr fontAlgn="base">
                <a:spcBef>
                  <a:spcPct val="0"/>
                </a:spcBef>
                <a:spcAft>
                  <a:spcPct val="0"/>
                </a:spcAft>
                <a:defRPr/>
              </a:pPr>
              <a:t>20.01.26</a:t>
            </a:fld>
            <a:endParaRPr lang="uk-UA">
              <a:ea typeface="Arial" charset="0"/>
              <a:cs typeface="Arial" charset="0"/>
            </a:endParaRPr>
          </a:p>
        </p:txBody>
      </p:sp>
      <p:sp>
        <p:nvSpPr>
          <p:cNvPr id="5" name="Місце для нижнього колонтитула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uk-UA">
              <a:solidFill>
                <a:prstClr val="black">
                  <a:tint val="75000"/>
                </a:prstClr>
              </a:solidFill>
            </a:endParaRPr>
          </a:p>
        </p:txBody>
      </p:sp>
      <p:sp>
        <p:nvSpPr>
          <p:cNvPr id="6" name="Місце для номера слайда 5"/>
          <p:cNvSpPr>
            <a:spLocks noGrp="1"/>
          </p:cNvSpPr>
          <p:nvPr>
            <p:ph type="sldNum" sz="quarter" idx="4"/>
          </p:nvPr>
        </p:nvSpPr>
        <p:spPr>
          <a:xfrm>
            <a:off x="8610600" y="6356358"/>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charset="0"/>
              </a:defRPr>
            </a:lvl1pPr>
          </a:lstStyle>
          <a:p>
            <a:pPr fontAlgn="base">
              <a:spcBef>
                <a:spcPct val="0"/>
              </a:spcBef>
              <a:spcAft>
                <a:spcPct val="0"/>
              </a:spcAft>
              <a:defRPr/>
            </a:pPr>
            <a:fld id="{866EC8E5-4330-674E-BE63-E844E0FA5188}" type="slidenum">
              <a:rPr lang="uk-UA" smtClean="0">
                <a:ea typeface="Arial" charset="0"/>
                <a:cs typeface="Arial" charset="0"/>
              </a:rPr>
              <a:pPr fontAlgn="base">
                <a:spcBef>
                  <a:spcPct val="0"/>
                </a:spcBef>
                <a:spcAft>
                  <a:spcPct val="0"/>
                </a:spcAft>
                <a:defRPr/>
              </a:pPr>
              <a:t>‹#›</a:t>
            </a:fld>
            <a:endParaRPr lang="uk-UA">
              <a:ea typeface="Arial" charset="0"/>
              <a:cs typeface="Arial" charset="0"/>
            </a:endParaRPr>
          </a:p>
        </p:txBody>
      </p:sp>
    </p:spTree>
    <p:extLst>
      <p:ext uri="{BB962C8B-B14F-4D97-AF65-F5344CB8AC3E}">
        <p14:creationId xmlns:p14="http://schemas.microsoft.com/office/powerpoint/2010/main" val="1376976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Arial" charset="0"/>
          <a:cs typeface="Arial" charset="0"/>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Arial" charset="0"/>
          <a:cs typeface="Arial"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Arial" charset="0"/>
          <a:cs typeface="Arial"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Arial" charset="0"/>
          <a:cs typeface="Arial"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Arial" charset="0"/>
          <a:cs typeface="Arial"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kumimoji="1" sz="2800" kern="1200">
          <a:solidFill>
            <a:schemeClr val="tx1"/>
          </a:solidFill>
          <a:latin typeface="+mn-lt"/>
          <a:ea typeface="Arial" charset="0"/>
          <a:cs typeface="Arial" charset="0"/>
        </a:defRPr>
      </a:lvl1pPr>
      <a:lvl2pPr marL="685800" indent="-228600" algn="l" rtl="0" eaLnBrk="0" fontAlgn="base" hangingPunct="0">
        <a:lnSpc>
          <a:spcPct val="90000"/>
        </a:lnSpc>
        <a:spcBef>
          <a:spcPts val="500"/>
        </a:spcBef>
        <a:spcAft>
          <a:spcPct val="0"/>
        </a:spcAft>
        <a:buFont typeface="Arial" charset="0"/>
        <a:buChar char="•"/>
        <a:defRPr kumimoji="1" sz="2400" kern="1200">
          <a:solidFill>
            <a:schemeClr val="tx1"/>
          </a:solidFill>
          <a:latin typeface="+mn-lt"/>
          <a:ea typeface="Arial" charset="0"/>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charset="0"/>
        <a:buChar char="•"/>
        <a:defRPr kumimoji="1" sz="2000" kern="1200">
          <a:solidFill>
            <a:schemeClr val="tx1"/>
          </a:solidFill>
          <a:latin typeface="+mn-lt"/>
          <a:ea typeface="Arial" charset="0"/>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charset="0"/>
        <a:buChar char="•"/>
        <a:defRPr kumimoji="1" kern="1200">
          <a:solidFill>
            <a:schemeClr val="tx1"/>
          </a:solidFill>
          <a:latin typeface="+mn-lt"/>
          <a:ea typeface="Arial" charset="0"/>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charset="0"/>
        <a:buChar char="•"/>
        <a:defRPr kumimoji="1" kern="1200">
          <a:solidFill>
            <a:schemeClr val="tx1"/>
          </a:solidFill>
          <a:latin typeface="+mn-lt"/>
          <a:ea typeface="Arial"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0E8E3"/>
        </a:solidFill>
        <a:effectLst/>
      </p:bgPr>
    </p:bg>
    <p:spTree>
      <p:nvGrpSpPr>
        <p:cNvPr id="1" name=""/>
        <p:cNvGrpSpPr/>
        <p:nvPr/>
      </p:nvGrpSpPr>
      <p:grpSpPr>
        <a:xfrm>
          <a:off x="0" y="0"/>
          <a:ext cx="0" cy="0"/>
          <a:chOff x="0" y="0"/>
          <a:chExt cx="0" cy="0"/>
        </a:xfrm>
      </p:grpSpPr>
      <p:sp>
        <p:nvSpPr>
          <p:cNvPr id="1026" name="Місце для заголовка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uk-UA"/>
              <a:t>Клацніть, щоб редагувати стиль зразка заголовка</a:t>
            </a:r>
          </a:p>
        </p:txBody>
      </p:sp>
      <p:sp>
        <p:nvSpPr>
          <p:cNvPr id="1027" name="Місце для тексту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838200" y="6356354"/>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cs typeface="+mn-cs"/>
              </a:defRPr>
            </a:lvl1pPr>
          </a:lstStyle>
          <a:p>
            <a:pPr fontAlgn="base">
              <a:spcBef>
                <a:spcPct val="0"/>
              </a:spcBef>
              <a:spcAft>
                <a:spcPct val="0"/>
              </a:spcAft>
              <a:defRPr/>
            </a:pPr>
            <a:fld id="{91948B76-D5D8-BA4B-BB84-DD80730380D4}" type="datetimeFigureOut">
              <a:rPr lang="uk-UA" smtClean="0">
                <a:ea typeface="Arial" charset="0"/>
              </a:rPr>
              <a:pPr fontAlgn="base">
                <a:spcBef>
                  <a:spcPct val="0"/>
                </a:spcBef>
                <a:spcAft>
                  <a:spcPct val="0"/>
                </a:spcAft>
                <a:defRPr/>
              </a:pPr>
              <a:t>20.01.26</a:t>
            </a:fld>
            <a:endParaRPr lang="uk-UA">
              <a:ea typeface="Arial" charset="0"/>
            </a:endParaRPr>
          </a:p>
        </p:txBody>
      </p:sp>
      <p:sp>
        <p:nvSpPr>
          <p:cNvPr id="5" name="Місце для нижнього колонтитула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uk-UA">
              <a:solidFill>
                <a:prstClr val="black">
                  <a:tint val="75000"/>
                </a:prstClr>
              </a:solidFill>
            </a:endParaRPr>
          </a:p>
        </p:txBody>
      </p:sp>
      <p:sp>
        <p:nvSpPr>
          <p:cNvPr id="6" name="Місце для номера слайда 5"/>
          <p:cNvSpPr>
            <a:spLocks noGrp="1"/>
          </p:cNvSpPr>
          <p:nvPr>
            <p:ph type="sldNum" sz="quarter" idx="4"/>
          </p:nvPr>
        </p:nvSpPr>
        <p:spPr>
          <a:xfrm>
            <a:off x="8610600" y="6356354"/>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cs typeface="+mn-cs"/>
              </a:defRPr>
            </a:lvl1pPr>
          </a:lstStyle>
          <a:p>
            <a:pPr fontAlgn="base">
              <a:spcBef>
                <a:spcPct val="0"/>
              </a:spcBef>
              <a:spcAft>
                <a:spcPct val="0"/>
              </a:spcAft>
              <a:defRPr/>
            </a:pPr>
            <a:fld id="{79B67E72-4121-6844-848C-28EE47988C5D}" type="slidenum">
              <a:rPr lang="uk-UA" smtClean="0">
                <a:ea typeface="Arial" charset="0"/>
              </a:rPr>
              <a:pPr fontAlgn="base">
                <a:spcBef>
                  <a:spcPct val="0"/>
                </a:spcBef>
                <a:spcAft>
                  <a:spcPct val="0"/>
                </a:spcAft>
                <a:defRPr/>
              </a:pPr>
              <a:t>‹#›</a:t>
            </a:fld>
            <a:endParaRPr lang="uk-UA">
              <a:ea typeface="Arial" charset="0"/>
            </a:endParaRPr>
          </a:p>
        </p:txBody>
      </p:sp>
    </p:spTree>
    <p:extLst>
      <p:ext uri="{BB962C8B-B14F-4D97-AF65-F5344CB8AC3E}">
        <p14:creationId xmlns:p14="http://schemas.microsoft.com/office/powerpoint/2010/main" val="33192621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Arial" charset="0"/>
          <a:cs typeface="Arial" charset="0"/>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Arial" charset="0"/>
          <a:cs typeface="Arial"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Arial" charset="0"/>
          <a:cs typeface="Arial"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Arial" charset="0"/>
          <a:cs typeface="Arial"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Arial" charset="0"/>
          <a:cs typeface="Arial"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kumimoji="1" sz="2800" kern="1200">
          <a:solidFill>
            <a:schemeClr val="tx1"/>
          </a:solidFill>
          <a:latin typeface="+mn-lt"/>
          <a:ea typeface="Arial" charset="0"/>
          <a:cs typeface="Arial" charset="0"/>
        </a:defRPr>
      </a:lvl1pPr>
      <a:lvl2pPr marL="685800" indent="-228600" algn="l" rtl="0" eaLnBrk="0" fontAlgn="base" hangingPunct="0">
        <a:lnSpc>
          <a:spcPct val="90000"/>
        </a:lnSpc>
        <a:spcBef>
          <a:spcPts val="500"/>
        </a:spcBef>
        <a:spcAft>
          <a:spcPct val="0"/>
        </a:spcAft>
        <a:buFont typeface="Arial" charset="0"/>
        <a:buChar char="•"/>
        <a:defRPr kumimoji="1" sz="2400" kern="1200">
          <a:solidFill>
            <a:schemeClr val="tx1"/>
          </a:solidFill>
          <a:latin typeface="+mn-lt"/>
          <a:ea typeface="Arial" charset="0"/>
          <a:cs typeface="+mn-cs"/>
        </a:defRPr>
      </a:lvl2pPr>
      <a:lvl3pPr marL="1143000" indent="-228600" algn="l" rtl="0" eaLnBrk="0" fontAlgn="base" hangingPunct="0">
        <a:lnSpc>
          <a:spcPct val="90000"/>
        </a:lnSpc>
        <a:spcBef>
          <a:spcPts val="500"/>
        </a:spcBef>
        <a:spcAft>
          <a:spcPct val="0"/>
        </a:spcAft>
        <a:buFont typeface="Arial" charset="0"/>
        <a:buChar char="•"/>
        <a:defRPr kumimoji="1" sz="2000" kern="1200">
          <a:solidFill>
            <a:schemeClr val="tx1"/>
          </a:solidFill>
          <a:latin typeface="+mn-lt"/>
          <a:ea typeface="Arial" charset="0"/>
          <a:cs typeface="+mn-cs"/>
        </a:defRPr>
      </a:lvl3pPr>
      <a:lvl4pPr marL="1600200" indent="-228600" algn="l" rtl="0" eaLnBrk="0" fontAlgn="base" hangingPunct="0">
        <a:lnSpc>
          <a:spcPct val="90000"/>
        </a:lnSpc>
        <a:spcBef>
          <a:spcPts val="500"/>
        </a:spcBef>
        <a:spcAft>
          <a:spcPct val="0"/>
        </a:spcAft>
        <a:buFont typeface="Arial" charset="0"/>
        <a:buChar char="•"/>
        <a:defRPr kumimoji="1" kern="1200">
          <a:solidFill>
            <a:schemeClr val="tx1"/>
          </a:solidFill>
          <a:latin typeface="+mn-lt"/>
          <a:ea typeface="Arial" charset="0"/>
          <a:cs typeface="+mn-cs"/>
        </a:defRPr>
      </a:lvl4pPr>
      <a:lvl5pPr marL="2057400" indent="-228600" algn="l" rtl="0" eaLnBrk="0" fontAlgn="base" hangingPunct="0">
        <a:lnSpc>
          <a:spcPct val="90000"/>
        </a:lnSpc>
        <a:spcBef>
          <a:spcPts val="500"/>
        </a:spcBef>
        <a:spcAft>
          <a:spcPct val="0"/>
        </a:spcAft>
        <a:buFont typeface="Arial" charset="0"/>
        <a:buChar char="•"/>
        <a:defRPr kumimoji="1" kern="1200">
          <a:solidFill>
            <a:schemeClr val="tx1"/>
          </a:solidFill>
          <a:latin typeface="+mn-lt"/>
          <a:ea typeface="Arial"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earch.ligazakon.ua/l_doc2.nsf/link1/an_911895/ed_2025_01_09/pravo1/T012341.html?pravo=1#91189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arch.ligazakon.ua/l_doc2.nsf/link1/an_308/ed_2025_07_17/pravo1/T012341.html?pravo=1#308" TargetMode="External"/><Relationship Id="rId2" Type="http://schemas.openxmlformats.org/officeDocument/2006/relationships/hyperlink" Target="http://search.ligazakon.ua/l_doc2.nsf/link1/an_911895/ed_2025_07_17/pravo1/T012341.html?pravo=1#911895"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zakon.rada.gov.ua/laws/show/3460-17#Text:~:text=%D0%A1%D1%82%D0%B0%D1%82%D1%82%D1%8F%2014.%20%D0%A1%D1%83%D0%B1%E2%80%99%D1%94%D0%BA%D1%82%D0%B8%20%D0%BF%D1%80%D0%B0%D0%B2%D0%B0%20%D0%BD%D0%B0%20%D0%B1%D0%B5%D0%B7%D0%BE%D0%BF%D0%BB%D0%B0%D1%82%D0%BD%D1%83%20%D0%B2%D1%82%D0%BE%D1%80%D0%B8%D0%BD%D0%BD%D1%83%20%D0%BF%D1%80%D0%B0%D0%B2%D0%BD%D0%B8%D1%87%D1%83%20%D0%B4%D0%BE%D0%BF%D0%BE%D0%BC%D0%BE%D0%B3%D1%83"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arch.ligazakon.ua/l_doc2.nsf/link1/an_911895/ed_2023_09_06/pravo1/T012341.html?pravo=1#911895" TargetMode="External"/><Relationship Id="rId2" Type="http://schemas.openxmlformats.org/officeDocument/2006/relationships/hyperlink" Target="http://search.ligazakon.ua/l_doc2.nsf/link1/an_2160/ed_2023_11_07/pravo1/T124651.html?pravo=1#216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lpd.court.gov.ua/logi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949"/>
        </a:solidFill>
        <a:effectLst/>
      </p:bgPr>
    </p:bg>
    <p:spTree>
      <p:nvGrpSpPr>
        <p:cNvPr id="1" name=""/>
        <p:cNvGrpSpPr/>
        <p:nvPr/>
      </p:nvGrpSpPr>
      <p:grpSpPr>
        <a:xfrm>
          <a:off x="0" y="0"/>
          <a:ext cx="0" cy="0"/>
          <a:chOff x="0" y="0"/>
          <a:chExt cx="0" cy="0"/>
        </a:xfrm>
      </p:grpSpPr>
      <p:pic>
        <p:nvPicPr>
          <p:cNvPr id="14338" name="Рисунок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8586" y="373063"/>
            <a:ext cx="1722268" cy="1544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0" name="TextBox 14"/>
          <p:cNvSpPr txBox="1">
            <a:spLocks noChangeArrowheads="1"/>
          </p:cNvSpPr>
          <p:nvPr/>
        </p:nvSpPr>
        <p:spPr bwMode="auto">
          <a:xfrm>
            <a:off x="3730357" y="4764192"/>
            <a:ext cx="650885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eaLnBrk="0" fontAlgn="base" hangingPunct="0">
              <a:spcBef>
                <a:spcPct val="0"/>
              </a:spcBef>
              <a:spcAft>
                <a:spcPct val="0"/>
              </a:spcAft>
              <a:defRPr kumimoji="1" sz="2400">
                <a:solidFill>
                  <a:schemeClr val="tx1"/>
                </a:solidFill>
                <a:latin typeface="Arial" charset="0"/>
                <a:ea typeface="Arial" charset="0"/>
              </a:defRPr>
            </a:lvl6pPr>
            <a:lvl7pPr marL="2971800" indent="-228600" eaLnBrk="0" fontAlgn="base" hangingPunct="0">
              <a:spcBef>
                <a:spcPct val="0"/>
              </a:spcBef>
              <a:spcAft>
                <a:spcPct val="0"/>
              </a:spcAft>
              <a:defRPr kumimoji="1" sz="2400">
                <a:solidFill>
                  <a:schemeClr val="tx1"/>
                </a:solidFill>
                <a:latin typeface="Arial" charset="0"/>
                <a:ea typeface="Arial" charset="0"/>
              </a:defRPr>
            </a:lvl7pPr>
            <a:lvl8pPr marL="3429000" indent="-228600" eaLnBrk="0" fontAlgn="base" hangingPunct="0">
              <a:spcBef>
                <a:spcPct val="0"/>
              </a:spcBef>
              <a:spcAft>
                <a:spcPct val="0"/>
              </a:spcAft>
              <a:defRPr kumimoji="1" sz="2400">
                <a:solidFill>
                  <a:schemeClr val="tx1"/>
                </a:solidFill>
                <a:latin typeface="Arial" charset="0"/>
                <a:ea typeface="Arial" charset="0"/>
              </a:defRPr>
            </a:lvl8pPr>
            <a:lvl9pPr marL="3886200" indent="-228600" eaLnBrk="0" fontAlgn="base" hangingPunct="0">
              <a:spcBef>
                <a:spcPct val="0"/>
              </a:spcBef>
              <a:spcAft>
                <a:spcPct val="0"/>
              </a:spcAft>
              <a:defRPr kumimoji="1" sz="2400">
                <a:solidFill>
                  <a:schemeClr val="tx1"/>
                </a:solidFill>
                <a:latin typeface="Arial" charset="0"/>
                <a:ea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ru-RU" sz="2000" b="0" i="0" u="none" strike="noStrike" kern="1200" cap="none" spc="0" normalizeH="0" baseline="0" noProof="0" dirty="0" err="1">
                <a:ln>
                  <a:noFill/>
                </a:ln>
                <a:solidFill>
                  <a:prstClr val="white"/>
                </a:solidFill>
                <a:effectLst/>
                <a:uLnTx/>
                <a:uFillTx/>
                <a:latin typeface="Arial Narrow" panose="020B0606020202030204" pitchFamily="34" charset="0"/>
                <a:cs typeface="Arial" panose="020B0604020202020204" pitchFamily="34" charset="0"/>
              </a:rPr>
              <a:t>Надія</a:t>
            </a:r>
            <a:r>
              <a:rPr kumimoji="0" lang="ru-RU" sz="2000" b="0" i="0" u="none" strike="noStrike" kern="1200" cap="none" spc="0" normalizeH="0" baseline="0" noProof="0" dirty="0">
                <a:ln>
                  <a:noFill/>
                </a:ln>
                <a:solidFill>
                  <a:prstClr val="white"/>
                </a:solidFill>
                <a:effectLst/>
                <a:uLnTx/>
                <a:uFillTx/>
                <a:latin typeface="Arial Narrow" panose="020B0606020202030204" pitchFamily="34" charset="0"/>
                <a:cs typeface="Arial" panose="020B0604020202020204" pitchFamily="34" charset="0"/>
              </a:rPr>
              <a:t> СТЕФАНІВ</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ru-RU" sz="2000" dirty="0" err="1">
                <a:solidFill>
                  <a:prstClr val="white"/>
                </a:solidFill>
                <a:latin typeface="Arial Narrow" panose="020B0606020202030204" pitchFamily="34" charset="0"/>
                <a:cs typeface="Arial" panose="020B0604020202020204" pitchFamily="34" charset="0"/>
              </a:rPr>
              <a:t>Суддя</a:t>
            </a:r>
            <a:r>
              <a:rPr kumimoji="0" lang="ru-RU" sz="2000" dirty="0">
                <a:solidFill>
                  <a:prstClr val="white"/>
                </a:solidFill>
                <a:latin typeface="Arial Narrow" panose="020B0606020202030204" pitchFamily="34" charset="0"/>
                <a:cs typeface="Arial" panose="020B0604020202020204" pitchFamily="34" charset="0"/>
              </a:rPr>
              <a:t> </a:t>
            </a:r>
            <a:r>
              <a:rPr kumimoji="0" lang="ru-RU" sz="2000" dirty="0" err="1">
                <a:solidFill>
                  <a:prstClr val="white"/>
                </a:solidFill>
                <a:latin typeface="Arial Narrow" panose="020B0606020202030204" pitchFamily="34" charset="0"/>
                <a:cs typeface="Arial" panose="020B0604020202020204" pitchFamily="34" charset="0"/>
              </a:rPr>
              <a:t>Великої</a:t>
            </a:r>
            <a:r>
              <a:rPr kumimoji="0" lang="ru-RU" sz="2000" dirty="0">
                <a:solidFill>
                  <a:prstClr val="white"/>
                </a:solidFill>
                <a:latin typeface="Arial Narrow" panose="020B0606020202030204" pitchFamily="34" charset="0"/>
                <a:cs typeface="Arial" panose="020B0604020202020204" pitchFamily="34" charset="0"/>
              </a:rPr>
              <a:t> </a:t>
            </a:r>
            <a:r>
              <a:rPr kumimoji="0" lang="ru-RU" sz="2000" dirty="0" err="1">
                <a:solidFill>
                  <a:prstClr val="white"/>
                </a:solidFill>
                <a:latin typeface="Arial Narrow" panose="020B0606020202030204" pitchFamily="34" charset="0"/>
                <a:cs typeface="Arial" panose="020B0604020202020204" pitchFamily="34" charset="0"/>
              </a:rPr>
              <a:t>Палати</a:t>
            </a:r>
            <a:r>
              <a:rPr kumimoji="0" lang="ru-RU" sz="2000" dirty="0">
                <a:solidFill>
                  <a:prstClr val="white"/>
                </a:solidFill>
                <a:latin typeface="Arial Narrow" panose="020B0606020202030204" pitchFamily="34" charset="0"/>
                <a:cs typeface="Arial" panose="020B0604020202020204" pitchFamily="34" charset="0"/>
              </a:rPr>
              <a:t> Верховного Суду</a:t>
            </a:r>
            <a:endParaRPr kumimoji="0" lang="uk-UA" sz="2000" b="0" i="0" u="none" strike="noStrike" kern="1200" cap="none" spc="0" normalizeH="0" baseline="0" noProof="0" dirty="0">
              <a:ln>
                <a:noFill/>
              </a:ln>
              <a:solidFill>
                <a:prstClr val="white"/>
              </a:solidFill>
              <a:effectLst/>
              <a:uLnTx/>
              <a:uFillTx/>
              <a:latin typeface="Arial Narrow" panose="020B0606020202030204" pitchFamily="34" charset="0"/>
              <a:cs typeface="Arial" panose="020B0604020202020204" pitchFamily="34" charset="0"/>
            </a:endParaRPr>
          </a:p>
        </p:txBody>
      </p:sp>
      <p:sp>
        <p:nvSpPr>
          <p:cNvPr id="6" name="TextBox 5"/>
          <p:cNvSpPr txBox="1"/>
          <p:nvPr/>
        </p:nvSpPr>
        <p:spPr>
          <a:xfrm>
            <a:off x="2531166" y="2343364"/>
            <a:ext cx="7190720" cy="2773644"/>
          </a:xfrm>
          <a:prstGeom prst="rect">
            <a:avLst/>
          </a:prstGeom>
          <a:noFill/>
        </p:spPr>
        <p:txBody>
          <a:bodyPr wrap="square" rtlCol="0">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lang="uk-UA" sz="3200" b="1" dirty="0">
                <a:solidFill>
                  <a:srgbClr val="BFBFBF"/>
                </a:solidFill>
                <a:latin typeface="Arial Narrow" panose="020B0606020202030204" pitchFamily="34" charset="0"/>
                <a:cs typeface="Arial" panose="020B0604020202020204" pitchFamily="34" charset="0"/>
              </a:rPr>
              <a:t>Протидія торгівлі людьми та захист постраждалих осіб: актуальні питання </a:t>
            </a:r>
            <a:r>
              <a:rPr kumimoji="0" lang="ru-RU" sz="3200" b="1" i="0" u="none" strike="noStrike" kern="1200" cap="none" spc="0" normalizeH="0" baseline="0" noProof="0" dirty="0" err="1">
                <a:ln>
                  <a:noFill/>
                </a:ln>
                <a:solidFill>
                  <a:srgbClr val="BFBFBF"/>
                </a:solidFill>
                <a:effectLst/>
                <a:uLnTx/>
                <a:uFillTx/>
                <a:latin typeface="Arial Narrow" panose="020B0606020202030204" pitchFamily="34" charset="0"/>
                <a:ea typeface="+mn-ea"/>
                <a:cs typeface="Arial" panose="020B0604020202020204" pitchFamily="34" charset="0"/>
              </a:rPr>
              <a:t>судової</a:t>
            </a:r>
            <a:r>
              <a:rPr kumimoji="0" lang="ru-RU" sz="3200" b="1" i="0" u="none" strike="noStrike" kern="1200" cap="none" spc="0" normalizeH="0" baseline="0" noProof="0" dirty="0">
                <a:ln>
                  <a:noFill/>
                </a:ln>
                <a:solidFill>
                  <a:srgbClr val="BFBFBF"/>
                </a:solidFill>
                <a:effectLst/>
                <a:uLnTx/>
                <a:uFillTx/>
                <a:latin typeface="Arial Narrow" panose="020B0606020202030204" pitchFamily="34" charset="0"/>
                <a:ea typeface="+mn-ea"/>
                <a:cs typeface="Arial" panose="020B0604020202020204" pitchFamily="34" charset="0"/>
              </a:rPr>
              <a:t> практики</a:t>
            </a:r>
          </a:p>
          <a:p>
            <a:pPr marL="0" marR="0" lvl="0" indent="0" algn="ctr" defTabSz="457200" rtl="0" eaLnBrk="1" fontAlgn="auto" latinLnBrk="0" hangingPunct="1">
              <a:lnSpc>
                <a:spcPct val="110000"/>
              </a:lnSpc>
              <a:spcBef>
                <a:spcPts val="0"/>
              </a:spcBef>
              <a:spcAft>
                <a:spcPts val="0"/>
              </a:spcAft>
              <a:buClrTx/>
              <a:buSzTx/>
              <a:buFontTx/>
              <a:buNone/>
              <a:tabLst/>
              <a:defRPr/>
            </a:pPr>
            <a:br>
              <a:rPr kumimoji="0" lang="ru-RU" sz="3200" b="1" i="0" u="none" strike="noStrike" kern="1200" cap="none" spc="0" normalizeH="0" baseline="0" noProof="0" dirty="0">
                <a:ln>
                  <a:noFill/>
                </a:ln>
                <a:solidFill>
                  <a:srgbClr val="BFBFBF"/>
                </a:solidFill>
                <a:effectLst/>
                <a:uLnTx/>
                <a:uFillTx/>
                <a:latin typeface="Arial Narrow" panose="020B0606020202030204" pitchFamily="34" charset="0"/>
                <a:ea typeface="+mn-ea"/>
                <a:cs typeface="Arial" panose="020B0604020202020204" pitchFamily="34" charset="0"/>
              </a:rPr>
            </a:br>
            <a:endParaRPr kumimoji="0" lang="ru-RU"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4862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359C7-5C10-1160-1636-1D8637783B8A}"/>
              </a:ext>
            </a:extLst>
          </p:cNvPr>
          <p:cNvSpPr>
            <a:spLocks noGrp="1"/>
          </p:cNvSpPr>
          <p:nvPr>
            <p:ph type="title"/>
          </p:nvPr>
        </p:nvSpPr>
        <p:spPr/>
        <p:txBody>
          <a:bodyPr/>
          <a:lstStyle/>
          <a:p>
            <a:pPr algn="ctr"/>
            <a:r>
              <a:rPr lang="uk-UA" dirty="0">
                <a:solidFill>
                  <a:schemeClr val="accent1">
                    <a:lumMod val="50000"/>
                  </a:schemeClr>
                </a:solidFill>
                <a:effectLst/>
                <a:latin typeface="Helvetica" pitchFamily="2" charset="0"/>
              </a:rPr>
              <a:t>Сфера застосування ст. 4 ЄКПЛ щодо торгівлі людьми</a:t>
            </a:r>
            <a:br>
              <a:rPr lang="uk-UA" dirty="0">
                <a:solidFill>
                  <a:srgbClr val="000005"/>
                </a:solidFill>
                <a:effectLst/>
                <a:latin typeface="Helvetica" pitchFamily="2" charset="0"/>
              </a:rPr>
            </a:br>
            <a:endParaRPr lang="en-UA" dirty="0"/>
          </a:p>
        </p:txBody>
      </p:sp>
      <p:sp>
        <p:nvSpPr>
          <p:cNvPr id="3" name="Content Placeholder 2">
            <a:extLst>
              <a:ext uri="{FF2B5EF4-FFF2-40B4-BE49-F238E27FC236}">
                <a16:creationId xmlns:a16="http://schemas.microsoft.com/office/drawing/2014/main" id="{E00D05E4-1326-DF12-0160-9AEDF159D40F}"/>
              </a:ext>
            </a:extLst>
          </p:cNvPr>
          <p:cNvSpPr>
            <a:spLocks noGrp="1"/>
          </p:cNvSpPr>
          <p:nvPr>
            <p:ph idx="1"/>
          </p:nvPr>
        </p:nvSpPr>
        <p:spPr/>
        <p:txBody>
          <a:bodyPr/>
          <a:lstStyle/>
          <a:p>
            <a:pPr>
              <a:lnSpc>
                <a:spcPct val="150000"/>
              </a:lnSpc>
              <a:buNone/>
            </a:pPr>
            <a:r>
              <a:rPr lang="uk-UA" dirty="0">
                <a:solidFill>
                  <a:schemeClr val="accent1">
                    <a:lumMod val="50000"/>
                  </a:schemeClr>
                </a:solidFill>
                <a:effectLst/>
              </a:rPr>
              <a:t>ЄСПЛ в рішенні у справі «</a:t>
            </a:r>
            <a:r>
              <a:rPr lang="en-GB" dirty="0" err="1">
                <a:solidFill>
                  <a:schemeClr val="accent1">
                    <a:lumMod val="50000"/>
                  </a:schemeClr>
                </a:solidFill>
                <a:effectLst/>
              </a:rPr>
              <a:t>Rantsev</a:t>
            </a:r>
            <a:r>
              <a:rPr lang="en-GB" dirty="0">
                <a:solidFill>
                  <a:schemeClr val="accent1">
                    <a:lumMod val="50000"/>
                  </a:schemeClr>
                </a:solidFill>
                <a:effectLst/>
              </a:rPr>
              <a:t> v. Cyprus and Russia» </a:t>
            </a:r>
            <a:r>
              <a:rPr lang="uk-UA" dirty="0">
                <a:solidFill>
                  <a:schemeClr val="accent1">
                    <a:lumMod val="50000"/>
                  </a:schemeClr>
                </a:solidFill>
                <a:effectLst/>
              </a:rPr>
              <a:t>зазначив, що не може бути жодного сумніву в тому, що торгівля людьми загрожує людській гідності й основним свободам її жертв і що її не може вважати сумісною з демократичним суспільством і цінностями, проголошеними в ЄКПЛ </a:t>
            </a:r>
            <a:endParaRPr lang="en-UA" dirty="0">
              <a:solidFill>
                <a:schemeClr val="accent1">
                  <a:lumMod val="50000"/>
                </a:schemeClr>
              </a:solidFill>
            </a:endParaRPr>
          </a:p>
        </p:txBody>
      </p:sp>
    </p:spTree>
    <p:extLst>
      <p:ext uri="{BB962C8B-B14F-4D97-AF65-F5344CB8AC3E}">
        <p14:creationId xmlns:p14="http://schemas.microsoft.com/office/powerpoint/2010/main" val="1851207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33C6C-6492-837F-69AA-187A40DC301E}"/>
              </a:ext>
            </a:extLst>
          </p:cNvPr>
          <p:cNvSpPr>
            <a:spLocks noGrp="1"/>
          </p:cNvSpPr>
          <p:nvPr>
            <p:ph type="title"/>
          </p:nvPr>
        </p:nvSpPr>
        <p:spPr/>
        <p:txBody>
          <a:bodyPr/>
          <a:lstStyle/>
          <a:p>
            <a:pPr algn="ctr"/>
            <a:r>
              <a:rPr lang="uk-UA" b="1" dirty="0">
                <a:solidFill>
                  <a:schemeClr val="accent1">
                    <a:lumMod val="50000"/>
                  </a:schemeClr>
                </a:solidFill>
              </a:rPr>
              <a:t>Висновки ЄСПЛ</a:t>
            </a:r>
            <a:endParaRPr lang="en-UA" b="1" dirty="0">
              <a:solidFill>
                <a:schemeClr val="accent1">
                  <a:lumMod val="50000"/>
                </a:schemeClr>
              </a:solidFill>
            </a:endParaRPr>
          </a:p>
        </p:txBody>
      </p:sp>
      <p:sp>
        <p:nvSpPr>
          <p:cNvPr id="3" name="Content Placeholder 2">
            <a:extLst>
              <a:ext uri="{FF2B5EF4-FFF2-40B4-BE49-F238E27FC236}">
                <a16:creationId xmlns:a16="http://schemas.microsoft.com/office/drawing/2014/main" id="{736AC8D5-A10F-92EC-0620-90E580A53ACD}"/>
              </a:ext>
            </a:extLst>
          </p:cNvPr>
          <p:cNvSpPr>
            <a:spLocks noGrp="1"/>
          </p:cNvSpPr>
          <p:nvPr>
            <p:ph idx="1"/>
          </p:nvPr>
        </p:nvSpPr>
        <p:spPr/>
        <p:txBody>
          <a:bodyPr/>
          <a:lstStyle/>
          <a:p>
            <a:pPr>
              <a:buNone/>
            </a:pPr>
            <a:r>
              <a:rPr lang="uk-UA" dirty="0">
                <a:solidFill>
                  <a:schemeClr val="accent1">
                    <a:lumMod val="50000"/>
                  </a:schemeClr>
                </a:solidFill>
                <a:effectLst/>
                <a:latin typeface="Helvetica" pitchFamily="2" charset="0"/>
              </a:rPr>
              <a:t>ЄСПЛ не вважає за необхідне визначати, чи мало поводження, про яке йдеться у скарзі заявника, ознаки «рабства», «підневільного стану» чи «примусової та обов’язкової праці». </a:t>
            </a:r>
          </a:p>
          <a:p>
            <a:pPr marL="0" indent="0">
              <a:buNone/>
            </a:pPr>
            <a:r>
              <a:rPr lang="uk-UA" dirty="0">
                <a:solidFill>
                  <a:schemeClr val="accent1">
                    <a:lumMod val="50000"/>
                  </a:schemeClr>
                </a:solidFill>
                <a:effectLst/>
                <a:latin typeface="Helvetica" pitchFamily="2" charset="0"/>
              </a:rPr>
              <a:t>Натомість</a:t>
            </a:r>
            <a:r>
              <a:rPr lang="uk-UA" dirty="0">
                <a:solidFill>
                  <a:schemeClr val="accent1">
                    <a:lumMod val="50000"/>
                  </a:schemeClr>
                </a:solidFill>
                <a:latin typeface="Helvetica" pitchFamily="2" charset="0"/>
              </a:rPr>
              <a:t> </a:t>
            </a:r>
            <a:r>
              <a:rPr lang="uk-UA" dirty="0">
                <a:solidFill>
                  <a:schemeClr val="accent1">
                    <a:lumMod val="50000"/>
                  </a:schemeClr>
                </a:solidFill>
                <a:effectLst/>
                <a:latin typeface="Helvetica" pitchFamily="2" charset="0"/>
              </a:rPr>
              <a:t>ЄСПЛ доходить висновку, що торгівля людьми як така, у значенні ст. 3(а) </a:t>
            </a:r>
            <a:r>
              <a:rPr lang="uk-UA" dirty="0" err="1">
                <a:solidFill>
                  <a:schemeClr val="accent1">
                    <a:lumMod val="50000"/>
                  </a:schemeClr>
                </a:solidFill>
                <a:effectLst/>
                <a:latin typeface="Helvetica" pitchFamily="2" charset="0"/>
              </a:rPr>
              <a:t>Палермського</a:t>
            </a:r>
            <a:r>
              <a:rPr lang="uk-UA" dirty="0">
                <a:solidFill>
                  <a:schemeClr val="accent1">
                    <a:lumMod val="50000"/>
                  </a:schemeClr>
                </a:solidFill>
                <a:effectLst/>
                <a:latin typeface="Helvetica" pitchFamily="2" charset="0"/>
              </a:rPr>
              <a:t> протоколу та ст. 4(а) Конвенції про заходи щодо протидії торгівлі людьми, підпадає під дію ст. 4 Конвенції </a:t>
            </a:r>
            <a:r>
              <a:rPr lang="uk-UA" sz="2400" i="1" dirty="0">
                <a:solidFill>
                  <a:schemeClr val="accent1">
                    <a:lumMod val="50000"/>
                  </a:schemeClr>
                </a:solidFill>
                <a:effectLst/>
                <a:latin typeface="Helvetica" pitchFamily="2" charset="0"/>
              </a:rPr>
              <a:t>(рішення у справі «</a:t>
            </a:r>
            <a:r>
              <a:rPr lang="en-GB" sz="2400" i="1" dirty="0" err="1">
                <a:solidFill>
                  <a:schemeClr val="accent1">
                    <a:lumMod val="50000"/>
                  </a:schemeClr>
                </a:solidFill>
                <a:effectLst/>
                <a:latin typeface="Helvetica" pitchFamily="2" charset="0"/>
              </a:rPr>
              <a:t>Rantsev</a:t>
            </a:r>
            <a:r>
              <a:rPr lang="en-GB" sz="2400" i="1" dirty="0">
                <a:solidFill>
                  <a:schemeClr val="accent1">
                    <a:lumMod val="50000"/>
                  </a:schemeClr>
                </a:solidFill>
                <a:effectLst/>
                <a:latin typeface="Helvetica" pitchFamily="2" charset="0"/>
              </a:rPr>
              <a:t> v. Cyprus and Russia» № 25965/04, 7 January 2010, §279,</a:t>
            </a:r>
          </a:p>
          <a:p>
            <a:pPr marL="0" indent="0">
              <a:buNone/>
            </a:pPr>
            <a:r>
              <a:rPr lang="en-GB" sz="2400" i="1" dirty="0">
                <a:solidFill>
                  <a:schemeClr val="accent1">
                    <a:lumMod val="50000"/>
                  </a:schemeClr>
                </a:solidFill>
                <a:effectLst/>
                <a:latin typeface="Helvetica" pitchFamily="2" charset="0"/>
              </a:rPr>
              <a:t>§ 282).</a:t>
            </a:r>
          </a:p>
          <a:p>
            <a:endParaRPr lang="en-UA" dirty="0"/>
          </a:p>
        </p:txBody>
      </p:sp>
    </p:spTree>
    <p:extLst>
      <p:ext uri="{BB962C8B-B14F-4D97-AF65-F5344CB8AC3E}">
        <p14:creationId xmlns:p14="http://schemas.microsoft.com/office/powerpoint/2010/main" val="3406985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AFE57-6CE4-706D-59AD-275F8D391ED3}"/>
              </a:ext>
            </a:extLst>
          </p:cNvPr>
          <p:cNvSpPr>
            <a:spLocks noGrp="1"/>
          </p:cNvSpPr>
          <p:nvPr>
            <p:ph type="title"/>
          </p:nvPr>
        </p:nvSpPr>
        <p:spPr/>
        <p:txBody>
          <a:bodyPr/>
          <a:lstStyle/>
          <a:p>
            <a:pPr algn="ctr"/>
            <a:r>
              <a:rPr lang="uk-UA" b="1" dirty="0">
                <a:solidFill>
                  <a:schemeClr val="accent1">
                    <a:lumMod val="50000"/>
                  </a:schemeClr>
                </a:solidFill>
              </a:rPr>
              <a:t>Практика ЄСПЛ</a:t>
            </a:r>
            <a:endParaRPr lang="en-UA" b="1" dirty="0">
              <a:solidFill>
                <a:schemeClr val="accent1">
                  <a:lumMod val="50000"/>
                </a:schemeClr>
              </a:solidFill>
            </a:endParaRPr>
          </a:p>
        </p:txBody>
      </p:sp>
      <p:sp>
        <p:nvSpPr>
          <p:cNvPr id="3" name="Content Placeholder 2">
            <a:extLst>
              <a:ext uri="{FF2B5EF4-FFF2-40B4-BE49-F238E27FC236}">
                <a16:creationId xmlns:a16="http://schemas.microsoft.com/office/drawing/2014/main" id="{189ACE65-040A-BE0D-68F2-B22AF9682B70}"/>
              </a:ext>
            </a:extLst>
          </p:cNvPr>
          <p:cNvSpPr>
            <a:spLocks noGrp="1"/>
          </p:cNvSpPr>
          <p:nvPr>
            <p:ph idx="1"/>
          </p:nvPr>
        </p:nvSpPr>
        <p:spPr/>
        <p:txBody>
          <a:bodyPr/>
          <a:lstStyle/>
          <a:p>
            <a:pPr marL="0" indent="0">
              <a:buNone/>
            </a:pPr>
            <a:r>
              <a:rPr lang="uk-UA" dirty="0">
                <a:solidFill>
                  <a:schemeClr val="accent1">
                    <a:lumMod val="50000"/>
                  </a:schemeClr>
                </a:solidFill>
              </a:rPr>
              <a:t>У рішенні в справі «</a:t>
            </a:r>
            <a:r>
              <a:rPr lang="en-GB" dirty="0" err="1">
                <a:solidFill>
                  <a:schemeClr val="accent1">
                    <a:lumMod val="50000"/>
                  </a:schemeClr>
                </a:solidFill>
              </a:rPr>
              <a:t>Chowdury</a:t>
            </a:r>
            <a:r>
              <a:rPr lang="en-GB" dirty="0">
                <a:solidFill>
                  <a:schemeClr val="accent1">
                    <a:lumMod val="50000"/>
                  </a:schemeClr>
                </a:solidFill>
              </a:rPr>
              <a:t> and Others v. Greece» </a:t>
            </a:r>
            <a:r>
              <a:rPr lang="uk-UA" dirty="0">
                <a:solidFill>
                  <a:schemeClr val="accent1">
                    <a:lumMod val="50000"/>
                  </a:schemeClr>
                </a:solidFill>
              </a:rPr>
              <a:t>ЄСПЛ зазначив, що «&lt;…&gt; трудова експлуатація є однією з форм експлуатації, яка</a:t>
            </a:r>
          </a:p>
          <a:p>
            <a:pPr marL="0" indent="0">
              <a:buNone/>
            </a:pPr>
            <a:r>
              <a:rPr lang="uk-UA" dirty="0">
                <a:solidFill>
                  <a:schemeClr val="accent1">
                    <a:lumMod val="50000"/>
                  </a:schemeClr>
                </a:solidFill>
              </a:rPr>
              <a:t>охоплюється визначенням торгівлі людьми, і це підкреслює внутрішній зв’язок між примусовою чи обов’язковою працею і торгівлею людьми»</a:t>
            </a:r>
          </a:p>
          <a:p>
            <a:pPr marL="0" indent="0">
              <a:buNone/>
            </a:pPr>
            <a:r>
              <a:rPr lang="uk-UA" dirty="0">
                <a:solidFill>
                  <a:schemeClr val="accent1">
                    <a:lumMod val="50000"/>
                  </a:schemeClr>
                </a:solidFill>
              </a:rPr>
              <a:t>(рішення у справі «</a:t>
            </a:r>
            <a:r>
              <a:rPr lang="en-GB" dirty="0" err="1">
                <a:solidFill>
                  <a:schemeClr val="accent1">
                    <a:lumMod val="50000"/>
                  </a:schemeClr>
                </a:solidFill>
              </a:rPr>
              <a:t>Chowdury</a:t>
            </a:r>
            <a:r>
              <a:rPr lang="en-GB" dirty="0">
                <a:solidFill>
                  <a:schemeClr val="accent1">
                    <a:lumMod val="50000"/>
                  </a:schemeClr>
                </a:solidFill>
              </a:rPr>
              <a:t> and Others v. Greece» № 21884/15,</a:t>
            </a:r>
          </a:p>
          <a:p>
            <a:pPr marL="0" indent="0">
              <a:buNone/>
            </a:pPr>
            <a:r>
              <a:rPr lang="en-GB" dirty="0">
                <a:solidFill>
                  <a:schemeClr val="accent1">
                    <a:lumMod val="50000"/>
                  </a:schemeClr>
                </a:solidFill>
              </a:rPr>
              <a:t>30 March 2017, § 93).</a:t>
            </a:r>
          </a:p>
          <a:p>
            <a:pPr marL="0" indent="0">
              <a:buNone/>
            </a:pPr>
            <a:endParaRPr lang="en-GB" dirty="0"/>
          </a:p>
          <a:p>
            <a:pPr marL="0" indent="0">
              <a:buNone/>
            </a:pPr>
            <a:endParaRPr lang="en-UA" dirty="0"/>
          </a:p>
        </p:txBody>
      </p:sp>
    </p:spTree>
    <p:extLst>
      <p:ext uri="{BB962C8B-B14F-4D97-AF65-F5344CB8AC3E}">
        <p14:creationId xmlns:p14="http://schemas.microsoft.com/office/powerpoint/2010/main" val="2976654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E97-2433-A8E0-0AEA-7FF0E191A284}"/>
              </a:ext>
            </a:extLst>
          </p:cNvPr>
          <p:cNvSpPr>
            <a:spLocks noGrp="1"/>
          </p:cNvSpPr>
          <p:nvPr>
            <p:ph type="title"/>
          </p:nvPr>
        </p:nvSpPr>
        <p:spPr/>
        <p:txBody>
          <a:bodyPr/>
          <a:lstStyle/>
          <a:p>
            <a:pPr algn="ctr"/>
            <a:r>
              <a:rPr lang="uk-UA" dirty="0">
                <a:solidFill>
                  <a:schemeClr val="accent1">
                    <a:lumMod val="50000"/>
                  </a:schemeClr>
                </a:solidFill>
              </a:rPr>
              <a:t>Практика ЄСПЛ</a:t>
            </a:r>
            <a:endParaRPr lang="en-UA" dirty="0">
              <a:solidFill>
                <a:schemeClr val="accent1">
                  <a:lumMod val="50000"/>
                </a:schemeClr>
              </a:solidFill>
            </a:endParaRPr>
          </a:p>
        </p:txBody>
      </p:sp>
      <p:sp>
        <p:nvSpPr>
          <p:cNvPr id="3" name="Content Placeholder 2">
            <a:extLst>
              <a:ext uri="{FF2B5EF4-FFF2-40B4-BE49-F238E27FC236}">
                <a16:creationId xmlns:a16="http://schemas.microsoft.com/office/drawing/2014/main" id="{02364461-F07B-BE43-3CED-5E6DA998EAB7}"/>
              </a:ext>
            </a:extLst>
          </p:cNvPr>
          <p:cNvSpPr>
            <a:spLocks noGrp="1"/>
          </p:cNvSpPr>
          <p:nvPr>
            <p:ph idx="1"/>
          </p:nvPr>
        </p:nvSpPr>
        <p:spPr>
          <a:xfrm>
            <a:off x="812800" y="1836914"/>
            <a:ext cx="10515600" cy="4351338"/>
          </a:xfrm>
        </p:spPr>
        <p:txBody>
          <a:bodyPr/>
          <a:lstStyle/>
          <a:p>
            <a:pPr marL="0" indent="0">
              <a:buNone/>
            </a:pPr>
            <a:r>
              <a:rPr lang="uk-UA" sz="3200" dirty="0">
                <a:solidFill>
                  <a:schemeClr val="accent1">
                    <a:lumMod val="50000"/>
                  </a:schemeClr>
                </a:solidFill>
              </a:rPr>
              <a:t>ЄСПЛ у рішенні в справі «</a:t>
            </a:r>
            <a:r>
              <a:rPr lang="en-GB" sz="3200" dirty="0">
                <a:solidFill>
                  <a:schemeClr val="accent1">
                    <a:lumMod val="50000"/>
                  </a:schemeClr>
                </a:solidFill>
              </a:rPr>
              <a:t>S.M. v. Croatia» </a:t>
            </a:r>
            <a:r>
              <a:rPr lang="uk-UA" sz="3200" dirty="0">
                <a:solidFill>
                  <a:schemeClr val="accent1">
                    <a:lumMod val="50000"/>
                  </a:schemeClr>
                </a:solidFill>
              </a:rPr>
              <a:t>визначив, що «&lt;…&gt; торгівля людьми як така, а також експлуатація проституції у розумінні ст. 3(а) </a:t>
            </a:r>
            <a:r>
              <a:rPr lang="uk-UA" sz="3200" dirty="0" err="1">
                <a:solidFill>
                  <a:schemeClr val="accent1">
                    <a:lumMod val="50000"/>
                  </a:schemeClr>
                </a:solidFill>
              </a:rPr>
              <a:t>Палермського</a:t>
            </a:r>
            <a:r>
              <a:rPr lang="uk-UA" sz="3200" dirty="0">
                <a:solidFill>
                  <a:schemeClr val="accent1">
                    <a:lumMod val="50000"/>
                  </a:schemeClr>
                </a:solidFill>
              </a:rPr>
              <a:t> протоколу, </a:t>
            </a:r>
          </a:p>
          <a:p>
            <a:pPr marL="0" indent="0">
              <a:buNone/>
            </a:pPr>
            <a:r>
              <a:rPr lang="uk-UA" sz="3200" dirty="0">
                <a:solidFill>
                  <a:schemeClr val="accent1">
                    <a:lumMod val="50000"/>
                  </a:schemeClr>
                </a:solidFill>
              </a:rPr>
              <a:t>ст. 4(а) Конвенції про заходи щодо протидії торгівлі людьми, ст. 1 Конвенції про боротьбу з торгівлею людьми і експлуатацією проституції третіми особами охоплюється сферою дії ст. 4 ЄКПЛ</a:t>
            </a:r>
          </a:p>
          <a:p>
            <a:pPr marL="0" indent="0">
              <a:buNone/>
            </a:pPr>
            <a:r>
              <a:rPr lang="uk-UA" i="1" dirty="0">
                <a:solidFill>
                  <a:schemeClr val="accent1">
                    <a:lumMod val="50000"/>
                  </a:schemeClr>
                </a:solidFill>
              </a:rPr>
              <a:t>(рішення у справі «</a:t>
            </a:r>
            <a:r>
              <a:rPr lang="en-GB" i="1" dirty="0">
                <a:solidFill>
                  <a:schemeClr val="accent1">
                    <a:lumMod val="50000"/>
                  </a:schemeClr>
                </a:solidFill>
              </a:rPr>
              <a:t>S.M. v. Croatia», № 60561/14, 19 July 2018,</a:t>
            </a:r>
            <a:r>
              <a:rPr lang="uk-UA" i="1" dirty="0">
                <a:solidFill>
                  <a:schemeClr val="accent1">
                    <a:lumMod val="50000"/>
                  </a:schemeClr>
                </a:solidFill>
              </a:rPr>
              <a:t> </a:t>
            </a:r>
            <a:r>
              <a:rPr lang="en-GB" i="1" dirty="0">
                <a:solidFill>
                  <a:schemeClr val="accent1">
                    <a:lumMod val="50000"/>
                  </a:schemeClr>
                </a:solidFill>
              </a:rPr>
              <a:t>§ 54).</a:t>
            </a:r>
            <a:endParaRPr lang="en-UA" i="1" dirty="0">
              <a:solidFill>
                <a:schemeClr val="accent1">
                  <a:lumMod val="50000"/>
                </a:schemeClr>
              </a:solidFill>
            </a:endParaRPr>
          </a:p>
        </p:txBody>
      </p:sp>
    </p:spTree>
    <p:extLst>
      <p:ext uri="{BB962C8B-B14F-4D97-AF65-F5344CB8AC3E}">
        <p14:creationId xmlns:p14="http://schemas.microsoft.com/office/powerpoint/2010/main" val="1483511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2C6A3-ECD4-7FBC-1821-C25974CC76A3}"/>
              </a:ext>
            </a:extLst>
          </p:cNvPr>
          <p:cNvSpPr>
            <a:spLocks noGrp="1"/>
          </p:cNvSpPr>
          <p:nvPr>
            <p:ph type="title"/>
          </p:nvPr>
        </p:nvSpPr>
        <p:spPr/>
        <p:txBody>
          <a:bodyPr/>
          <a:lstStyle/>
          <a:p>
            <a:pPr algn="ctr"/>
            <a:r>
              <a:rPr lang="uk-UA" dirty="0">
                <a:solidFill>
                  <a:schemeClr val="accent1">
                    <a:lumMod val="50000"/>
                  </a:schemeClr>
                </a:solidFill>
              </a:rPr>
              <a:t>Універсальна юрисдикція?</a:t>
            </a:r>
            <a:endParaRPr lang="en-UA" dirty="0">
              <a:solidFill>
                <a:schemeClr val="accent1">
                  <a:lumMod val="50000"/>
                </a:schemeClr>
              </a:solidFill>
            </a:endParaRPr>
          </a:p>
        </p:txBody>
      </p:sp>
      <p:sp>
        <p:nvSpPr>
          <p:cNvPr id="3" name="Content Placeholder 2">
            <a:extLst>
              <a:ext uri="{FF2B5EF4-FFF2-40B4-BE49-F238E27FC236}">
                <a16:creationId xmlns:a16="http://schemas.microsoft.com/office/drawing/2014/main" id="{B4F90E79-92DA-403B-70B3-FAA572CCA211}"/>
              </a:ext>
            </a:extLst>
          </p:cNvPr>
          <p:cNvSpPr>
            <a:spLocks noGrp="1"/>
          </p:cNvSpPr>
          <p:nvPr>
            <p:ph idx="1"/>
          </p:nvPr>
        </p:nvSpPr>
        <p:spPr/>
        <p:txBody>
          <a:bodyPr/>
          <a:lstStyle/>
          <a:p>
            <a:pPr algn="just">
              <a:lnSpc>
                <a:spcPct val="150000"/>
              </a:lnSpc>
              <a:buNone/>
            </a:pPr>
            <a:r>
              <a:rPr lang="uk-UA" dirty="0">
                <a:solidFill>
                  <a:schemeClr val="accent1">
                    <a:lumMod val="50000"/>
                  </a:schemeClr>
                </a:solidFill>
                <a:effectLst/>
                <a:latin typeface="Helvetica" pitchFamily="2" charset="0"/>
              </a:rPr>
              <a:t>У справі «</a:t>
            </a:r>
            <a:r>
              <a:rPr lang="uk-UA" dirty="0" err="1">
                <a:solidFill>
                  <a:schemeClr val="accent1">
                    <a:lumMod val="50000"/>
                  </a:schemeClr>
                </a:solidFill>
                <a:effectLst/>
                <a:latin typeface="Helvetica" pitchFamily="2" charset="0"/>
              </a:rPr>
              <a:t>Дж</a:t>
            </a:r>
            <a:r>
              <a:rPr lang="uk-UA" dirty="0">
                <a:solidFill>
                  <a:schemeClr val="accent1">
                    <a:lumMod val="50000"/>
                  </a:schemeClr>
                </a:solidFill>
                <a:effectLst/>
                <a:latin typeface="Helvetica" pitchFamily="2" charset="0"/>
              </a:rPr>
              <a:t>. та інші проти Австрії» (</a:t>
            </a:r>
            <a:r>
              <a:rPr lang="en-GB" dirty="0">
                <a:solidFill>
                  <a:schemeClr val="accent1">
                    <a:lumMod val="50000"/>
                  </a:schemeClr>
                </a:solidFill>
                <a:effectLst/>
                <a:latin typeface="Helvetica" pitchFamily="2" charset="0"/>
              </a:rPr>
              <a:t>J. and Others v. Austria), 2017, </a:t>
            </a:r>
            <a:r>
              <a:rPr lang="uk-UA" dirty="0">
                <a:solidFill>
                  <a:schemeClr val="accent1">
                    <a:lumMod val="50000"/>
                  </a:schemeClr>
                </a:solidFill>
                <a:effectLst/>
                <a:latin typeface="Helvetica" pitchFamily="2" charset="0"/>
              </a:rPr>
              <a:t>де заявники</a:t>
            </a:r>
            <a:r>
              <a:rPr lang="uk-UA" dirty="0">
                <a:solidFill>
                  <a:schemeClr val="accent1">
                    <a:lumMod val="50000"/>
                  </a:schemeClr>
                </a:solidFill>
                <a:latin typeface="Helvetica" pitchFamily="2" charset="0"/>
              </a:rPr>
              <a:t> </a:t>
            </a:r>
            <a:r>
              <a:rPr lang="uk-UA" dirty="0">
                <a:solidFill>
                  <a:schemeClr val="accent1">
                    <a:lumMod val="50000"/>
                  </a:schemeClr>
                </a:solidFill>
                <a:effectLst/>
                <a:latin typeface="Helvetica" pitchFamily="2" charset="0"/>
              </a:rPr>
              <a:t>скаржилися на рішення прокурора не проводити розслідування ймовірних злочинів торгівлі людьми, вчинених за кордоном негромадянами, Суд постановив, що стаття 4 Конвенції в її процесуальній частині </a:t>
            </a:r>
            <a:r>
              <a:rPr lang="uk-UA" b="1" u="sng" dirty="0">
                <a:solidFill>
                  <a:schemeClr val="accent1">
                    <a:lumMod val="50000"/>
                  </a:schemeClr>
                </a:solidFill>
                <a:effectLst/>
                <a:latin typeface="Helvetica" pitchFamily="2" charset="0"/>
              </a:rPr>
              <a:t>не вимагає </a:t>
            </a:r>
            <a:r>
              <a:rPr lang="uk-UA" dirty="0">
                <a:solidFill>
                  <a:schemeClr val="accent1">
                    <a:lumMod val="50000"/>
                  </a:schemeClr>
                </a:solidFill>
                <a:effectLst/>
                <a:latin typeface="Helvetica" pitchFamily="2" charset="0"/>
              </a:rPr>
              <a:t>від Держав передбачати універсальну юрисдикцію щодо злочинів торгівлі людьми, вчинених за кордоном</a:t>
            </a:r>
            <a:endParaRPr lang="en-UA" dirty="0">
              <a:solidFill>
                <a:schemeClr val="accent1">
                  <a:lumMod val="50000"/>
                </a:schemeClr>
              </a:solidFill>
            </a:endParaRPr>
          </a:p>
        </p:txBody>
      </p:sp>
    </p:spTree>
    <p:extLst>
      <p:ext uri="{BB962C8B-B14F-4D97-AF65-F5344CB8AC3E}">
        <p14:creationId xmlns:p14="http://schemas.microsoft.com/office/powerpoint/2010/main" val="1995303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2E7E1-2FC3-CEAF-5DDF-3A5E422B616D}"/>
              </a:ext>
            </a:extLst>
          </p:cNvPr>
          <p:cNvSpPr>
            <a:spLocks noGrp="1"/>
          </p:cNvSpPr>
          <p:nvPr>
            <p:ph type="title"/>
          </p:nvPr>
        </p:nvSpPr>
        <p:spPr/>
        <p:txBody>
          <a:bodyPr/>
          <a:lstStyle/>
          <a:p>
            <a:pPr algn="ctr"/>
            <a:r>
              <a:rPr lang="uk-UA" sz="4400" dirty="0">
                <a:solidFill>
                  <a:schemeClr val="accent1">
                    <a:lumMod val="50000"/>
                  </a:schemeClr>
                </a:solidFill>
                <a:latin typeface="Tahoma" panose="020B0604030504040204" pitchFamily="34" charset="0"/>
                <a:ea typeface="Times New Roman" panose="02020603050405020304" pitchFamily="18" charset="0"/>
              </a:rPr>
              <a:t>Взаємна правова допомога</a:t>
            </a:r>
            <a:endParaRPr lang="en-UA" dirty="0"/>
          </a:p>
        </p:txBody>
      </p:sp>
      <p:sp>
        <p:nvSpPr>
          <p:cNvPr id="3" name="Content Placeholder 2">
            <a:extLst>
              <a:ext uri="{FF2B5EF4-FFF2-40B4-BE49-F238E27FC236}">
                <a16:creationId xmlns:a16="http://schemas.microsoft.com/office/drawing/2014/main" id="{31B14991-504D-4230-E2F5-D752F042C420}"/>
              </a:ext>
            </a:extLst>
          </p:cNvPr>
          <p:cNvSpPr>
            <a:spLocks noGrp="1"/>
          </p:cNvSpPr>
          <p:nvPr>
            <p:ph idx="1"/>
          </p:nvPr>
        </p:nvSpPr>
        <p:spPr>
          <a:xfrm>
            <a:off x="1334911" y="2141533"/>
            <a:ext cx="10515600" cy="4351338"/>
          </a:xfrm>
        </p:spPr>
        <p:txBody>
          <a:bodyPr/>
          <a:lstStyle/>
          <a:p>
            <a:pPr>
              <a:buNone/>
            </a:pPr>
            <a:r>
              <a:rPr lang="uk-UA" sz="2800" dirty="0">
                <a:solidFill>
                  <a:schemeClr val="accent1">
                    <a:lumMod val="50000"/>
                  </a:schemeClr>
                </a:solidFill>
                <a:effectLst/>
                <a:latin typeface="Tahoma" panose="020B0604030504040204" pitchFamily="34" charset="0"/>
                <a:ea typeface="Times New Roman" panose="02020603050405020304" pitchFamily="18" charset="0"/>
              </a:rPr>
              <a:t>У 2021 році Міністерство юстиції отримало чотири судові запити від іноземних держав про взаємну правову допомогу у зв'язку з торгівлею людьми: два від Туреччини та два від Словенії.</a:t>
            </a:r>
          </a:p>
          <a:p>
            <a:pPr>
              <a:buNone/>
            </a:pPr>
            <a:r>
              <a:rPr lang="uk-UA" sz="2800" dirty="0">
                <a:solidFill>
                  <a:schemeClr val="accent1">
                    <a:lumMod val="50000"/>
                  </a:schemeClr>
                </a:solidFill>
                <a:effectLst/>
                <a:latin typeface="Tahoma" panose="020B0604030504040204" pitchFamily="34" charset="0"/>
                <a:ea typeface="Times New Roman" panose="02020603050405020304" pitchFamily="18" charset="0"/>
              </a:rPr>
              <a:t>У 2022 році Міністерство юстиції отримало два запити про взаємну правову допомогу від Туреччини.</a:t>
            </a:r>
          </a:p>
          <a:p>
            <a:pPr>
              <a:buNone/>
            </a:pPr>
            <a:r>
              <a:rPr lang="uk-UA" sz="2800" dirty="0">
                <a:solidFill>
                  <a:schemeClr val="accent1">
                    <a:lumMod val="50000"/>
                  </a:schemeClr>
                </a:solidFill>
                <a:effectLst/>
                <a:latin typeface="Tahoma" panose="020B0604030504040204" pitchFamily="34" charset="0"/>
                <a:ea typeface="Times New Roman" panose="02020603050405020304" pitchFamily="18" charset="0"/>
              </a:rPr>
              <a:t>У 2021-2022 роках українські суди до іноземних держав не надсилали жодного запиту про правову допомогу у кримінальних справах, пов'язаних з торгівлею людьми.</a:t>
            </a:r>
            <a:endParaRPr lang="en-UA" dirty="0"/>
          </a:p>
        </p:txBody>
      </p:sp>
    </p:spTree>
    <p:extLst>
      <p:ext uri="{BB962C8B-B14F-4D97-AF65-F5344CB8AC3E}">
        <p14:creationId xmlns:p14="http://schemas.microsoft.com/office/powerpoint/2010/main" val="1783298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933E-996A-A14C-E36C-DCC6A384E1E3}"/>
              </a:ext>
            </a:extLst>
          </p:cNvPr>
          <p:cNvSpPr>
            <a:spLocks noGrp="1"/>
          </p:cNvSpPr>
          <p:nvPr>
            <p:ph type="title"/>
          </p:nvPr>
        </p:nvSpPr>
        <p:spPr/>
        <p:txBody>
          <a:bodyPr/>
          <a:lstStyle/>
          <a:p>
            <a:pPr algn="ctr"/>
            <a:r>
              <a:rPr lang="uk-UA" b="1" dirty="0">
                <a:solidFill>
                  <a:schemeClr val="accent1">
                    <a:lumMod val="50000"/>
                  </a:schemeClr>
                </a:solidFill>
              </a:rPr>
              <a:t>Примусове втягнення у заняття жебрацтвом</a:t>
            </a:r>
            <a:endParaRPr lang="en-UA" b="1" dirty="0">
              <a:solidFill>
                <a:schemeClr val="accent1">
                  <a:lumMod val="50000"/>
                </a:schemeClr>
              </a:solidFill>
            </a:endParaRPr>
          </a:p>
        </p:txBody>
      </p:sp>
      <p:sp>
        <p:nvSpPr>
          <p:cNvPr id="3" name="Content Placeholder 2">
            <a:extLst>
              <a:ext uri="{FF2B5EF4-FFF2-40B4-BE49-F238E27FC236}">
                <a16:creationId xmlns:a16="http://schemas.microsoft.com/office/drawing/2014/main" id="{55D8F604-0999-7E3C-AA1C-E95FCA0F8DD4}"/>
              </a:ext>
            </a:extLst>
          </p:cNvPr>
          <p:cNvSpPr>
            <a:spLocks noGrp="1"/>
          </p:cNvSpPr>
          <p:nvPr>
            <p:ph idx="1"/>
          </p:nvPr>
        </p:nvSpPr>
        <p:spPr/>
        <p:txBody>
          <a:bodyPr/>
          <a:lstStyle/>
          <a:p>
            <a:pPr>
              <a:lnSpc>
                <a:spcPct val="150000"/>
              </a:lnSpc>
            </a:pPr>
            <a:r>
              <a:rPr lang="en-UA" sz="2000" kern="0" dirty="0">
                <a:solidFill>
                  <a:schemeClr val="accent1">
                    <a:lumMod val="50000"/>
                  </a:schemeClr>
                </a:solidFill>
                <a:effectLst/>
                <a:ea typeface="Times New Roman" panose="02020603050405020304" pitchFamily="18" charset="0"/>
                <a:cs typeface="Times New Roman" panose="02020603050405020304" pitchFamily="18" charset="0"/>
              </a:rPr>
              <a:t>Суд першої інстанції кваліфікував дії</a:t>
            </a:r>
            <a:r>
              <a:rPr lang="uk-UA" sz="2000" kern="0" dirty="0">
                <a:solidFill>
                  <a:schemeClr val="accent1">
                    <a:lumMod val="50000"/>
                  </a:schemeClr>
                </a:solidFill>
                <a:effectLst/>
                <a:ea typeface="Times New Roman" panose="02020603050405020304" pitchFamily="18" charset="0"/>
                <a:cs typeface="Times New Roman" panose="02020603050405020304" pitchFamily="18" charset="0"/>
              </a:rPr>
              <a:t> </a:t>
            </a:r>
            <a:r>
              <a:rPr lang="en-UA" sz="2000" kern="0" dirty="0">
                <a:solidFill>
                  <a:schemeClr val="accent1">
                    <a:lumMod val="50000"/>
                  </a:schemeClr>
                </a:solidFill>
                <a:effectLst/>
                <a:ea typeface="Times New Roman" panose="02020603050405020304" pitchFamily="18" charset="0"/>
                <a:cs typeface="Times New Roman" panose="02020603050405020304" pitchFamily="18" charset="0"/>
              </a:rPr>
              <a:t>обвинувачених ОСОБА_7 та ОСОБА_8 , як торгівля людьми, тобто вербування та передача трьох людей, вчинених з метою експлуатації, з використанням обману та їх уразливого стану, за попередньою змовою групою осіб та кваліфікував їх дії за </a:t>
            </a:r>
            <a:r>
              <a:rPr lang="en-UA" sz="2000" kern="0" dirty="0">
                <a:solidFill>
                  <a:schemeClr val="accent1">
                    <a:lumMod val="50000"/>
                  </a:schemeClr>
                </a:solidFill>
                <a:effectLst/>
                <a:ea typeface="Times New Roman" panose="02020603050405020304" pitchFamily="18" charset="0"/>
                <a:cs typeface="Times New Roman" panose="02020603050405020304" pitchFamily="18" charset="0"/>
                <a:hlinkClick r:id="rId2" tooltip="Кримінальний кодекс України; нормативно-правовий акт № 2341-III від 05.04.2001, ВР України">
                  <a:extLst>
                    <a:ext uri="{A12FA001-AC4F-418D-AE19-62706E023703}">
                      <ahyp:hlinkClr xmlns:ahyp="http://schemas.microsoft.com/office/drawing/2018/hyperlinkcolor" val="tx"/>
                    </a:ext>
                  </a:extLst>
                </a:hlinkClick>
              </a:rPr>
              <a:t>ст.149 ч. 2 КК України</a:t>
            </a:r>
            <a:r>
              <a:rPr lang="en-UA" sz="2000" kern="0" dirty="0">
                <a:solidFill>
                  <a:schemeClr val="accent1">
                    <a:lumMod val="50000"/>
                  </a:schemeClr>
                </a:solidFill>
                <a:effectLst/>
                <a:ea typeface="Times New Roman" panose="02020603050405020304" pitchFamily="18" charset="0"/>
                <a:cs typeface="Times New Roman" panose="02020603050405020304" pitchFamily="18" charset="0"/>
              </a:rPr>
              <a:t>. </a:t>
            </a:r>
            <a:endParaRPr lang="uk-UA" sz="2000" kern="0" dirty="0">
              <a:solidFill>
                <a:schemeClr val="accent1">
                  <a:lumMod val="50000"/>
                </a:schemeClr>
              </a:solidFill>
              <a:effectLst/>
              <a:ea typeface="Times New Roman" panose="02020603050405020304" pitchFamily="18" charset="0"/>
              <a:cs typeface="Times New Roman" panose="02020603050405020304" pitchFamily="18" charset="0"/>
            </a:endParaRPr>
          </a:p>
          <a:p>
            <a:pPr>
              <a:lnSpc>
                <a:spcPct val="150000"/>
              </a:lnSpc>
              <a:buNone/>
            </a:pPr>
            <a:r>
              <a:rPr lang="uk-UA" sz="2000" kern="0" dirty="0">
                <a:solidFill>
                  <a:schemeClr val="accent1">
                    <a:lumMod val="50000"/>
                  </a:schemeClr>
                </a:solidFill>
                <a:ea typeface="Times New Roman" panose="02020603050405020304" pitchFamily="18" charset="0"/>
                <a:cs typeface="Times New Roman" panose="02020603050405020304" pitchFamily="18" charset="0"/>
              </a:rPr>
              <a:t>	Згідно з </a:t>
            </a:r>
            <a:r>
              <a:rPr lang="uk-UA" sz="2000" kern="0" dirty="0" err="1">
                <a:solidFill>
                  <a:schemeClr val="accent1">
                    <a:lumMod val="50000"/>
                  </a:schemeClr>
                </a:solidFill>
                <a:ea typeface="Times New Roman" panose="02020603050405020304" pitchFamily="18" charset="0"/>
                <a:cs typeface="Times New Roman" panose="02020603050405020304" pitchFamily="18" charset="0"/>
              </a:rPr>
              <a:t>вироком</a:t>
            </a:r>
            <a:r>
              <a:rPr lang="uk-UA" sz="2000" kern="0" dirty="0">
                <a:solidFill>
                  <a:schemeClr val="accent1">
                    <a:lumMod val="50000"/>
                  </a:schemeClr>
                </a:solidFill>
                <a:ea typeface="Times New Roman" panose="02020603050405020304" pitchFamily="18" charset="0"/>
                <a:cs typeface="Times New Roman" panose="02020603050405020304" pitchFamily="18" charset="0"/>
              </a:rPr>
              <a:t> Хмельницького міськрайонного суду Хмельницької області від 26 грудня 2023 року чоловік та дружина, маючи на меті незаконне збагачення, вирішили завербувати декілька соціально незахищених осіб, використовуючи їхній уразливий стан, викликаний тяжкими особистими та сімейними обставинами, та передати цих людей з метою подальшої експлуатації для зайняття жебрацтвом, з чого отримувати грошову винагороду.</a:t>
            </a:r>
          </a:p>
          <a:p>
            <a:pPr algn="r">
              <a:buNone/>
            </a:pPr>
            <a:r>
              <a:rPr lang="en-UA" sz="1800" kern="0" dirty="0">
                <a:solidFill>
                  <a:srgbClr val="000000"/>
                </a:solidFill>
                <a:effectLst/>
                <a:latin typeface="-webkit-standard"/>
                <a:ea typeface="Times New Roman" panose="02020603050405020304" pitchFamily="18" charset="0"/>
                <a:cs typeface="Times New Roman" panose="02020603050405020304" pitchFamily="18" charset="0"/>
              </a:rPr>
              <a:t>Справа № 686/19871/22</a:t>
            </a:r>
            <a:endParaRPr lang="en-U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r">
              <a:buNone/>
            </a:pPr>
            <a:r>
              <a:rPr lang="en-UA" dirty="0">
                <a:effectLst/>
              </a:rPr>
              <a:t> </a:t>
            </a:r>
            <a:endParaRPr lang="en-UA" dirty="0"/>
          </a:p>
        </p:txBody>
      </p:sp>
    </p:spTree>
    <p:extLst>
      <p:ext uri="{BB962C8B-B14F-4D97-AF65-F5344CB8AC3E}">
        <p14:creationId xmlns:p14="http://schemas.microsoft.com/office/powerpoint/2010/main" val="2964750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CD51D-BB2E-BD77-6226-336D3E36D97B}"/>
              </a:ext>
            </a:extLst>
          </p:cNvPr>
          <p:cNvSpPr>
            <a:spLocks noGrp="1"/>
          </p:cNvSpPr>
          <p:nvPr>
            <p:ph type="title"/>
          </p:nvPr>
        </p:nvSpPr>
        <p:spPr/>
        <p:txBody>
          <a:bodyPr/>
          <a:lstStyle/>
          <a:p>
            <a:pPr algn="ctr"/>
            <a:r>
              <a:rPr lang="uk-UA" b="1" dirty="0">
                <a:solidFill>
                  <a:schemeClr val="accent1">
                    <a:lumMod val="50000"/>
                  </a:schemeClr>
                </a:solidFill>
              </a:rPr>
              <a:t>Сексуальна експлуатація</a:t>
            </a:r>
            <a:endParaRPr lang="en-UA" b="1" dirty="0">
              <a:solidFill>
                <a:schemeClr val="accent1">
                  <a:lumMod val="50000"/>
                </a:schemeClr>
              </a:solidFill>
            </a:endParaRPr>
          </a:p>
        </p:txBody>
      </p:sp>
      <p:sp>
        <p:nvSpPr>
          <p:cNvPr id="3" name="Content Placeholder 2">
            <a:extLst>
              <a:ext uri="{FF2B5EF4-FFF2-40B4-BE49-F238E27FC236}">
                <a16:creationId xmlns:a16="http://schemas.microsoft.com/office/drawing/2014/main" id="{0713775B-0B67-E9ED-959A-D879C9592085}"/>
              </a:ext>
            </a:extLst>
          </p:cNvPr>
          <p:cNvSpPr>
            <a:spLocks noGrp="1"/>
          </p:cNvSpPr>
          <p:nvPr>
            <p:ph idx="1"/>
          </p:nvPr>
        </p:nvSpPr>
        <p:spPr>
          <a:xfrm>
            <a:off x="838200" y="1399822"/>
            <a:ext cx="10515600" cy="5093049"/>
          </a:xfrm>
        </p:spPr>
        <p:txBody>
          <a:bodyPr/>
          <a:lstStyle/>
          <a:p>
            <a:pPr marL="0" indent="0">
              <a:buNone/>
            </a:pPr>
            <a:endParaRPr lang="uk-UA" sz="2400" kern="0" dirty="0">
              <a:solidFill>
                <a:srgbClr val="000000"/>
              </a:solidFill>
              <a:ea typeface="Times New Roman" panose="02020603050405020304" pitchFamily="18" charset="0"/>
              <a:cs typeface="Times New Roman" panose="02020603050405020304" pitchFamily="18" charset="0"/>
            </a:endParaRPr>
          </a:p>
          <a:p>
            <a:pPr marL="0" indent="0">
              <a:lnSpc>
                <a:spcPct val="100000"/>
              </a:lnSpc>
              <a:buNone/>
            </a:pPr>
            <a:r>
              <a:rPr lang="uk-UA" sz="2000" kern="0" dirty="0">
                <a:solidFill>
                  <a:schemeClr val="accent1">
                    <a:lumMod val="50000"/>
                  </a:schemeClr>
                </a:solidFill>
                <a:effectLst/>
                <a:ea typeface="Times New Roman" panose="02020603050405020304" pitchFamily="18" charset="0"/>
                <a:cs typeface="Times New Roman" panose="02020603050405020304" pitchFamily="18" charset="0"/>
              </a:rPr>
              <a:t>Обвинувачена протягом 2019 року вчинила </a:t>
            </a:r>
            <a:r>
              <a:rPr lang="en-UA" sz="2000" kern="0" dirty="0">
                <a:solidFill>
                  <a:schemeClr val="accent1">
                    <a:lumMod val="50000"/>
                  </a:schemeClr>
                </a:solidFill>
                <a:effectLst/>
                <a:ea typeface="Times New Roman" panose="02020603050405020304" pitchFamily="18" charset="0"/>
                <a:cs typeface="Times New Roman" panose="02020603050405020304" pitchFamily="18" charset="0"/>
              </a:rPr>
              <a:t>вербування та переміщення людини, вчинене з метою експлуатації, з використанням обману та уразливого стану особи, щодо кількох осіб, вчинене повторно.</a:t>
            </a:r>
            <a:endParaRPr lang="en-UA" sz="2000" kern="100" dirty="0">
              <a:solidFill>
                <a:schemeClr val="accent1">
                  <a:lumMod val="50000"/>
                </a:schemeClr>
              </a:solidFill>
              <a:effectLst/>
              <a:ea typeface="Calibri" panose="020F0502020204030204" pitchFamily="34" charset="0"/>
              <a:cs typeface="Times New Roman" panose="02020603050405020304" pitchFamily="18" charset="0"/>
            </a:endParaRPr>
          </a:p>
          <a:p>
            <a:pPr>
              <a:lnSpc>
                <a:spcPct val="100000"/>
              </a:lnSpc>
            </a:pPr>
            <a:r>
              <a:rPr lang="uk-UA" sz="2000" kern="0" dirty="0">
                <a:solidFill>
                  <a:schemeClr val="accent1">
                    <a:lumMod val="50000"/>
                  </a:schemeClr>
                </a:solidFill>
                <a:effectLst/>
                <a:ea typeface="Times New Roman" panose="02020603050405020304" pitchFamily="18" charset="0"/>
                <a:cs typeface="Times New Roman" panose="02020603050405020304" pitchFamily="18" charset="0"/>
              </a:rPr>
              <a:t>Переміщення за межі України чотирьох потерпілих</a:t>
            </a:r>
          </a:p>
          <a:p>
            <a:pPr>
              <a:lnSpc>
                <a:spcPct val="100000"/>
              </a:lnSpc>
            </a:pPr>
            <a:r>
              <a:rPr lang="uk-UA" sz="2000" kern="0" dirty="0">
                <a:solidFill>
                  <a:schemeClr val="accent1">
                    <a:lumMod val="50000"/>
                  </a:schemeClr>
                </a:solidFill>
                <a:ea typeface="Times New Roman" panose="02020603050405020304" pitchFamily="18" charset="0"/>
                <a:cs typeface="Times New Roman" panose="02020603050405020304" pitchFamily="18" charset="0"/>
              </a:rPr>
              <a:t>Суд першої інстанції призначив покарання за </a:t>
            </a:r>
            <a:r>
              <a:rPr lang="uk-UA" sz="2000" kern="0" dirty="0" err="1">
                <a:solidFill>
                  <a:schemeClr val="accent1">
                    <a:lumMod val="50000"/>
                  </a:schemeClr>
                </a:solidFill>
                <a:ea typeface="Times New Roman" panose="02020603050405020304" pitchFamily="18" charset="0"/>
                <a:cs typeface="Times New Roman" panose="02020603050405020304" pitchFamily="18" charset="0"/>
              </a:rPr>
              <a:t>ч</a:t>
            </a:r>
            <a:r>
              <a:rPr lang="uk-UA" sz="2000" kern="0" dirty="0">
                <a:solidFill>
                  <a:schemeClr val="accent1">
                    <a:lumMod val="50000"/>
                  </a:schemeClr>
                </a:solidFill>
                <a:ea typeface="Times New Roman" panose="02020603050405020304" pitchFamily="18" charset="0"/>
                <a:cs typeface="Times New Roman" panose="02020603050405020304" pitchFamily="18" charset="0"/>
              </a:rPr>
              <a:t>. 2 ст. 149 КК із застосуванням ст. 75 цього Кодексу </a:t>
            </a:r>
            <a:endParaRPr lang="uk-UA" sz="2000" kern="0" dirty="0">
              <a:solidFill>
                <a:schemeClr val="accent1">
                  <a:lumMod val="50000"/>
                </a:schemeClr>
              </a:solidFill>
              <a:effectLst/>
              <a:ea typeface="Times New Roman" panose="02020603050405020304" pitchFamily="18" charset="0"/>
              <a:cs typeface="Times New Roman" panose="02020603050405020304" pitchFamily="18" charset="0"/>
            </a:endParaRPr>
          </a:p>
          <a:p>
            <a:pPr>
              <a:lnSpc>
                <a:spcPct val="100000"/>
              </a:lnSpc>
            </a:pPr>
            <a:r>
              <a:rPr lang="uk-UA" sz="2000" kern="0" dirty="0">
                <a:solidFill>
                  <a:schemeClr val="accent1">
                    <a:lumMod val="50000"/>
                  </a:schemeClr>
                </a:solidFill>
                <a:ea typeface="Times New Roman" panose="02020603050405020304" pitchFamily="18" charset="0"/>
                <a:cs typeface="Times New Roman" panose="02020603050405020304" pitchFamily="18" charset="0"/>
              </a:rPr>
              <a:t>Апеляційну скаргу подала потерпіла</a:t>
            </a:r>
          </a:p>
          <a:p>
            <a:pPr>
              <a:lnSpc>
                <a:spcPct val="100000"/>
              </a:lnSpc>
            </a:pPr>
            <a:r>
              <a:rPr lang="uk-UA" sz="2000" kern="0" dirty="0">
                <a:solidFill>
                  <a:schemeClr val="accent1">
                    <a:lumMod val="50000"/>
                  </a:schemeClr>
                </a:solidFill>
                <a:effectLst/>
                <a:ea typeface="Times New Roman" panose="02020603050405020304" pitchFamily="18" charset="0"/>
                <a:cs typeface="Times New Roman" panose="02020603050405020304" pitchFamily="18" charset="0"/>
              </a:rPr>
              <a:t>Вирок суду першої інстанції скасовано. </a:t>
            </a:r>
            <a:r>
              <a:rPr lang="en-UA" sz="2000" kern="0" dirty="0">
                <a:solidFill>
                  <a:schemeClr val="accent1">
                    <a:lumMod val="50000"/>
                  </a:schemeClr>
                </a:solidFill>
                <a:effectLst/>
                <a:ea typeface="Times New Roman" panose="02020603050405020304" pitchFamily="18" charset="0"/>
                <a:cs typeface="Times New Roman" panose="02020603050405020304" pitchFamily="18" charset="0"/>
              </a:rPr>
              <a:t>Постанов</a:t>
            </a:r>
            <a:r>
              <a:rPr lang="uk-UA" sz="2000" kern="0" dirty="0" err="1">
                <a:solidFill>
                  <a:schemeClr val="accent1">
                    <a:lumMod val="50000"/>
                  </a:schemeClr>
                </a:solidFill>
                <a:effectLst/>
                <a:ea typeface="Times New Roman" panose="02020603050405020304" pitchFamily="18" charset="0"/>
                <a:cs typeface="Times New Roman" panose="02020603050405020304" pitchFamily="18" charset="0"/>
              </a:rPr>
              <a:t>лено</a:t>
            </a:r>
            <a:r>
              <a:rPr lang="uk-UA" sz="2000" kern="0" dirty="0">
                <a:solidFill>
                  <a:schemeClr val="accent1">
                    <a:lumMod val="50000"/>
                  </a:schemeClr>
                </a:solidFill>
                <a:effectLst/>
                <a:ea typeface="Times New Roman" panose="02020603050405020304" pitchFamily="18" charset="0"/>
                <a:cs typeface="Times New Roman" panose="02020603050405020304" pitchFamily="18" charset="0"/>
              </a:rPr>
              <a:t> </a:t>
            </a:r>
            <a:r>
              <a:rPr lang="en-UA" sz="2000" kern="0" dirty="0">
                <a:solidFill>
                  <a:schemeClr val="accent1">
                    <a:lumMod val="50000"/>
                  </a:schemeClr>
                </a:solidFill>
                <a:effectLst/>
                <a:ea typeface="Times New Roman" panose="02020603050405020304" pitchFamily="18" charset="0"/>
                <a:cs typeface="Times New Roman" panose="02020603050405020304" pitchFamily="18" charset="0"/>
              </a:rPr>
              <a:t>в цій частині новий вирок, яким вважати ОСОБА_6 засудженою за вчинення кримінального правопорушення, передбаченого ч. 2 </a:t>
            </a:r>
            <a:r>
              <a:rPr lang="en-UA" sz="2000" kern="0" dirty="0">
                <a:solidFill>
                  <a:schemeClr val="accent1">
                    <a:lumMod val="50000"/>
                  </a:schemeClr>
                </a:solidFill>
                <a:effectLst/>
                <a:ea typeface="Times New Roman" panose="02020603050405020304" pitchFamily="18" charset="0"/>
                <a:cs typeface="Times New Roman" panose="02020603050405020304" pitchFamily="18" charset="0"/>
                <a:hlinkClick r:id="rId2" tooltip="Кримінальний кодекс України; нормативно-правовий акт № 2341-III від 05.04.2001, ВР України">
                  <a:extLst>
                    <a:ext uri="{A12FA001-AC4F-418D-AE19-62706E023703}">
                      <ahyp:hlinkClr xmlns:ahyp="http://schemas.microsoft.com/office/drawing/2018/hyperlinkcolor" val="tx"/>
                    </a:ext>
                  </a:extLst>
                </a:hlinkClick>
              </a:rPr>
              <a:t>ст. 149 КК України</a:t>
            </a:r>
            <a:r>
              <a:rPr lang="en-UA" sz="2000" kern="0" dirty="0">
                <a:solidFill>
                  <a:schemeClr val="accent1">
                    <a:lumMod val="50000"/>
                  </a:schemeClr>
                </a:solidFill>
                <a:effectLst/>
                <a:ea typeface="Times New Roman" panose="02020603050405020304" pitchFamily="18" charset="0"/>
                <a:cs typeface="Times New Roman" panose="02020603050405020304" pitchFamily="18" charset="0"/>
              </a:rPr>
              <a:t>, з застосуванням ч.1 </a:t>
            </a:r>
            <a:r>
              <a:rPr lang="en-UA" sz="2000" kern="0" dirty="0">
                <a:solidFill>
                  <a:schemeClr val="accent1">
                    <a:lumMod val="50000"/>
                  </a:schemeClr>
                </a:solidFill>
                <a:effectLst/>
                <a:ea typeface="Times New Roman" panose="02020603050405020304" pitchFamily="18" charset="0"/>
                <a:cs typeface="Times New Roman" panose="02020603050405020304" pitchFamily="18" charset="0"/>
                <a:hlinkClick r:id="rId3" tooltip="Кримінальний кодекс України; нормативно-правовий акт № 2341-III від 05.04.2001, ВР України">
                  <a:extLst>
                    <a:ext uri="{A12FA001-AC4F-418D-AE19-62706E023703}">
                      <ahyp:hlinkClr xmlns:ahyp="http://schemas.microsoft.com/office/drawing/2018/hyperlinkcolor" val="tx"/>
                    </a:ext>
                  </a:extLst>
                </a:hlinkClick>
              </a:rPr>
              <a:t>ст.69 КК України</a:t>
            </a:r>
            <a:r>
              <a:rPr lang="en-UA" sz="2000" kern="0" dirty="0">
                <a:solidFill>
                  <a:schemeClr val="accent1">
                    <a:lumMod val="50000"/>
                  </a:schemeClr>
                </a:solidFill>
                <a:effectLst/>
                <a:ea typeface="Times New Roman" panose="02020603050405020304" pitchFamily="18" charset="0"/>
                <a:cs typeface="Times New Roman" panose="02020603050405020304" pitchFamily="18" charset="0"/>
              </a:rPr>
              <a:t>, до покарання у виді позбавлення волі на строк 3( три) роки.</a:t>
            </a:r>
            <a:r>
              <a:rPr lang="uk-UA" sz="2000" kern="0" dirty="0">
                <a:solidFill>
                  <a:schemeClr val="accent1">
                    <a:lumMod val="50000"/>
                  </a:schemeClr>
                </a:solidFill>
                <a:latin typeface="-webkit-standard"/>
                <a:ea typeface="Times New Roman" panose="02020603050405020304" pitchFamily="18" charset="0"/>
                <a:cs typeface="Times New Roman" panose="02020603050405020304" pitchFamily="18" charset="0"/>
              </a:rPr>
              <a:t> </a:t>
            </a:r>
          </a:p>
          <a:p>
            <a:pPr>
              <a:lnSpc>
                <a:spcPct val="100000"/>
              </a:lnSpc>
            </a:pPr>
            <a:r>
              <a:rPr lang="uk-UA" sz="2000" i="1" kern="0" dirty="0">
                <a:solidFill>
                  <a:schemeClr val="accent1">
                    <a:lumMod val="50000"/>
                  </a:schemeClr>
                </a:solidFill>
                <a:latin typeface="-webkit-standard"/>
                <a:ea typeface="Times New Roman" panose="02020603050405020304" pitchFamily="18" charset="0"/>
                <a:cs typeface="Times New Roman" panose="02020603050405020304" pitchFamily="18" charset="0"/>
              </a:rPr>
              <a:t>Вирок Тернопільського апеляційного суду від 12 листопада 2025 року </a:t>
            </a:r>
            <a:r>
              <a:rPr lang="en-UA" sz="2000" i="1" kern="0" dirty="0">
                <a:solidFill>
                  <a:schemeClr val="accent1">
                    <a:lumMod val="50000"/>
                  </a:schemeClr>
                </a:solidFill>
                <a:effectLst/>
                <a:latin typeface="-webkit-standard"/>
                <a:ea typeface="Times New Roman" panose="02020603050405020304" pitchFamily="18" charset="0"/>
                <a:cs typeface="Times New Roman" panose="02020603050405020304" pitchFamily="18" charset="0"/>
              </a:rPr>
              <a:t>Справа № 607/2285/25</a:t>
            </a:r>
            <a:r>
              <a:rPr lang="en-UA" sz="2000" i="1" dirty="0">
                <a:solidFill>
                  <a:schemeClr val="accent1">
                    <a:lumMod val="50000"/>
                  </a:schemeClr>
                </a:solidFill>
                <a:effectLst/>
              </a:rPr>
              <a:t> </a:t>
            </a:r>
            <a:endParaRPr lang="en-UA" sz="2000" i="1" dirty="0">
              <a:solidFill>
                <a:schemeClr val="accent1">
                  <a:lumMod val="50000"/>
                </a:schemeClr>
              </a:solidFill>
            </a:endParaRPr>
          </a:p>
          <a:p>
            <a:pPr>
              <a:lnSpc>
                <a:spcPct val="100000"/>
              </a:lnSpc>
            </a:pPr>
            <a:endParaRPr lang="en-UA" sz="2000" kern="100" dirty="0">
              <a:effectLst/>
              <a:ea typeface="Calibri" panose="020F0502020204030204" pitchFamily="34" charset="0"/>
              <a:cs typeface="Times New Roman" panose="02020603050405020304" pitchFamily="18" charset="0"/>
            </a:endParaRPr>
          </a:p>
          <a:p>
            <a:endParaRPr lang="uk-UA" sz="2400" kern="0" dirty="0">
              <a:solidFill>
                <a:srgbClr val="000000"/>
              </a:solidFill>
              <a:ea typeface="Times New Roman" panose="02020603050405020304" pitchFamily="18" charset="0"/>
              <a:cs typeface="Times New Roman" panose="02020603050405020304" pitchFamily="18" charset="0"/>
            </a:endParaRPr>
          </a:p>
          <a:p>
            <a:endParaRPr lang="uk-UA" sz="1800" kern="0" dirty="0">
              <a:solidFill>
                <a:srgbClr val="000000"/>
              </a:solidFill>
              <a:latin typeface="-webkit-standard"/>
              <a:ea typeface="Times New Roman" panose="02020603050405020304" pitchFamily="18" charset="0"/>
              <a:cs typeface="Times New Roman" panose="02020603050405020304" pitchFamily="18" charset="0"/>
            </a:endParaRPr>
          </a:p>
          <a:p>
            <a:endParaRPr lang="uk-UA" sz="1800" kern="0" dirty="0">
              <a:solidFill>
                <a:srgbClr val="000000"/>
              </a:solidFill>
              <a:latin typeface="-webkit-standard"/>
              <a:ea typeface="Times New Roman" panose="02020603050405020304" pitchFamily="18" charset="0"/>
              <a:cs typeface="Times New Roman" panose="02020603050405020304" pitchFamily="18" charset="0"/>
            </a:endParaRPr>
          </a:p>
          <a:p>
            <a:endParaRPr lang="uk-UA" sz="1800" kern="0" dirty="0">
              <a:solidFill>
                <a:srgbClr val="000000"/>
              </a:solidFill>
              <a:latin typeface="-webkit-standard"/>
              <a:ea typeface="Times New Roman" panose="02020603050405020304" pitchFamily="18" charset="0"/>
              <a:cs typeface="Times New Roman" panose="02020603050405020304" pitchFamily="18" charset="0"/>
            </a:endParaRPr>
          </a:p>
          <a:p>
            <a:endParaRPr lang="uk-UA" sz="1800" kern="0" dirty="0">
              <a:solidFill>
                <a:srgbClr val="000000"/>
              </a:solidFill>
              <a:latin typeface="-webkit-standard"/>
              <a:ea typeface="Times New Roman" panose="02020603050405020304" pitchFamily="18" charset="0"/>
              <a:cs typeface="Times New Roman" panose="02020603050405020304" pitchFamily="18" charset="0"/>
            </a:endParaRPr>
          </a:p>
          <a:p>
            <a:endParaRPr lang="uk-UA" sz="1800" kern="0" dirty="0">
              <a:solidFill>
                <a:srgbClr val="000000"/>
              </a:solidFill>
              <a:latin typeface="-webkit-standard"/>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1839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8130E-0CEC-46A4-64B6-AB27FE023C6F}"/>
              </a:ext>
            </a:extLst>
          </p:cNvPr>
          <p:cNvSpPr>
            <a:spLocks noGrp="1"/>
          </p:cNvSpPr>
          <p:nvPr>
            <p:ph type="title"/>
          </p:nvPr>
        </p:nvSpPr>
        <p:spPr/>
        <p:txBody>
          <a:bodyPr/>
          <a:lstStyle/>
          <a:p>
            <a:pPr algn="ctr"/>
            <a:r>
              <a:rPr lang="uk-UA" b="1" dirty="0">
                <a:solidFill>
                  <a:schemeClr val="accent1">
                    <a:lumMod val="50000"/>
                  </a:schemeClr>
                </a:solidFill>
              </a:rPr>
              <a:t>Примусова праця</a:t>
            </a:r>
            <a:endParaRPr lang="en-UA" b="1" dirty="0">
              <a:solidFill>
                <a:schemeClr val="accent1">
                  <a:lumMod val="50000"/>
                </a:schemeClr>
              </a:solidFill>
            </a:endParaRPr>
          </a:p>
        </p:txBody>
      </p:sp>
      <p:sp>
        <p:nvSpPr>
          <p:cNvPr id="3" name="Content Placeholder 2">
            <a:extLst>
              <a:ext uri="{FF2B5EF4-FFF2-40B4-BE49-F238E27FC236}">
                <a16:creationId xmlns:a16="http://schemas.microsoft.com/office/drawing/2014/main" id="{98C527E1-5AA3-6B84-0C60-BE3FDE9636FD}"/>
              </a:ext>
            </a:extLst>
          </p:cNvPr>
          <p:cNvSpPr>
            <a:spLocks noGrp="1"/>
          </p:cNvSpPr>
          <p:nvPr>
            <p:ph idx="1"/>
          </p:nvPr>
        </p:nvSpPr>
        <p:spPr/>
        <p:txBody>
          <a:bodyPr/>
          <a:lstStyle/>
          <a:p>
            <a:pPr marL="0" indent="0">
              <a:buNone/>
            </a:pPr>
            <a:endParaRPr lang="uk-UA" sz="2400" kern="100" dirty="0">
              <a:solidFill>
                <a:schemeClr val="accent1">
                  <a:lumMod val="50000"/>
                </a:schemeClr>
              </a:solidFill>
              <a:effectLst/>
              <a:ea typeface="Calibri" panose="020F0502020204030204" pitchFamily="34" charset="0"/>
              <a:cs typeface="Times New Roman" panose="02020603050405020304" pitchFamily="18" charset="0"/>
            </a:endParaRPr>
          </a:p>
          <a:p>
            <a:pPr marL="0" indent="0">
              <a:buNone/>
            </a:pPr>
            <a:r>
              <a:rPr lang="uk-UA" sz="2400" kern="100" dirty="0">
                <a:solidFill>
                  <a:schemeClr val="accent1">
                    <a:lumMod val="50000"/>
                  </a:schemeClr>
                </a:solidFill>
                <a:effectLst/>
                <a:ea typeface="Calibri" panose="020F0502020204030204" pitchFamily="34" charset="0"/>
                <a:cs typeface="Times New Roman" panose="02020603050405020304" pitchFamily="18" charset="0"/>
              </a:rPr>
              <a:t>Примусова праця (примусове надання послуг) – усяка робота або служба, яку вимагають від будь-якої особи під загрозою якогось покарання і для якої ця особа не запропонувала добровільно своїх послуг</a:t>
            </a:r>
          </a:p>
          <a:p>
            <a:pPr marL="0" indent="0">
              <a:buNone/>
            </a:pPr>
            <a:r>
              <a:rPr lang="uk-UA" sz="2400" kern="100" dirty="0">
                <a:solidFill>
                  <a:schemeClr val="accent1">
                    <a:lumMod val="50000"/>
                  </a:schemeClr>
                </a:solidFill>
                <a:ea typeface="Calibri" panose="020F0502020204030204" pitchFamily="34" charset="0"/>
                <a:cs typeface="Times New Roman" panose="02020603050405020304" pitchFamily="18" charset="0"/>
              </a:rPr>
              <a:t>Т</a:t>
            </a:r>
            <a:r>
              <a:rPr lang="uk-UA" sz="2400" kern="100" dirty="0">
                <a:solidFill>
                  <a:schemeClr val="accent1">
                    <a:lumMod val="50000"/>
                  </a:schemeClr>
                </a:solidFill>
                <a:effectLst/>
                <a:ea typeface="Calibri" panose="020F0502020204030204" pitchFamily="34" charset="0"/>
                <a:cs typeface="Times New Roman" panose="02020603050405020304" pitchFamily="18" charset="0"/>
              </a:rPr>
              <a:t>лумачення примусової праці - визначення Міжнародної організації праці</a:t>
            </a:r>
          </a:p>
          <a:p>
            <a:pPr>
              <a:buNone/>
            </a:pPr>
            <a:r>
              <a:rPr lang="uk-UA" sz="2400" i="1" dirty="0">
                <a:solidFill>
                  <a:schemeClr val="accent1">
                    <a:lumMod val="50000"/>
                  </a:schemeClr>
                </a:solidFill>
                <a:effectLst/>
                <a:latin typeface="Helvetica" pitchFamily="2" charset="0"/>
              </a:rPr>
              <a:t>У справі «Ван дер </a:t>
            </a:r>
            <a:r>
              <a:rPr lang="uk-UA" sz="2400" i="1" dirty="0" err="1">
                <a:solidFill>
                  <a:schemeClr val="accent1">
                    <a:lumMod val="50000"/>
                  </a:schemeClr>
                </a:solidFill>
                <a:effectLst/>
                <a:latin typeface="Helvetica" pitchFamily="2" charset="0"/>
              </a:rPr>
              <a:t>Мусселе</a:t>
            </a:r>
            <a:r>
              <a:rPr lang="uk-UA" sz="2400" i="1" dirty="0">
                <a:solidFill>
                  <a:schemeClr val="accent1">
                    <a:lumMod val="50000"/>
                  </a:schemeClr>
                </a:solidFill>
                <a:effectLst/>
                <a:latin typeface="Helvetica" pitchFamily="2" charset="0"/>
              </a:rPr>
              <a:t> проти Бельгії» (</a:t>
            </a:r>
            <a:r>
              <a:rPr lang="en-GB" sz="2400" i="1" dirty="0">
                <a:solidFill>
                  <a:schemeClr val="accent1">
                    <a:lumMod val="50000"/>
                  </a:schemeClr>
                </a:solidFill>
                <a:effectLst/>
                <a:latin typeface="Helvetica" pitchFamily="2" charset="0"/>
              </a:rPr>
              <a:t>Van der </a:t>
            </a:r>
            <a:r>
              <a:rPr lang="en-GB" sz="2400" i="1" dirty="0" err="1">
                <a:solidFill>
                  <a:schemeClr val="accent1">
                    <a:lumMod val="50000"/>
                  </a:schemeClr>
                </a:solidFill>
                <a:effectLst/>
                <a:latin typeface="Helvetica" pitchFamily="2" charset="0"/>
              </a:rPr>
              <a:t>Mussele</a:t>
            </a:r>
            <a:r>
              <a:rPr lang="en-GB" sz="2400" i="1" dirty="0">
                <a:solidFill>
                  <a:schemeClr val="accent1">
                    <a:lumMod val="50000"/>
                  </a:schemeClr>
                </a:solidFill>
                <a:effectLst/>
                <a:latin typeface="Helvetica" pitchFamily="2" charset="0"/>
              </a:rPr>
              <a:t> v. Belgium), 1983, </a:t>
            </a:r>
            <a:r>
              <a:rPr lang="uk-UA" sz="2400" i="1" dirty="0">
                <a:solidFill>
                  <a:schemeClr val="accent1">
                    <a:lumMod val="50000"/>
                  </a:schemeClr>
                </a:solidFill>
                <a:effectLst/>
                <a:latin typeface="Helvetica" pitchFamily="2" charset="0"/>
              </a:rPr>
              <a:t>Суд спирався</a:t>
            </a:r>
            <a:r>
              <a:rPr lang="uk-UA" sz="2400" i="1" dirty="0">
                <a:solidFill>
                  <a:schemeClr val="accent1">
                    <a:lumMod val="50000"/>
                  </a:schemeClr>
                </a:solidFill>
                <a:latin typeface="Helvetica" pitchFamily="2" charset="0"/>
              </a:rPr>
              <a:t> </a:t>
            </a:r>
            <a:r>
              <a:rPr lang="uk-UA" sz="2400" i="1" dirty="0">
                <a:solidFill>
                  <a:schemeClr val="accent1">
                    <a:lumMod val="50000"/>
                  </a:schemeClr>
                </a:solidFill>
                <a:effectLst/>
                <a:latin typeface="Helvetica" pitchFamily="2" charset="0"/>
              </a:rPr>
              <a:t>на Конвенцію № 29 МОП про примусову чи обов’язкову працю</a:t>
            </a:r>
            <a:endParaRPr lang="uk-UA" sz="2400" kern="100" dirty="0">
              <a:solidFill>
                <a:schemeClr val="accent1">
                  <a:lumMod val="50000"/>
                </a:schemeClr>
              </a:solidFill>
              <a:effectLst/>
              <a:ea typeface="Calibri" panose="020F0502020204030204" pitchFamily="34" charset="0"/>
              <a:cs typeface="Times New Roman" panose="02020603050405020304" pitchFamily="18" charset="0"/>
            </a:endParaRPr>
          </a:p>
          <a:p>
            <a:endParaRPr lang="en-UA" sz="2400" kern="100" dirty="0">
              <a:effectLst/>
              <a:ea typeface="Calibri" panose="020F0502020204030204" pitchFamily="34" charset="0"/>
              <a:cs typeface="Times New Roman" panose="02020603050405020304" pitchFamily="18" charset="0"/>
            </a:endParaRPr>
          </a:p>
          <a:p>
            <a:endParaRPr lang="en-UA" dirty="0"/>
          </a:p>
        </p:txBody>
      </p:sp>
    </p:spTree>
    <p:extLst>
      <p:ext uri="{BB962C8B-B14F-4D97-AF65-F5344CB8AC3E}">
        <p14:creationId xmlns:p14="http://schemas.microsoft.com/office/powerpoint/2010/main" val="1189622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218D1-B799-2186-D92D-78387EECFB29}"/>
              </a:ext>
            </a:extLst>
          </p:cNvPr>
          <p:cNvSpPr>
            <a:spLocks noGrp="1"/>
          </p:cNvSpPr>
          <p:nvPr>
            <p:ph type="title"/>
          </p:nvPr>
        </p:nvSpPr>
        <p:spPr/>
        <p:txBody>
          <a:bodyPr/>
          <a:lstStyle/>
          <a:p>
            <a:pPr algn="ctr"/>
            <a:r>
              <a:rPr lang="uk-UA" dirty="0">
                <a:solidFill>
                  <a:schemeClr val="accent1">
                    <a:lumMod val="50000"/>
                  </a:schemeClr>
                </a:solidFill>
                <a:effectLst/>
                <a:latin typeface="Helvetica" pitchFamily="2" charset="0"/>
              </a:rPr>
              <a:t>Втягнення у злочинну діяльність</a:t>
            </a:r>
            <a:br>
              <a:rPr lang="uk-UA" dirty="0">
                <a:solidFill>
                  <a:srgbClr val="000005"/>
                </a:solidFill>
                <a:effectLst/>
                <a:latin typeface="Helvetica" pitchFamily="2" charset="0"/>
              </a:rPr>
            </a:br>
            <a:endParaRPr lang="en-UA" dirty="0"/>
          </a:p>
        </p:txBody>
      </p:sp>
      <p:sp>
        <p:nvSpPr>
          <p:cNvPr id="3" name="Content Placeholder 2">
            <a:extLst>
              <a:ext uri="{FF2B5EF4-FFF2-40B4-BE49-F238E27FC236}">
                <a16:creationId xmlns:a16="http://schemas.microsoft.com/office/drawing/2014/main" id="{0FD42B78-B77E-AD71-624D-C9BB583AAEC0}"/>
              </a:ext>
            </a:extLst>
          </p:cNvPr>
          <p:cNvSpPr>
            <a:spLocks noGrp="1"/>
          </p:cNvSpPr>
          <p:nvPr>
            <p:ph idx="1"/>
          </p:nvPr>
        </p:nvSpPr>
        <p:spPr/>
        <p:txBody>
          <a:bodyPr/>
          <a:lstStyle/>
          <a:p>
            <a:pPr>
              <a:buNone/>
            </a:pPr>
            <a:r>
              <a:rPr lang="uk-UA" dirty="0">
                <a:solidFill>
                  <a:schemeClr val="accent1">
                    <a:lumMod val="50000"/>
                  </a:schemeClr>
                </a:solidFill>
                <a:effectLst/>
                <a:latin typeface="Helvetica" pitchFamily="2" charset="0"/>
              </a:rPr>
              <a:t>Втягнення в злочинну діяльність – це дії, пов’язані з безпосереднім психічним або фізичним впливом на особу, вчинені з метою схилити її до участі в одному чи кількох злочинах.</a:t>
            </a:r>
          </a:p>
          <a:p>
            <a:pPr algn="just">
              <a:buNone/>
            </a:pPr>
            <a:r>
              <a:rPr lang="uk-UA" sz="2400" dirty="0">
                <a:solidFill>
                  <a:schemeClr val="accent1">
                    <a:lumMod val="50000"/>
                  </a:schemeClr>
                </a:solidFill>
                <a:effectLst/>
                <a:latin typeface="Helvetica" pitchFamily="2" charset="0"/>
              </a:rPr>
              <a:t>Відповідно до </a:t>
            </a:r>
            <a:r>
              <a:rPr lang="uk-UA" sz="2400" dirty="0" err="1">
                <a:solidFill>
                  <a:schemeClr val="accent1">
                    <a:lumMod val="50000"/>
                  </a:schemeClr>
                </a:solidFill>
                <a:effectLst/>
                <a:latin typeface="Helvetica" pitchFamily="2" charset="0"/>
              </a:rPr>
              <a:t>вироку</a:t>
            </a:r>
            <a:r>
              <a:rPr lang="uk-UA" sz="2400" dirty="0">
                <a:solidFill>
                  <a:schemeClr val="accent1">
                    <a:lumMod val="50000"/>
                  </a:schemeClr>
                </a:solidFill>
                <a:effectLst/>
                <a:latin typeface="Helvetica" pitchFamily="2" charset="0"/>
              </a:rPr>
              <a:t> Котовського міськрайонного суду Одеської області від 11 квітня 2022 року протиправні дії обвинуваченого були пов’язані з пошуком, вербуванням і переміщенням осіб, які перебувають в уразливому стані, з України на територію Французької Республіки з метою їх експлуатації шляхом втягнення у злочинну діяльність, яка полягала в їхньому зверненні до державних органів ФР з проханням надати їм правовий статус біженців</a:t>
            </a:r>
          </a:p>
          <a:p>
            <a:endParaRPr lang="en-UA" dirty="0"/>
          </a:p>
        </p:txBody>
      </p:sp>
    </p:spTree>
    <p:extLst>
      <p:ext uri="{BB962C8B-B14F-4D97-AF65-F5344CB8AC3E}">
        <p14:creationId xmlns:p14="http://schemas.microsoft.com/office/powerpoint/2010/main" val="2580818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uk-UA" sz="3600" b="1" dirty="0">
                <a:solidFill>
                  <a:schemeClr val="tx2"/>
                </a:solidFill>
                <a:latin typeface="Roboto Condensed Light" panose="02000000000000000000" pitchFamily="2" charset="0"/>
                <a:ea typeface="Roboto Condensed Light" panose="02000000000000000000" pitchFamily="2" charset="0"/>
              </a:rPr>
              <a:t>Актуальна судова практика за ст. 149 КК України</a:t>
            </a:r>
            <a:endParaRPr lang="ru-RU" sz="3600" b="1" dirty="0">
              <a:solidFill>
                <a:schemeClr val="tx2"/>
              </a:solidFill>
              <a:latin typeface="Roboto Condensed Light" panose="02000000000000000000" pitchFamily="2" charset="0"/>
              <a:ea typeface="Roboto Condensed Light" panose="02000000000000000000" pitchFamily="2" charset="0"/>
            </a:endParaRPr>
          </a:p>
        </p:txBody>
      </p:sp>
      <p:sp>
        <p:nvSpPr>
          <p:cNvPr id="3" name="Содержимое 2"/>
          <p:cNvSpPr>
            <a:spLocks noGrp="1"/>
          </p:cNvSpPr>
          <p:nvPr>
            <p:ph idx="1"/>
          </p:nvPr>
        </p:nvSpPr>
        <p:spPr/>
        <p:txBody>
          <a:bodyPr/>
          <a:lstStyle/>
          <a:p>
            <a:pPr eaLnBrk="1" hangingPunct="1"/>
            <a:endParaRPr lang="uk-UA" sz="2000" dirty="0">
              <a:latin typeface="Arial" charset="0"/>
            </a:endParaRPr>
          </a:p>
          <a:p>
            <a:pPr indent="457200" algn="just"/>
            <a:r>
              <a:rPr lang="uk-UA" dirty="0">
                <a:solidFill>
                  <a:schemeClr val="tx2"/>
                </a:solidFill>
                <a:effectLst/>
                <a:latin typeface="Roboto Condensed Light" panose="02000000000000000000" pitchFamily="2" charset="0"/>
                <a:ea typeface="Roboto Condensed Light" panose="02000000000000000000" pitchFamily="2" charset="0"/>
              </a:rPr>
              <a:t>В нинішніх умовах збройної агресії російської федерації проти України питання протидії торгівлі людьми  займає особливе місце, зокрема зростає вразливість потенційних жертв</a:t>
            </a:r>
          </a:p>
          <a:p>
            <a:pPr indent="457200" algn="just"/>
            <a:r>
              <a:rPr lang="uk-UA" dirty="0">
                <a:solidFill>
                  <a:schemeClr val="tx2"/>
                </a:solidFill>
                <a:effectLst/>
                <a:latin typeface="Roboto Condensed Light" panose="02000000000000000000" pitchFamily="2" charset="0"/>
                <a:ea typeface="Roboto Condensed Light" panose="02000000000000000000" pitchFamily="2" charset="0"/>
              </a:rPr>
              <a:t>Виявлення, розслідування та судовий розгляд кримінальних проваджень за ст. 149 КК України </a:t>
            </a:r>
            <a:r>
              <a:rPr lang="uk-UA" dirty="0">
                <a:solidFill>
                  <a:schemeClr val="tx2"/>
                </a:solidFill>
                <a:latin typeface="Roboto Condensed Light" panose="02000000000000000000" pitchFamily="2" charset="0"/>
                <a:ea typeface="Roboto Condensed Light" panose="02000000000000000000" pitchFamily="2" charset="0"/>
              </a:rPr>
              <a:t>– за міжнародними нормами та національним законодавством</a:t>
            </a:r>
            <a:endParaRPr lang="uk-UA" dirty="0">
              <a:solidFill>
                <a:schemeClr val="tx2"/>
              </a:solidFill>
              <a:effectLst/>
              <a:latin typeface="Roboto Condensed Light" panose="02000000000000000000" pitchFamily="2" charset="0"/>
              <a:ea typeface="Roboto Condensed Light" panose="02000000000000000000" pitchFamily="2" charset="0"/>
            </a:endParaRPr>
          </a:p>
          <a:p>
            <a:pPr indent="457200" algn="just"/>
            <a:r>
              <a:rPr lang="uk-UA" dirty="0">
                <a:solidFill>
                  <a:schemeClr val="tx2"/>
                </a:solidFill>
                <a:latin typeface="Roboto Condensed Light" panose="02000000000000000000" pitchFamily="2" charset="0"/>
                <a:ea typeface="Roboto Condensed Light" panose="02000000000000000000" pitchFamily="2" charset="0"/>
              </a:rPr>
              <a:t>Використання рішень ЄСПЛ  у цій сфері</a:t>
            </a:r>
            <a:endParaRPr lang="uk-UA" dirty="0">
              <a:solidFill>
                <a:schemeClr val="tx2"/>
              </a:solidFill>
              <a:effectLst/>
              <a:latin typeface="Roboto Condensed Light" panose="02000000000000000000" pitchFamily="2" charset="0"/>
              <a:ea typeface="Roboto Condensed Light" panose="02000000000000000000" pitchFamily="2" charset="0"/>
            </a:endParaRPr>
          </a:p>
          <a:p>
            <a:pPr indent="457200"/>
            <a:r>
              <a:rPr lang="uk-UA" dirty="0">
                <a:solidFill>
                  <a:schemeClr val="tx2"/>
                </a:solidFill>
                <a:latin typeface="Roboto Condensed Light" panose="02000000000000000000" pitchFamily="2" charset="0"/>
                <a:ea typeface="Roboto Condensed Light" panose="02000000000000000000" pitchFamily="2" charset="0"/>
              </a:rPr>
              <a:t>Захист інтересів потерпілих від торгівлі людьми </a:t>
            </a:r>
            <a:r>
              <a:rPr lang="uk-UA" dirty="0">
                <a:solidFill>
                  <a:schemeClr val="tx2"/>
                </a:solidFill>
                <a:effectLst/>
                <a:latin typeface="Roboto Condensed Light" panose="02000000000000000000" pitchFamily="2" charset="0"/>
                <a:ea typeface="Roboto Condensed Light" panose="02000000000000000000" pitchFamily="2" charset="0"/>
              </a:rPr>
              <a:t>(уразливий стан, подавлення волі, позбавлення свободи, примушування, різні форми насильства)</a:t>
            </a:r>
          </a:p>
          <a:p>
            <a:pPr indent="0">
              <a:buNone/>
            </a:pPr>
            <a:endParaRPr lang="ru-RU" dirty="0"/>
          </a:p>
        </p:txBody>
      </p:sp>
    </p:spTree>
    <p:extLst>
      <p:ext uri="{BB962C8B-B14F-4D97-AF65-F5344CB8AC3E}">
        <p14:creationId xmlns:p14="http://schemas.microsoft.com/office/powerpoint/2010/main" val="2321829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9FA30-B0E9-FF9E-A2A3-9B08E56B5C15}"/>
              </a:ext>
            </a:extLst>
          </p:cNvPr>
          <p:cNvSpPr>
            <a:spLocks noGrp="1"/>
          </p:cNvSpPr>
          <p:nvPr>
            <p:ph type="title"/>
          </p:nvPr>
        </p:nvSpPr>
        <p:spPr/>
        <p:txBody>
          <a:bodyPr/>
          <a:lstStyle/>
          <a:p>
            <a:pPr algn="ctr"/>
            <a:r>
              <a:rPr lang="uk-UA" sz="4000" b="1" dirty="0">
                <a:solidFill>
                  <a:schemeClr val="accent1">
                    <a:lumMod val="50000"/>
                  </a:schemeClr>
                </a:solidFill>
              </a:rPr>
              <a:t>Вироки суду щодо торгівлею малолітніми дітьми</a:t>
            </a:r>
            <a:endParaRPr lang="en-UA" sz="4000" b="1" dirty="0">
              <a:solidFill>
                <a:schemeClr val="accent1">
                  <a:lumMod val="50000"/>
                </a:schemeClr>
              </a:solidFill>
            </a:endParaRPr>
          </a:p>
        </p:txBody>
      </p:sp>
      <p:sp>
        <p:nvSpPr>
          <p:cNvPr id="3" name="Content Placeholder 2">
            <a:extLst>
              <a:ext uri="{FF2B5EF4-FFF2-40B4-BE49-F238E27FC236}">
                <a16:creationId xmlns:a16="http://schemas.microsoft.com/office/drawing/2014/main" id="{189B0101-6909-B91A-D098-38FCCC752AB9}"/>
              </a:ext>
            </a:extLst>
          </p:cNvPr>
          <p:cNvSpPr>
            <a:spLocks noGrp="1"/>
          </p:cNvSpPr>
          <p:nvPr>
            <p:ph idx="1"/>
          </p:nvPr>
        </p:nvSpPr>
        <p:spPr>
          <a:xfrm>
            <a:off x="838200" y="1501421"/>
            <a:ext cx="10515600" cy="4763911"/>
          </a:xfrm>
        </p:spPr>
        <p:txBody>
          <a:bodyPr/>
          <a:lstStyle/>
          <a:p>
            <a:pPr algn="just">
              <a:lnSpc>
                <a:spcPct val="100000"/>
              </a:lnSpc>
              <a:buNone/>
            </a:pPr>
            <a:r>
              <a:rPr lang="en-UA" sz="2400" b="1" i="1" kern="100" dirty="0">
                <a:solidFill>
                  <a:schemeClr val="accent1">
                    <a:lumMod val="50000"/>
                  </a:schemeClr>
                </a:solidFill>
                <a:effectLst/>
                <a:ea typeface="Calibri" panose="020F0502020204030204" pitchFamily="34" charset="0"/>
                <a:cs typeface="Times New Roman" panose="02020603050405020304" pitchFamily="18" charset="0"/>
              </a:rPr>
              <a:t>Діти є особливою мішенню для торговців людьми через їхню вразливість і найчастіше є жертвами торгівлі людьми для сексуальної експлуатації</a:t>
            </a:r>
            <a:endParaRPr lang="uk-UA" sz="2400" b="1" i="1" kern="100" dirty="0">
              <a:solidFill>
                <a:schemeClr val="accent1">
                  <a:lumMod val="50000"/>
                </a:schemeClr>
              </a:solidFill>
              <a:effectLst/>
              <a:ea typeface="Calibri" panose="020F0502020204030204" pitchFamily="34" charset="0"/>
              <a:cs typeface="Times New Roman" panose="02020603050405020304" pitchFamily="18" charset="0"/>
            </a:endParaRPr>
          </a:p>
          <a:p>
            <a:pPr algn="just">
              <a:lnSpc>
                <a:spcPct val="100000"/>
              </a:lnSpc>
              <a:buNone/>
            </a:pPr>
            <a:r>
              <a:rPr lang="uk-UA" sz="2400" dirty="0">
                <a:solidFill>
                  <a:schemeClr val="accent1">
                    <a:lumMod val="50000"/>
                  </a:schemeClr>
                </a:solidFill>
              </a:rPr>
              <a:t>У</a:t>
            </a:r>
            <a:r>
              <a:rPr lang="uk-UA" sz="2400" dirty="0">
                <a:solidFill>
                  <a:schemeClr val="accent1">
                    <a:lumMod val="50000"/>
                  </a:schemeClr>
                </a:solidFill>
                <a:effectLst/>
              </a:rPr>
              <a:t>хвалено п’ять обвинувальних </a:t>
            </a:r>
            <a:r>
              <a:rPr lang="uk-UA" sz="2400" dirty="0" err="1">
                <a:solidFill>
                  <a:schemeClr val="accent1">
                    <a:lumMod val="50000"/>
                  </a:schemeClr>
                </a:solidFill>
                <a:effectLst/>
              </a:rPr>
              <a:t>вироків</a:t>
            </a:r>
            <a:r>
              <a:rPr lang="uk-UA" sz="2400" dirty="0">
                <a:solidFill>
                  <a:schemeClr val="accent1">
                    <a:lumMod val="50000"/>
                  </a:schemeClr>
                </a:solidFill>
                <a:effectLst/>
              </a:rPr>
              <a:t> за вчинення торгівлі людьми щодо малолітніх: </a:t>
            </a:r>
          </a:p>
          <a:p>
            <a:pPr algn="just">
              <a:lnSpc>
                <a:spcPct val="100000"/>
              </a:lnSpc>
              <a:buNone/>
            </a:pPr>
            <a:r>
              <a:rPr lang="uk-UA" sz="2400" dirty="0">
                <a:solidFill>
                  <a:schemeClr val="accent1">
                    <a:lumMod val="50000"/>
                  </a:schemeClr>
                </a:solidFill>
                <a:effectLst/>
              </a:rPr>
              <a:t>три </a:t>
            </a:r>
            <a:r>
              <a:rPr lang="uk-UA" sz="2400" dirty="0" err="1">
                <a:solidFill>
                  <a:schemeClr val="accent1">
                    <a:lumMod val="50000"/>
                  </a:schemeClr>
                </a:solidFill>
                <a:effectLst/>
              </a:rPr>
              <a:t>вироки</a:t>
            </a:r>
            <a:r>
              <a:rPr lang="uk-UA" sz="2400" dirty="0">
                <a:solidFill>
                  <a:schemeClr val="accent1">
                    <a:lumMod val="50000"/>
                  </a:schemeClr>
                </a:solidFill>
                <a:effectLst/>
              </a:rPr>
              <a:t> ухвалено стосовно батьків за продаж або передачу власних малолітніх дітей: </a:t>
            </a:r>
          </a:p>
          <a:p>
            <a:pPr algn="just">
              <a:lnSpc>
                <a:spcPct val="100000"/>
              </a:lnSpc>
              <a:buNone/>
            </a:pPr>
            <a:r>
              <a:rPr lang="uk-UA" sz="2400" dirty="0">
                <a:solidFill>
                  <a:schemeClr val="accent1">
                    <a:lumMod val="50000"/>
                  </a:schemeClr>
                </a:solidFill>
              </a:rPr>
              <a:t>1)</a:t>
            </a:r>
            <a:r>
              <a:rPr lang="uk-UA" sz="2400" dirty="0">
                <a:solidFill>
                  <a:schemeClr val="accent1">
                    <a:lumMod val="50000"/>
                  </a:schemeClr>
                </a:solidFill>
                <a:effectLst/>
              </a:rPr>
              <a:t>вирок щодо передачі матір’ю своєї новонародженої дитини для незаконного усиновлення</a:t>
            </a:r>
          </a:p>
          <a:p>
            <a:pPr algn="just">
              <a:lnSpc>
                <a:spcPct val="100000"/>
              </a:lnSpc>
              <a:buNone/>
            </a:pPr>
            <a:r>
              <a:rPr lang="uk-UA" sz="2400" dirty="0">
                <a:solidFill>
                  <a:schemeClr val="accent1">
                    <a:lumMod val="50000"/>
                  </a:schemeClr>
                </a:solidFill>
                <a:effectLst/>
              </a:rPr>
              <a:t>2)два  </a:t>
            </a:r>
            <a:r>
              <a:rPr lang="uk-UA" sz="2400" dirty="0" err="1">
                <a:solidFill>
                  <a:schemeClr val="accent1">
                    <a:lumMod val="50000"/>
                  </a:schemeClr>
                </a:solidFill>
                <a:effectLst/>
              </a:rPr>
              <a:t>вироки</a:t>
            </a:r>
            <a:r>
              <a:rPr lang="uk-UA" sz="2400" dirty="0">
                <a:solidFill>
                  <a:schemeClr val="accent1">
                    <a:lumMod val="50000"/>
                  </a:schemeClr>
                </a:solidFill>
                <a:effectLst/>
              </a:rPr>
              <a:t>– передача дітей стороннім особам для сексуальної експлуатації </a:t>
            </a:r>
          </a:p>
          <a:p>
            <a:pPr algn="just">
              <a:lnSpc>
                <a:spcPct val="100000"/>
              </a:lnSpc>
              <a:buNone/>
            </a:pPr>
            <a:r>
              <a:rPr lang="uk-UA" sz="2400" dirty="0">
                <a:solidFill>
                  <a:schemeClr val="accent1">
                    <a:lumMod val="50000"/>
                  </a:schemeClr>
                </a:solidFill>
              </a:rPr>
              <a:t>Ще </a:t>
            </a:r>
            <a:r>
              <a:rPr lang="uk-UA" sz="2400" dirty="0">
                <a:solidFill>
                  <a:schemeClr val="accent1">
                    <a:lumMod val="50000"/>
                  </a:schemeClr>
                </a:solidFill>
                <a:effectLst/>
              </a:rPr>
              <a:t>двома </a:t>
            </a:r>
            <a:r>
              <a:rPr lang="uk-UA" sz="2400" dirty="0" err="1">
                <a:solidFill>
                  <a:schemeClr val="accent1">
                    <a:lumMod val="50000"/>
                  </a:schemeClr>
                </a:solidFill>
                <a:effectLst/>
              </a:rPr>
              <a:t>вироками</a:t>
            </a:r>
            <a:r>
              <a:rPr lang="uk-UA" sz="2400" dirty="0">
                <a:solidFill>
                  <a:schemeClr val="accent1">
                    <a:lumMod val="50000"/>
                  </a:schemeClr>
                </a:solidFill>
              </a:rPr>
              <a:t> </a:t>
            </a:r>
            <a:r>
              <a:rPr lang="uk-UA" sz="2400" dirty="0">
                <a:solidFill>
                  <a:schemeClr val="accent1">
                    <a:lumMod val="50000"/>
                  </a:schemeClr>
                </a:solidFill>
                <a:effectLst/>
              </a:rPr>
              <a:t>було засуджено осіб, які не є батьками дітей: - за одержання дитини від її матері для незаконного усиновлення, та чоловіка за допомогу дружині у вчиненні незаконної передачі її дитини</a:t>
            </a:r>
          </a:p>
          <a:p>
            <a:endParaRPr lang="en-UA" dirty="0"/>
          </a:p>
        </p:txBody>
      </p:sp>
    </p:spTree>
    <p:extLst>
      <p:ext uri="{BB962C8B-B14F-4D97-AF65-F5344CB8AC3E}">
        <p14:creationId xmlns:p14="http://schemas.microsoft.com/office/powerpoint/2010/main" val="922445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pPr algn="ctr"/>
            <a:r>
              <a:rPr lang="ru-RU" b="1" dirty="0" err="1">
                <a:solidFill>
                  <a:schemeClr val="accent1">
                    <a:lumMod val="50000"/>
                  </a:schemeClr>
                </a:solidFill>
                <a:latin typeface="Roboto Condensed Light" panose="02000000000000000000" pitchFamily="2" charset="0"/>
                <a:ea typeface="Roboto Condensed Light" panose="02000000000000000000" pitchFamily="2" charset="0"/>
              </a:rPr>
              <a:t>Призначення</a:t>
            </a:r>
            <a:r>
              <a:rPr lang="ru-RU" b="1" dirty="0">
                <a:solidFill>
                  <a:schemeClr val="accent1">
                    <a:lumMod val="50000"/>
                  </a:schemeClr>
                </a:solidFill>
                <a:latin typeface="Roboto Condensed Light" panose="02000000000000000000" pitchFamily="2" charset="0"/>
                <a:ea typeface="Roboto Condensed Light" panose="02000000000000000000" pitchFamily="2" charset="0"/>
              </a:rPr>
              <a:t> </a:t>
            </a:r>
            <a:r>
              <a:rPr lang="ru-RU" b="1" dirty="0" err="1">
                <a:solidFill>
                  <a:schemeClr val="accent1">
                    <a:lumMod val="50000"/>
                  </a:schemeClr>
                </a:solidFill>
                <a:latin typeface="Roboto Condensed Light" panose="02000000000000000000" pitchFamily="2" charset="0"/>
                <a:ea typeface="Roboto Condensed Light" panose="02000000000000000000" pitchFamily="2" charset="0"/>
              </a:rPr>
              <a:t>покарання</a:t>
            </a:r>
            <a:r>
              <a:rPr lang="ru-RU" b="1" dirty="0">
                <a:solidFill>
                  <a:schemeClr val="accent1">
                    <a:lumMod val="50000"/>
                  </a:schemeClr>
                </a:solidFill>
                <a:latin typeface="Roboto Condensed Light" panose="02000000000000000000" pitchFamily="2" charset="0"/>
                <a:ea typeface="Roboto Condensed Light" panose="02000000000000000000" pitchFamily="2" charset="0"/>
              </a:rPr>
              <a:t> </a:t>
            </a:r>
          </a:p>
        </p:txBody>
      </p:sp>
      <p:sp>
        <p:nvSpPr>
          <p:cNvPr id="3" name="Содержимое 2"/>
          <p:cNvSpPr>
            <a:spLocks noGrp="1"/>
          </p:cNvSpPr>
          <p:nvPr>
            <p:ph idx="1"/>
          </p:nvPr>
        </p:nvSpPr>
        <p:spPr/>
        <p:txBody>
          <a:bodyPr/>
          <a:lstStyle/>
          <a:p>
            <a:endParaRPr lang="uk-UA" sz="2000" dirty="0">
              <a:solidFill>
                <a:srgbClr val="000000"/>
              </a:solidFill>
              <a:latin typeface="Arial" charset="0"/>
            </a:endParaRPr>
          </a:p>
          <a:p>
            <a:pPr marL="0" indent="0">
              <a:lnSpc>
                <a:spcPct val="150000"/>
              </a:lnSpc>
              <a:buNone/>
            </a:pPr>
            <a:r>
              <a:rPr lang="uk-UA" sz="2400" dirty="0">
                <a:solidFill>
                  <a:schemeClr val="accent1">
                    <a:lumMod val="50000"/>
                  </a:schemeClr>
                </a:solidFill>
                <a:effectLst/>
                <a:ea typeface="Times New Roman" panose="02020603050405020304" pitchFamily="18" charset="0"/>
              </a:rPr>
              <a:t>За результатами аналізу судової практики встановлено, що суди призначають особам, яких визнано винуватими у вчиненні кримінального правопорушення, передбаченого ст. 149 КК, покарання у виді позбавлення волі на певний строк та застосовують положення ст. 75 КК і звільняють їх від відбування покарання з випробуванням із встановленням іспитового строку. </a:t>
            </a:r>
            <a:endParaRPr lang="ru-RU" sz="2400" dirty="0">
              <a:solidFill>
                <a:schemeClr val="accent1">
                  <a:lumMod val="50000"/>
                </a:schemeClr>
              </a:solidFill>
            </a:endParaRPr>
          </a:p>
        </p:txBody>
      </p:sp>
    </p:spTree>
    <p:extLst>
      <p:ext uri="{BB962C8B-B14F-4D97-AF65-F5344CB8AC3E}">
        <p14:creationId xmlns:p14="http://schemas.microsoft.com/office/powerpoint/2010/main" val="1444217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A3E34-3A8A-9F5F-FB0B-E3F8AAC30ED4}"/>
              </a:ext>
            </a:extLst>
          </p:cNvPr>
          <p:cNvSpPr>
            <a:spLocks noGrp="1"/>
          </p:cNvSpPr>
          <p:nvPr>
            <p:ph type="title"/>
          </p:nvPr>
        </p:nvSpPr>
        <p:spPr/>
        <p:txBody>
          <a:bodyPr/>
          <a:lstStyle/>
          <a:p>
            <a:pPr algn="ctr"/>
            <a:r>
              <a:rPr lang="uk-UA" dirty="0">
                <a:solidFill>
                  <a:schemeClr val="accent1">
                    <a:lumMod val="50000"/>
                  </a:schemeClr>
                </a:solidFill>
                <a:latin typeface="Helvetica" pitchFamily="2" charset="0"/>
              </a:rPr>
              <a:t>У</a:t>
            </a:r>
            <a:r>
              <a:rPr lang="uk-UA" dirty="0">
                <a:solidFill>
                  <a:schemeClr val="accent1">
                    <a:lumMod val="50000"/>
                  </a:schemeClr>
                </a:solidFill>
                <a:effectLst/>
                <a:latin typeface="Helvetica" pitchFamily="2" charset="0"/>
              </a:rPr>
              <a:t>кладення угод про визнання винуватості</a:t>
            </a:r>
            <a:endParaRPr lang="en-UA" dirty="0">
              <a:solidFill>
                <a:schemeClr val="accent1">
                  <a:lumMod val="50000"/>
                </a:schemeClr>
              </a:solidFill>
            </a:endParaRPr>
          </a:p>
        </p:txBody>
      </p:sp>
      <p:sp>
        <p:nvSpPr>
          <p:cNvPr id="3" name="Content Placeholder 2">
            <a:extLst>
              <a:ext uri="{FF2B5EF4-FFF2-40B4-BE49-F238E27FC236}">
                <a16:creationId xmlns:a16="http://schemas.microsoft.com/office/drawing/2014/main" id="{EAB062E7-F9A3-7D76-E69B-5F43E75F2D2B}"/>
              </a:ext>
            </a:extLst>
          </p:cNvPr>
          <p:cNvSpPr>
            <a:spLocks noGrp="1"/>
          </p:cNvSpPr>
          <p:nvPr>
            <p:ph idx="1"/>
          </p:nvPr>
        </p:nvSpPr>
        <p:spPr/>
        <p:txBody>
          <a:bodyPr/>
          <a:lstStyle/>
          <a:p>
            <a:pPr>
              <a:buNone/>
            </a:pPr>
            <a:endParaRPr lang="uk-UA" dirty="0">
              <a:solidFill>
                <a:srgbClr val="000005"/>
              </a:solidFill>
              <a:latin typeface="Helvetica" pitchFamily="2" charset="0"/>
            </a:endParaRPr>
          </a:p>
          <a:p>
            <a:pPr>
              <a:buNone/>
            </a:pPr>
            <a:r>
              <a:rPr lang="uk-UA" dirty="0">
                <a:solidFill>
                  <a:schemeClr val="accent1">
                    <a:lumMod val="50000"/>
                  </a:schemeClr>
                </a:solidFill>
                <a:latin typeface="Helvetica" pitchFamily="2" charset="0"/>
              </a:rPr>
              <a:t>С</a:t>
            </a:r>
            <a:r>
              <a:rPr lang="uk-UA" dirty="0">
                <a:solidFill>
                  <a:schemeClr val="accent1">
                    <a:lumMod val="50000"/>
                  </a:schemeClr>
                </a:solidFill>
                <a:effectLst/>
                <a:latin typeface="Helvetica" pitchFamily="2" charset="0"/>
              </a:rPr>
              <a:t>уди враховували, що у справах, в яких беруть участь потерпілі, укладення угод не допускається, за винятком випадків, коли всі потерпілі надають прокуророві письмову згоду на укладення угоди (</a:t>
            </a:r>
            <a:r>
              <a:rPr lang="uk-UA" dirty="0" err="1">
                <a:solidFill>
                  <a:schemeClr val="accent1">
                    <a:lumMod val="50000"/>
                  </a:schemeClr>
                </a:solidFill>
                <a:effectLst/>
                <a:latin typeface="Helvetica" pitchFamily="2" charset="0"/>
              </a:rPr>
              <a:t>ч</a:t>
            </a:r>
            <a:r>
              <a:rPr lang="uk-UA" dirty="0">
                <a:solidFill>
                  <a:schemeClr val="accent1">
                    <a:lumMod val="50000"/>
                  </a:schemeClr>
                </a:solidFill>
                <a:effectLst/>
                <a:latin typeface="Helvetica" pitchFamily="2" charset="0"/>
              </a:rPr>
              <a:t>. 4 ст. 469</a:t>
            </a:r>
            <a:r>
              <a:rPr lang="uk-UA" dirty="0">
                <a:solidFill>
                  <a:schemeClr val="accent1">
                    <a:lumMod val="50000"/>
                  </a:schemeClr>
                </a:solidFill>
                <a:latin typeface="Helvetica" pitchFamily="2" charset="0"/>
              </a:rPr>
              <a:t> </a:t>
            </a:r>
            <a:r>
              <a:rPr lang="uk-UA" dirty="0">
                <a:solidFill>
                  <a:schemeClr val="accent1">
                    <a:lumMod val="50000"/>
                  </a:schemeClr>
                </a:solidFill>
                <a:effectLst/>
                <a:latin typeface="Helvetica" pitchFamily="2" charset="0"/>
              </a:rPr>
              <a:t>КПК України)</a:t>
            </a:r>
          </a:p>
          <a:p>
            <a:pPr algn="r"/>
            <a:r>
              <a:rPr lang="uk-UA" sz="2000" i="1" dirty="0">
                <a:solidFill>
                  <a:schemeClr val="accent1">
                    <a:lumMod val="50000"/>
                  </a:schemeClr>
                </a:solidFill>
                <a:effectLst/>
                <a:latin typeface="Helvetica" pitchFamily="2" charset="0"/>
              </a:rPr>
              <a:t>Вирок Луцького міськрайонного суду Волинської області від 11.03.2019</a:t>
            </a:r>
            <a:r>
              <a:rPr lang="uk-UA" dirty="0">
                <a:solidFill>
                  <a:schemeClr val="accent1">
                    <a:lumMod val="50000"/>
                  </a:schemeClr>
                </a:solidFill>
                <a:effectLst/>
                <a:latin typeface="Helvetica" pitchFamily="2" charset="0"/>
              </a:rPr>
              <a:t>.</a:t>
            </a:r>
          </a:p>
          <a:p>
            <a:pPr algn="r"/>
            <a:endParaRPr lang="en-UA" dirty="0"/>
          </a:p>
        </p:txBody>
      </p:sp>
    </p:spTree>
    <p:extLst>
      <p:ext uri="{BB962C8B-B14F-4D97-AF65-F5344CB8AC3E}">
        <p14:creationId xmlns:p14="http://schemas.microsoft.com/office/powerpoint/2010/main" val="2435052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6E985-618A-2A84-8AE0-F1698D95BD01}"/>
              </a:ext>
            </a:extLst>
          </p:cNvPr>
          <p:cNvSpPr>
            <a:spLocks noGrp="1"/>
          </p:cNvSpPr>
          <p:nvPr>
            <p:ph type="title"/>
          </p:nvPr>
        </p:nvSpPr>
        <p:spPr/>
        <p:txBody>
          <a:bodyPr/>
          <a:lstStyle/>
          <a:p>
            <a:pPr algn="ctr"/>
            <a:r>
              <a:rPr lang="uk-UA" dirty="0"/>
              <a:t>Процесуальні питання участі потерпілих в судовому засіданні</a:t>
            </a:r>
            <a:endParaRPr lang="en-UA" dirty="0"/>
          </a:p>
        </p:txBody>
      </p:sp>
      <p:sp>
        <p:nvSpPr>
          <p:cNvPr id="3" name="Content Placeholder 2">
            <a:extLst>
              <a:ext uri="{FF2B5EF4-FFF2-40B4-BE49-F238E27FC236}">
                <a16:creationId xmlns:a16="http://schemas.microsoft.com/office/drawing/2014/main" id="{C2CA0866-B29A-9F5E-EB06-B5730298F00E}"/>
              </a:ext>
            </a:extLst>
          </p:cNvPr>
          <p:cNvSpPr>
            <a:spLocks noGrp="1"/>
          </p:cNvSpPr>
          <p:nvPr>
            <p:ph idx="1"/>
          </p:nvPr>
        </p:nvSpPr>
        <p:spPr>
          <a:xfrm>
            <a:off x="2716211" y="3682560"/>
            <a:ext cx="6869098" cy="3004959"/>
          </a:xfrm>
        </p:spPr>
        <p:txBody>
          <a:bodyPr/>
          <a:lstStyle/>
          <a:p>
            <a:endParaRPr lang="en-UA"/>
          </a:p>
        </p:txBody>
      </p:sp>
      <p:pic>
        <p:nvPicPr>
          <p:cNvPr id="2049" name="Picture 1">
            <a:extLst>
              <a:ext uri="{FF2B5EF4-FFF2-40B4-BE49-F238E27FC236}">
                <a16:creationId xmlns:a16="http://schemas.microsoft.com/office/drawing/2014/main" id="{769A4E40-ACA6-45E6-9FB7-CC5E6FCFBE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741" y="2085535"/>
            <a:ext cx="8926509" cy="38326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ACB6FB7A-6B27-B163-7976-8533AED284F1}"/>
              </a:ext>
            </a:extLst>
          </p:cNvPr>
          <p:cNvSpPr>
            <a:spLocks noChangeArrowheads="1"/>
          </p:cNvSpPr>
          <p:nvPr/>
        </p:nvSpPr>
        <p:spPr bwMode="auto">
          <a:xfrm>
            <a:off x="2098910" y="1900869"/>
            <a:ext cx="79641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A" altLang="en-UA" sz="1800" b="0" i="0" u="none" strike="noStrike" cap="none" normalizeH="0" baseline="0" dirty="0">
                <a:ln>
                  <a:noFill/>
                </a:ln>
                <a:solidFill>
                  <a:srgbClr val="666666"/>
                </a:solidFill>
                <a:effectLst/>
                <a:latin typeface="Montserrat" pitchFamily="2" charset="77"/>
              </a:rPr>
              <a:t>.</a:t>
            </a:r>
            <a:endParaRPr kumimoji="0" lang="en-UA" altLang="en-UA"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03138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CF3E57-179E-0F90-5EA8-58CD6ACE05EF}"/>
              </a:ext>
            </a:extLst>
          </p:cNvPr>
          <p:cNvSpPr>
            <a:spLocks noGrp="1"/>
          </p:cNvSpPr>
          <p:nvPr>
            <p:ph type="title"/>
          </p:nvPr>
        </p:nvSpPr>
        <p:spPr/>
        <p:txBody>
          <a:bodyPr/>
          <a:lstStyle/>
          <a:p>
            <a:pPr algn="ctr"/>
            <a:r>
              <a:rPr lang="uk-UA" sz="4000" dirty="0">
                <a:solidFill>
                  <a:schemeClr val="tx2"/>
                </a:solidFill>
                <a:effectLst/>
                <a:latin typeface="Roboto Condensed Light" panose="02000000000000000000" pitchFamily="2" charset="0"/>
                <a:ea typeface="Roboto Condensed Light" panose="02000000000000000000" pitchFamily="2" charset="0"/>
              </a:rPr>
              <a:t>Права потерпілих </a:t>
            </a:r>
            <a:endParaRPr lang="uk-UA" sz="4000" dirty="0">
              <a:solidFill>
                <a:schemeClr val="tx2"/>
              </a:solidFill>
              <a:latin typeface="Roboto Condensed Light" panose="02000000000000000000" pitchFamily="2" charset="0"/>
              <a:ea typeface="Roboto Condensed Light" panose="02000000000000000000" pitchFamily="2" charset="0"/>
            </a:endParaRPr>
          </a:p>
        </p:txBody>
      </p:sp>
      <p:sp>
        <p:nvSpPr>
          <p:cNvPr id="3" name="Місце для вмісту 2">
            <a:extLst>
              <a:ext uri="{FF2B5EF4-FFF2-40B4-BE49-F238E27FC236}">
                <a16:creationId xmlns:a16="http://schemas.microsoft.com/office/drawing/2014/main" id="{DBEB543E-1FE5-001D-6C84-B045808AC3C3}"/>
              </a:ext>
            </a:extLst>
          </p:cNvPr>
          <p:cNvSpPr>
            <a:spLocks noGrp="1"/>
          </p:cNvSpPr>
          <p:nvPr>
            <p:ph idx="1"/>
          </p:nvPr>
        </p:nvSpPr>
        <p:spPr/>
        <p:txBody>
          <a:bodyPr/>
          <a:lstStyle/>
          <a:p>
            <a:pPr marL="342900" lvl="0" indent="-342900">
              <a:lnSpc>
                <a:spcPct val="115000"/>
              </a:lnSpc>
              <a:buFont typeface="Times New Roman" panose="02020603050405020304" pitchFamily="18" charset="0"/>
              <a:buChar char="-"/>
            </a:pPr>
            <a:endParaRPr lang="uk-UA" sz="1800" dirty="0">
              <a:solidFill>
                <a:srgbClr val="000000"/>
              </a:solidFill>
              <a:effectLst/>
              <a:latin typeface="Times New Roman" panose="02020603050405020304" pitchFamily="18" charset="0"/>
              <a:ea typeface="Times New Roman" panose="02020603050405020304" pitchFamily="18" charset="0"/>
            </a:endParaRPr>
          </a:p>
          <a:p>
            <a:pPr marL="0" lvl="0" indent="0">
              <a:lnSpc>
                <a:spcPct val="150000"/>
              </a:lnSpc>
              <a:buNone/>
            </a:pPr>
            <a:r>
              <a:rPr lang="en-UA" sz="2400" kern="0" dirty="0">
                <a:solidFill>
                  <a:schemeClr val="accent1">
                    <a:lumMod val="50000"/>
                  </a:schemeClr>
                </a:solidFill>
                <a:effectLst/>
                <a:ea typeface="Times New Roman" panose="02020603050405020304" pitchFamily="18" charset="0"/>
              </a:rPr>
              <a:t>По</a:t>
            </a:r>
            <a:r>
              <a:rPr lang="uk-UA" sz="2400" kern="0" dirty="0" err="1">
                <a:solidFill>
                  <a:schemeClr val="accent1">
                    <a:lumMod val="50000"/>
                  </a:schemeClr>
                </a:solidFill>
                <a:effectLst/>
                <a:ea typeface="Times New Roman" panose="02020603050405020304" pitchFamily="18" charset="0"/>
              </a:rPr>
              <a:t>терпілі</a:t>
            </a:r>
            <a:r>
              <a:rPr lang="en-UA" sz="2400" kern="0" dirty="0">
                <a:solidFill>
                  <a:schemeClr val="accent1">
                    <a:lumMod val="50000"/>
                  </a:schemeClr>
                </a:solidFill>
                <a:effectLst/>
                <a:ea typeface="Times New Roman" panose="02020603050405020304" pitchFamily="18" charset="0"/>
              </a:rPr>
              <a:t> від торгівлі людьми мають право на безоплатну допомогу зі зверненням до суду. Це гарантовано </a:t>
            </a:r>
            <a:r>
              <a:rPr lang="en-UA" sz="2400" kern="0" dirty="0">
                <a:solidFill>
                  <a:schemeClr val="accent1">
                    <a:lumMod val="50000"/>
                  </a:schemeClr>
                </a:solidFill>
                <a:effectLst/>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Законом України «Про безоплатну правничу допомогу»</a:t>
            </a:r>
            <a:r>
              <a:rPr lang="en-UA" sz="2400" kern="0" dirty="0">
                <a:solidFill>
                  <a:schemeClr val="accent1">
                    <a:lumMod val="50000"/>
                  </a:schemeClr>
                </a:solidFill>
                <a:effectLst/>
                <a:ea typeface="Times New Roman" panose="02020603050405020304" pitchFamily="18" charset="0"/>
              </a:rPr>
              <a:t>. Допомога з представництва інтересів у суді надається у зв’язку із захистом прав постраждалих, визначених Законом України «Про протидію торгівлі людьми»</a:t>
            </a:r>
            <a:endParaRPr lang="uk-UA" sz="2400" kern="0" dirty="0">
              <a:solidFill>
                <a:schemeClr val="accent1">
                  <a:lumMod val="50000"/>
                </a:schemeClr>
              </a:solidFill>
              <a:effectLst/>
              <a:ea typeface="Times New Roman" panose="02020603050405020304" pitchFamily="18" charset="0"/>
            </a:endParaRPr>
          </a:p>
          <a:p>
            <a:pPr marL="0" lvl="0" indent="0">
              <a:lnSpc>
                <a:spcPct val="150000"/>
              </a:lnSpc>
              <a:buNone/>
            </a:pPr>
            <a:r>
              <a:rPr lang="uk-UA" sz="2400" kern="0" dirty="0" err="1">
                <a:solidFill>
                  <a:schemeClr val="accent1">
                    <a:lumMod val="50000"/>
                  </a:schemeClr>
                </a:solidFill>
              </a:rPr>
              <a:t>Обов»язок</a:t>
            </a:r>
            <a:r>
              <a:rPr lang="uk-UA" sz="2400" kern="0" dirty="0">
                <a:solidFill>
                  <a:schemeClr val="accent1">
                    <a:lumMod val="50000"/>
                  </a:schemeClr>
                </a:solidFill>
              </a:rPr>
              <a:t> суду </a:t>
            </a:r>
            <a:r>
              <a:rPr lang="uk-UA" sz="2400" kern="0" dirty="0" err="1">
                <a:solidFill>
                  <a:schemeClr val="accent1">
                    <a:lumMod val="50000"/>
                  </a:schemeClr>
                </a:solidFill>
              </a:rPr>
              <a:t>роз»яснити</a:t>
            </a:r>
            <a:r>
              <a:rPr lang="uk-UA" sz="2400" kern="0" dirty="0">
                <a:solidFill>
                  <a:schemeClr val="accent1">
                    <a:lumMod val="50000"/>
                  </a:schemeClr>
                </a:solidFill>
              </a:rPr>
              <a:t> права </a:t>
            </a:r>
            <a:r>
              <a:rPr lang="uk-UA" sz="2400" kern="0" dirty="0" err="1">
                <a:solidFill>
                  <a:schemeClr val="accent1">
                    <a:lumMod val="50000"/>
                  </a:schemeClr>
                </a:solidFill>
              </a:rPr>
              <a:t>потерілим</a:t>
            </a:r>
            <a:endParaRPr lang="uk-UA" sz="2400" dirty="0">
              <a:solidFill>
                <a:schemeClr val="accent1">
                  <a:lumMod val="50000"/>
                </a:schemeClr>
              </a:solidFill>
            </a:endParaRPr>
          </a:p>
        </p:txBody>
      </p:sp>
    </p:spTree>
    <p:extLst>
      <p:ext uri="{BB962C8B-B14F-4D97-AF65-F5344CB8AC3E}">
        <p14:creationId xmlns:p14="http://schemas.microsoft.com/office/powerpoint/2010/main" val="1358602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57061-A7A5-0022-D5F4-9A4406CC05AD}"/>
              </a:ext>
            </a:extLst>
          </p:cNvPr>
          <p:cNvSpPr>
            <a:spLocks noGrp="1"/>
          </p:cNvSpPr>
          <p:nvPr>
            <p:ph type="title"/>
          </p:nvPr>
        </p:nvSpPr>
        <p:spPr/>
        <p:txBody>
          <a:bodyPr/>
          <a:lstStyle/>
          <a:p>
            <a:pPr algn="ctr"/>
            <a:r>
              <a:rPr lang="uk-UA" dirty="0">
                <a:solidFill>
                  <a:schemeClr val="accent1">
                    <a:lumMod val="50000"/>
                  </a:schemeClr>
                </a:solidFill>
              </a:rPr>
              <a:t>Застосування заходів безпеки</a:t>
            </a:r>
            <a:endParaRPr lang="en-UA" dirty="0">
              <a:solidFill>
                <a:schemeClr val="accent1">
                  <a:lumMod val="50000"/>
                </a:schemeClr>
              </a:solidFill>
            </a:endParaRPr>
          </a:p>
        </p:txBody>
      </p:sp>
      <p:sp>
        <p:nvSpPr>
          <p:cNvPr id="3" name="Content Placeholder 2">
            <a:extLst>
              <a:ext uri="{FF2B5EF4-FFF2-40B4-BE49-F238E27FC236}">
                <a16:creationId xmlns:a16="http://schemas.microsoft.com/office/drawing/2014/main" id="{48BBA461-3960-85BD-AAFE-DAFAC30EC86A}"/>
              </a:ext>
            </a:extLst>
          </p:cNvPr>
          <p:cNvSpPr>
            <a:spLocks noGrp="1"/>
          </p:cNvSpPr>
          <p:nvPr>
            <p:ph idx="1"/>
          </p:nvPr>
        </p:nvSpPr>
        <p:spPr/>
        <p:txBody>
          <a:bodyPr/>
          <a:lstStyle/>
          <a:p>
            <a:pPr>
              <a:buNone/>
            </a:pPr>
            <a:r>
              <a:rPr lang="uk-UA" dirty="0">
                <a:solidFill>
                  <a:schemeClr val="accent1">
                    <a:lumMod val="50000"/>
                  </a:schemeClr>
                </a:solidFill>
                <a:effectLst/>
                <a:latin typeface="Helvetica" pitchFamily="2" charset="0"/>
              </a:rPr>
              <a:t>У практиці судового розгляду кримінальних проваджень щодо торгівлі людьми протягом 2019–2024 років мало місце застосування деяких заходів безпеки та процесуальних можливостей, передбачених КПК України для захисту потерпілих і свідків.</a:t>
            </a:r>
          </a:p>
          <a:p>
            <a:pPr marL="0" indent="0">
              <a:buNone/>
            </a:pPr>
            <a:r>
              <a:rPr lang="uk-UA" i="1" dirty="0">
                <a:solidFill>
                  <a:schemeClr val="accent1">
                    <a:lumMod val="50000"/>
                  </a:schemeClr>
                </a:solidFill>
              </a:rPr>
              <a:t>Хмельницький міськрайонний суд Хмельницької області за клопотанням прокурора проводив допит свідка з використанням технічних засобів з іншого приміщення, зі створенням акустичних перешкод, що виключає ідентифікацію особи (</a:t>
            </a:r>
            <a:r>
              <a:rPr lang="uk-UA" i="1" dirty="0" err="1">
                <a:solidFill>
                  <a:schemeClr val="accent1">
                    <a:lumMod val="50000"/>
                  </a:schemeClr>
                </a:solidFill>
              </a:rPr>
              <a:t>ч</a:t>
            </a:r>
            <a:r>
              <a:rPr lang="uk-UA" i="1" dirty="0">
                <a:solidFill>
                  <a:schemeClr val="accent1">
                    <a:lumMod val="50000"/>
                  </a:schemeClr>
                </a:solidFill>
              </a:rPr>
              <a:t>. 9 ст. 352, 103, </a:t>
            </a:r>
            <a:r>
              <a:rPr lang="uk-UA" i="1" dirty="0" err="1">
                <a:solidFill>
                  <a:schemeClr val="accent1">
                    <a:lumMod val="50000"/>
                  </a:schemeClr>
                </a:solidFill>
              </a:rPr>
              <a:t>ч</a:t>
            </a:r>
            <a:r>
              <a:rPr lang="uk-UA" i="1" dirty="0">
                <a:solidFill>
                  <a:schemeClr val="accent1">
                    <a:lumMod val="50000"/>
                  </a:schemeClr>
                </a:solidFill>
              </a:rPr>
              <a:t>. 2 ст. 353, </a:t>
            </a:r>
            <a:r>
              <a:rPr lang="uk-UA" i="1" dirty="0" err="1">
                <a:solidFill>
                  <a:schemeClr val="accent1">
                    <a:lumMod val="50000"/>
                  </a:schemeClr>
                </a:solidFill>
              </a:rPr>
              <a:t>ч</a:t>
            </a:r>
            <a:r>
              <a:rPr lang="uk-UA" i="1" dirty="0">
                <a:solidFill>
                  <a:schemeClr val="accent1">
                    <a:lumMod val="50000"/>
                  </a:schemeClr>
                </a:solidFill>
              </a:rPr>
              <a:t>. 3 ст. 351 КПК України</a:t>
            </a:r>
          </a:p>
          <a:p>
            <a:endParaRPr lang="en-UA" dirty="0"/>
          </a:p>
        </p:txBody>
      </p:sp>
    </p:spTree>
    <p:extLst>
      <p:ext uri="{BB962C8B-B14F-4D97-AF65-F5344CB8AC3E}">
        <p14:creationId xmlns:p14="http://schemas.microsoft.com/office/powerpoint/2010/main" val="2119435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07B4-3491-BA53-21EA-32DD3091C327}"/>
              </a:ext>
            </a:extLst>
          </p:cNvPr>
          <p:cNvSpPr>
            <a:spLocks noGrp="1"/>
          </p:cNvSpPr>
          <p:nvPr>
            <p:ph type="title"/>
          </p:nvPr>
        </p:nvSpPr>
        <p:spPr/>
        <p:txBody>
          <a:bodyPr/>
          <a:lstStyle/>
          <a:p>
            <a:pPr algn="ctr"/>
            <a:r>
              <a:rPr lang="uk-UA" b="1" dirty="0">
                <a:solidFill>
                  <a:schemeClr val="tx2"/>
                </a:solidFill>
                <a:latin typeface="Roboto Condensed Light" panose="02000000000000000000" pitchFamily="2" charset="0"/>
                <a:ea typeface="Roboto Condensed Light" panose="02000000000000000000" pitchFamily="2" charset="0"/>
              </a:rPr>
              <a:t>Забезпечення п</a:t>
            </a:r>
            <a:r>
              <a:rPr lang="uk-UA" sz="4400" b="1" dirty="0">
                <a:solidFill>
                  <a:schemeClr val="tx2"/>
                </a:solidFill>
                <a:effectLst/>
                <a:latin typeface="Roboto Condensed Light" panose="02000000000000000000" pitchFamily="2" charset="0"/>
                <a:ea typeface="Roboto Condensed Light" panose="02000000000000000000" pitchFamily="2" charset="0"/>
              </a:rPr>
              <a:t>рав потерпілих </a:t>
            </a:r>
            <a:endParaRPr lang="en-UA" b="1" dirty="0"/>
          </a:p>
        </p:txBody>
      </p:sp>
      <p:sp>
        <p:nvSpPr>
          <p:cNvPr id="3" name="Content Placeholder 2">
            <a:extLst>
              <a:ext uri="{FF2B5EF4-FFF2-40B4-BE49-F238E27FC236}">
                <a16:creationId xmlns:a16="http://schemas.microsoft.com/office/drawing/2014/main" id="{B5C2B504-3CB6-C83F-33E9-699F1CFC54BC}"/>
              </a:ext>
            </a:extLst>
          </p:cNvPr>
          <p:cNvSpPr>
            <a:spLocks noGrp="1"/>
          </p:cNvSpPr>
          <p:nvPr>
            <p:ph idx="1"/>
          </p:nvPr>
        </p:nvSpPr>
        <p:spPr/>
        <p:txBody>
          <a:bodyPr/>
          <a:lstStyle/>
          <a:p>
            <a:pPr algn="just">
              <a:lnSpc>
                <a:spcPct val="100000"/>
              </a:lnSpc>
              <a:spcAft>
                <a:spcPts val="1800"/>
              </a:spcAft>
              <a:buNone/>
            </a:pPr>
            <a:r>
              <a:rPr lang="uk-UA" sz="2400" dirty="0">
                <a:solidFill>
                  <a:schemeClr val="accent1">
                    <a:lumMod val="50000"/>
                  </a:schemeClr>
                </a:solidFill>
                <a:ea typeface="Times New Roman" panose="02020603050405020304" pitchFamily="18" charset="0"/>
              </a:rPr>
              <a:t>П</a:t>
            </a:r>
            <a:r>
              <a:rPr lang="en-UA" sz="2400" dirty="0">
                <a:solidFill>
                  <a:schemeClr val="accent1">
                    <a:lumMod val="50000"/>
                  </a:schemeClr>
                </a:solidFill>
                <a:effectLst/>
                <a:ea typeface="Times New Roman" panose="02020603050405020304" pitchFamily="18" charset="0"/>
              </a:rPr>
              <a:t>роведення допитів у спеціально адаптованих приміщеннях та/або спеціально підготовленими фахівцями</a:t>
            </a:r>
            <a:r>
              <a:rPr lang="uk-UA" sz="2400" dirty="0">
                <a:solidFill>
                  <a:schemeClr val="accent1">
                    <a:lumMod val="50000"/>
                  </a:schemeClr>
                </a:solidFill>
                <a:ea typeface="Times New Roman" panose="02020603050405020304" pitchFamily="18" charset="0"/>
              </a:rPr>
              <a:t> </a:t>
            </a:r>
          </a:p>
          <a:p>
            <a:pPr algn="just">
              <a:lnSpc>
                <a:spcPct val="100000"/>
              </a:lnSpc>
              <a:spcAft>
                <a:spcPts val="1800"/>
              </a:spcAft>
              <a:buNone/>
            </a:pPr>
            <a:r>
              <a:rPr lang="uk-UA" sz="2400" dirty="0">
                <a:solidFill>
                  <a:schemeClr val="accent1">
                    <a:lumMod val="50000"/>
                  </a:schemeClr>
                </a:solidFill>
                <a:effectLst/>
                <a:ea typeface="Times New Roman" panose="02020603050405020304" pitchFamily="18" charset="0"/>
              </a:rPr>
              <a:t>Розгляд </a:t>
            </a:r>
            <a:r>
              <a:rPr lang="en-UA" sz="2400" dirty="0">
                <a:solidFill>
                  <a:schemeClr val="accent1">
                    <a:lumMod val="50000"/>
                  </a:schemeClr>
                </a:solidFill>
                <a:effectLst/>
                <a:ea typeface="Times New Roman" panose="02020603050405020304" pitchFamily="18" charset="0"/>
              </a:rPr>
              <a:t>кримінального провадження у закритому </a:t>
            </a:r>
            <a:r>
              <a:rPr lang="uk-UA" sz="2400" dirty="0">
                <a:solidFill>
                  <a:schemeClr val="accent1">
                    <a:lumMod val="50000"/>
                  </a:schemeClr>
                </a:solidFill>
                <a:effectLst/>
                <a:ea typeface="Times New Roman" panose="02020603050405020304" pitchFamily="18" charset="0"/>
              </a:rPr>
              <a:t>судовому засіданні</a:t>
            </a:r>
            <a:r>
              <a:rPr lang="uk-UA" sz="2400" dirty="0">
                <a:solidFill>
                  <a:schemeClr val="accent1">
                    <a:lumMod val="50000"/>
                  </a:schemeClr>
                </a:solidFill>
                <a:ea typeface="Times New Roman" panose="02020603050405020304" pitchFamily="18" charset="0"/>
              </a:rPr>
              <a:t> </a:t>
            </a:r>
            <a:r>
              <a:rPr lang="en-UA" sz="2400" dirty="0">
                <a:solidFill>
                  <a:schemeClr val="accent1">
                    <a:lumMod val="50000"/>
                  </a:schemeClr>
                </a:solidFill>
                <a:effectLst/>
                <a:ea typeface="Times New Roman" panose="02020603050405020304" pitchFamily="18" charset="0"/>
              </a:rPr>
              <a:t>мінімізація візуального контакту потерпілих від злочину з правопорушником</a:t>
            </a:r>
            <a:endParaRPr lang="uk-UA" sz="2400" dirty="0">
              <a:solidFill>
                <a:schemeClr val="accent1">
                  <a:lumMod val="50000"/>
                </a:schemeClr>
              </a:solidFill>
              <a:effectLst/>
              <a:ea typeface="Times New Roman" panose="02020603050405020304" pitchFamily="18" charset="0"/>
            </a:endParaRPr>
          </a:p>
          <a:p>
            <a:pPr algn="just">
              <a:lnSpc>
                <a:spcPct val="100000"/>
              </a:lnSpc>
              <a:spcAft>
                <a:spcPts val="1800"/>
              </a:spcAft>
              <a:buNone/>
            </a:pPr>
            <a:r>
              <a:rPr lang="uk-UA" sz="2400" dirty="0">
                <a:solidFill>
                  <a:schemeClr val="accent1">
                    <a:lumMod val="50000"/>
                  </a:schemeClr>
                </a:solidFill>
                <a:ea typeface="Times New Roman" panose="02020603050405020304" pitchFamily="18" charset="0"/>
              </a:rPr>
              <a:t>О</a:t>
            </a:r>
            <a:r>
              <a:rPr lang="en-UA" sz="2400" dirty="0">
                <a:solidFill>
                  <a:schemeClr val="accent1">
                    <a:lumMod val="50000"/>
                  </a:schemeClr>
                </a:solidFill>
                <a:effectLst/>
                <a:ea typeface="Times New Roman" panose="02020603050405020304" pitchFamily="18" charset="0"/>
              </a:rPr>
              <a:t>бладнання у будівлях судів окремих зон очікування для потерпілих від злочину</a:t>
            </a:r>
            <a:r>
              <a:rPr lang="uk-UA" sz="2400" dirty="0">
                <a:solidFill>
                  <a:schemeClr val="accent1">
                    <a:lumMod val="50000"/>
                  </a:schemeClr>
                </a:solidFill>
                <a:ea typeface="Times New Roman" panose="02020603050405020304" pitchFamily="18" charset="0"/>
              </a:rPr>
              <a:t> </a:t>
            </a:r>
            <a:r>
              <a:rPr lang="en-UA" sz="2400" dirty="0">
                <a:solidFill>
                  <a:schemeClr val="accent1">
                    <a:lumMod val="50000"/>
                  </a:schemeClr>
                </a:solidFill>
                <a:effectLst/>
                <a:ea typeface="Times New Roman" panose="02020603050405020304" pitchFamily="18" charset="0"/>
              </a:rPr>
              <a:t>нерозголошення та/або обмеження інформації про їх особ</a:t>
            </a:r>
            <a:r>
              <a:rPr lang="uk-UA" sz="2400" dirty="0">
                <a:solidFill>
                  <a:schemeClr val="accent1">
                    <a:lumMod val="50000"/>
                  </a:schemeClr>
                </a:solidFill>
                <a:effectLst/>
                <a:ea typeface="Times New Roman" panose="02020603050405020304" pitchFamily="18" charset="0"/>
              </a:rPr>
              <a:t>у</a:t>
            </a:r>
            <a:r>
              <a:rPr lang="en-UA" sz="2400" dirty="0">
                <a:solidFill>
                  <a:schemeClr val="accent1">
                    <a:lumMod val="50000"/>
                  </a:schemeClr>
                </a:solidFill>
                <a:effectLst/>
                <a:ea typeface="Times New Roman" panose="02020603050405020304" pitchFamily="18" charset="0"/>
              </a:rPr>
              <a:t> та місце</a:t>
            </a:r>
            <a:r>
              <a:rPr lang="uk-UA" sz="2400" dirty="0">
                <a:solidFill>
                  <a:schemeClr val="accent1">
                    <a:lumMod val="50000"/>
                  </a:schemeClr>
                </a:solidFill>
                <a:effectLst/>
                <a:ea typeface="Times New Roman" panose="02020603050405020304" pitchFamily="18" charset="0"/>
              </a:rPr>
              <a:t> </a:t>
            </a:r>
            <a:r>
              <a:rPr lang="en-UA" sz="2400" dirty="0">
                <a:solidFill>
                  <a:schemeClr val="accent1">
                    <a:lumMod val="50000"/>
                  </a:schemeClr>
                </a:solidFill>
                <a:effectLst/>
                <a:ea typeface="Times New Roman" panose="02020603050405020304" pitchFamily="18" charset="0"/>
              </a:rPr>
              <a:t>перебування</a:t>
            </a:r>
          </a:p>
          <a:p>
            <a:pPr algn="just">
              <a:lnSpc>
                <a:spcPct val="100000"/>
              </a:lnSpc>
              <a:spcAft>
                <a:spcPts val="1800"/>
              </a:spcAft>
              <a:buNone/>
            </a:pPr>
            <a:r>
              <a:rPr lang="en-UA" sz="2400" dirty="0">
                <a:solidFill>
                  <a:schemeClr val="accent1">
                    <a:lumMod val="50000"/>
                  </a:schemeClr>
                </a:solidFill>
                <a:effectLst/>
                <a:ea typeface="Times New Roman" panose="02020603050405020304" pitchFamily="18" charset="0"/>
              </a:rPr>
              <a:t> </a:t>
            </a:r>
            <a:r>
              <a:rPr lang="uk-UA" sz="2400" dirty="0">
                <a:solidFill>
                  <a:schemeClr val="accent1">
                    <a:lumMod val="50000"/>
                  </a:schemeClr>
                </a:solidFill>
                <a:effectLst/>
                <a:ea typeface="Times New Roman" panose="02020603050405020304" pitchFamily="18" charset="0"/>
              </a:rPr>
              <a:t>М</a:t>
            </a:r>
            <a:r>
              <a:rPr lang="en-UA" sz="2400" dirty="0">
                <a:solidFill>
                  <a:schemeClr val="accent1">
                    <a:lumMod val="50000"/>
                  </a:schemeClr>
                </a:solidFill>
                <a:effectLst/>
                <a:ea typeface="Times New Roman" panose="02020603050405020304" pitchFamily="18" charset="0"/>
              </a:rPr>
              <a:t>ожливість аудіовізуального запису допитів дитини-потерпілої від злочину, </a:t>
            </a:r>
            <a:r>
              <a:rPr lang="uk-UA" sz="2400" dirty="0">
                <a:solidFill>
                  <a:schemeClr val="accent1">
                    <a:lumMod val="50000"/>
                  </a:schemeClr>
                </a:solidFill>
                <a:effectLst/>
                <a:ea typeface="Times New Roman" panose="02020603050405020304" pitchFamily="18" charset="0"/>
              </a:rPr>
              <a:t>за участю психолога, </a:t>
            </a:r>
            <a:r>
              <a:rPr lang="en-UA" sz="2400" dirty="0">
                <a:solidFill>
                  <a:schemeClr val="accent1">
                    <a:lumMod val="50000"/>
                  </a:schemeClr>
                </a:solidFill>
                <a:effectLst/>
                <a:ea typeface="Times New Roman" panose="02020603050405020304" pitchFamily="18" charset="0"/>
              </a:rPr>
              <a:t>які потім можуть бути використані як докази</a:t>
            </a:r>
            <a:endParaRPr lang="en-UA" dirty="0">
              <a:solidFill>
                <a:schemeClr val="accent1">
                  <a:lumMod val="50000"/>
                </a:schemeClr>
              </a:solidFill>
            </a:endParaRPr>
          </a:p>
        </p:txBody>
      </p:sp>
    </p:spTree>
    <p:extLst>
      <p:ext uri="{BB962C8B-B14F-4D97-AF65-F5344CB8AC3E}">
        <p14:creationId xmlns:p14="http://schemas.microsoft.com/office/powerpoint/2010/main" val="3253250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949"/>
        </a:solidFill>
        <a:effectLst/>
      </p:bgPr>
    </p:bg>
    <p:spTree>
      <p:nvGrpSpPr>
        <p:cNvPr id="1" name=""/>
        <p:cNvGrpSpPr/>
        <p:nvPr/>
      </p:nvGrpSpPr>
      <p:grpSpPr>
        <a:xfrm>
          <a:off x="0" y="0"/>
          <a:ext cx="0" cy="0"/>
          <a:chOff x="0" y="0"/>
          <a:chExt cx="0" cy="0"/>
        </a:xfrm>
      </p:grpSpPr>
      <p:sp>
        <p:nvSpPr>
          <p:cNvPr id="34818" name="TextBox 1"/>
          <p:cNvSpPr txBox="1">
            <a:spLocks noChangeArrowheads="1"/>
          </p:cNvSpPr>
          <p:nvPr/>
        </p:nvSpPr>
        <p:spPr bwMode="auto">
          <a:xfrm>
            <a:off x="3873139" y="4667262"/>
            <a:ext cx="483688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eaLnBrk="0" fontAlgn="base" hangingPunct="0">
              <a:spcBef>
                <a:spcPct val="0"/>
              </a:spcBef>
              <a:spcAft>
                <a:spcPct val="0"/>
              </a:spcAft>
              <a:defRPr kumimoji="1" sz="2400">
                <a:solidFill>
                  <a:schemeClr val="tx1"/>
                </a:solidFill>
                <a:latin typeface="Arial" charset="0"/>
                <a:ea typeface="Arial" charset="0"/>
              </a:defRPr>
            </a:lvl6pPr>
            <a:lvl7pPr marL="2971800" indent="-228600" eaLnBrk="0" fontAlgn="base" hangingPunct="0">
              <a:spcBef>
                <a:spcPct val="0"/>
              </a:spcBef>
              <a:spcAft>
                <a:spcPct val="0"/>
              </a:spcAft>
              <a:defRPr kumimoji="1" sz="2400">
                <a:solidFill>
                  <a:schemeClr val="tx1"/>
                </a:solidFill>
                <a:latin typeface="Arial" charset="0"/>
                <a:ea typeface="Arial" charset="0"/>
              </a:defRPr>
            </a:lvl7pPr>
            <a:lvl8pPr marL="3429000" indent="-228600" eaLnBrk="0" fontAlgn="base" hangingPunct="0">
              <a:spcBef>
                <a:spcPct val="0"/>
              </a:spcBef>
              <a:spcAft>
                <a:spcPct val="0"/>
              </a:spcAft>
              <a:defRPr kumimoji="1" sz="2400">
                <a:solidFill>
                  <a:schemeClr val="tx1"/>
                </a:solidFill>
                <a:latin typeface="Arial" charset="0"/>
                <a:ea typeface="Arial" charset="0"/>
              </a:defRPr>
            </a:lvl8pPr>
            <a:lvl9pPr marL="3886200" indent="-228600" eaLnBrk="0" fontAlgn="base" hangingPunct="0">
              <a:spcBef>
                <a:spcPct val="0"/>
              </a:spcBef>
              <a:spcAft>
                <a:spcPct val="0"/>
              </a:spcAft>
              <a:defRPr kumimoji="1" sz="2400">
                <a:solidFill>
                  <a:schemeClr val="tx1"/>
                </a:solidFill>
                <a:latin typeface="Arial" charset="0"/>
                <a:ea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3600" b="0" i="0" u="none" strike="noStrike" kern="1200" cap="none" spc="0" normalizeH="0" baseline="0" noProof="0" dirty="0">
                <a:ln>
                  <a:noFill/>
                </a:ln>
                <a:solidFill>
                  <a:prstClr val="white"/>
                </a:solidFill>
                <a:effectLst/>
                <a:uLnTx/>
                <a:uFillTx/>
                <a:latin typeface="Arial Narrow" panose="020B0606020202030204" pitchFamily="34" charset="0"/>
                <a:cs typeface="Roboto Condensed Light" charset="0"/>
              </a:rPr>
              <a:t>Дякую вам за увагу! </a:t>
            </a:r>
          </a:p>
        </p:txBody>
      </p:sp>
    </p:spTree>
    <p:extLst>
      <p:ext uri="{BB962C8B-B14F-4D97-AF65-F5344CB8AC3E}">
        <p14:creationId xmlns:p14="http://schemas.microsoft.com/office/powerpoint/2010/main" val="282295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pPr algn="ctr"/>
            <a:r>
              <a:rPr lang="ru-RU" b="1" dirty="0" err="1">
                <a:solidFill>
                  <a:schemeClr val="tx2"/>
                </a:solidFill>
                <a:latin typeface="Roboto Condensed Light" panose="02000000000000000000" pitchFamily="2" charset="0"/>
                <a:ea typeface="Roboto Condensed Light" panose="02000000000000000000" pitchFamily="2" charset="0"/>
              </a:rPr>
              <a:t>Динаміка</a:t>
            </a:r>
            <a:r>
              <a:rPr lang="ru-RU" b="1" dirty="0">
                <a:solidFill>
                  <a:schemeClr val="tx2"/>
                </a:solidFill>
                <a:latin typeface="Roboto Condensed Light" panose="02000000000000000000" pitchFamily="2" charset="0"/>
                <a:ea typeface="Roboto Condensed Light" panose="02000000000000000000" pitchFamily="2" charset="0"/>
              </a:rPr>
              <a:t> - </a:t>
            </a:r>
            <a:r>
              <a:rPr lang="ru-RU" b="1" dirty="0" err="1">
                <a:solidFill>
                  <a:schemeClr val="tx2"/>
                </a:solidFill>
                <a:latin typeface="Roboto Condensed Light" panose="02000000000000000000" pitchFamily="2" charset="0"/>
                <a:ea typeface="Roboto Condensed Light" panose="02000000000000000000" pitchFamily="2" charset="0"/>
              </a:rPr>
              <a:t>збільшення</a:t>
            </a:r>
            <a:r>
              <a:rPr lang="ru-RU" b="1" dirty="0">
                <a:solidFill>
                  <a:schemeClr val="tx2"/>
                </a:solidFill>
                <a:latin typeface="Roboto Condensed Light" panose="02000000000000000000" pitchFamily="2" charset="0"/>
                <a:ea typeface="Roboto Condensed Light" panose="02000000000000000000" pitchFamily="2" charset="0"/>
              </a:rPr>
              <a:t> </a:t>
            </a:r>
            <a:r>
              <a:rPr lang="ru-RU" b="1" dirty="0" err="1">
                <a:solidFill>
                  <a:schemeClr val="tx2"/>
                </a:solidFill>
                <a:latin typeface="Roboto Condensed Light" panose="02000000000000000000" pitchFamily="2" charset="0"/>
                <a:ea typeface="Roboto Condensed Light" panose="02000000000000000000" pitchFamily="2" charset="0"/>
              </a:rPr>
              <a:t>кількості</a:t>
            </a:r>
            <a:r>
              <a:rPr lang="ru-RU" b="1" dirty="0">
                <a:solidFill>
                  <a:schemeClr val="tx2"/>
                </a:solidFill>
                <a:latin typeface="Roboto Condensed Light" panose="02000000000000000000" pitchFamily="2" charset="0"/>
                <a:ea typeface="Roboto Condensed Light" panose="02000000000000000000" pitchFamily="2" charset="0"/>
              </a:rPr>
              <a:t> </a:t>
            </a:r>
            <a:r>
              <a:rPr lang="ru-RU" b="1" dirty="0" err="1">
                <a:solidFill>
                  <a:schemeClr val="tx2"/>
                </a:solidFill>
                <a:latin typeface="Roboto Condensed Light" panose="02000000000000000000" pitchFamily="2" charset="0"/>
                <a:ea typeface="Roboto Condensed Light" panose="02000000000000000000" pitchFamily="2" charset="0"/>
              </a:rPr>
              <a:t>вироків</a:t>
            </a:r>
            <a:r>
              <a:rPr lang="ru-RU" b="1" dirty="0">
                <a:solidFill>
                  <a:schemeClr val="tx2"/>
                </a:solidFill>
                <a:latin typeface="Roboto Condensed Light" panose="02000000000000000000" pitchFamily="2" charset="0"/>
                <a:ea typeface="Roboto Condensed Light" panose="02000000000000000000" pitchFamily="2" charset="0"/>
              </a:rPr>
              <a:t> </a:t>
            </a:r>
            <a:br>
              <a:rPr lang="ru-RU" b="1" dirty="0">
                <a:solidFill>
                  <a:schemeClr val="tx2"/>
                </a:solidFill>
                <a:latin typeface="Roboto Condensed Light" panose="02000000000000000000" pitchFamily="2" charset="0"/>
                <a:ea typeface="Roboto Condensed Light" panose="02000000000000000000" pitchFamily="2" charset="0"/>
              </a:rPr>
            </a:br>
            <a:r>
              <a:rPr lang="ru-RU" b="1" dirty="0">
                <a:solidFill>
                  <a:schemeClr val="tx2"/>
                </a:solidFill>
                <a:latin typeface="Roboto Condensed Light" panose="02000000000000000000" pitchFamily="2" charset="0"/>
                <a:ea typeface="Roboto Condensed Light" panose="02000000000000000000" pitchFamily="2" charset="0"/>
              </a:rPr>
              <a:t>за ст. 149 КК </a:t>
            </a:r>
            <a:r>
              <a:rPr lang="ru-RU" b="1" dirty="0" err="1">
                <a:solidFill>
                  <a:schemeClr val="tx2"/>
                </a:solidFill>
                <a:latin typeface="Roboto Condensed Light" panose="02000000000000000000" pitchFamily="2" charset="0"/>
                <a:ea typeface="Roboto Condensed Light" panose="02000000000000000000" pitchFamily="2" charset="0"/>
              </a:rPr>
              <a:t>України</a:t>
            </a:r>
            <a:endParaRPr lang="ru-RU" b="1" dirty="0">
              <a:solidFill>
                <a:schemeClr val="tx2"/>
              </a:solidFill>
              <a:latin typeface="Roboto Condensed Light" panose="02000000000000000000" pitchFamily="2" charset="0"/>
              <a:ea typeface="Roboto Condensed Light" panose="02000000000000000000" pitchFamily="2" charset="0"/>
            </a:endParaRPr>
          </a:p>
        </p:txBody>
      </p:sp>
      <p:sp>
        <p:nvSpPr>
          <p:cNvPr id="3" name="Содержимое 2"/>
          <p:cNvSpPr>
            <a:spLocks noGrp="1"/>
          </p:cNvSpPr>
          <p:nvPr>
            <p:ph idx="1"/>
          </p:nvPr>
        </p:nvSpPr>
        <p:spPr/>
        <p:txBody>
          <a:bodyPr/>
          <a:lstStyle/>
          <a:p>
            <a:pPr marL="0" indent="0">
              <a:buNone/>
            </a:pPr>
            <a:endParaRPr lang="uk-UA" sz="2400" dirty="0">
              <a:solidFill>
                <a:schemeClr val="tx2"/>
              </a:solidFill>
              <a:effectLst/>
              <a:latin typeface="Roboto Condensed Light" panose="02000000000000000000" pitchFamily="2" charset="0"/>
              <a:ea typeface="Roboto Condensed Light" panose="02000000000000000000" pitchFamily="2" charset="0"/>
            </a:endParaRPr>
          </a:p>
          <a:p>
            <a:pPr marL="0" indent="0">
              <a:buNone/>
            </a:pPr>
            <a:r>
              <a:rPr lang="uk-UA" sz="2400" b="1" dirty="0">
                <a:solidFill>
                  <a:schemeClr val="tx2"/>
                </a:solidFill>
                <a:effectLst/>
                <a:latin typeface="Roboto Condensed Light" panose="02000000000000000000" pitchFamily="2" charset="0"/>
                <a:ea typeface="Roboto Condensed Light" panose="02000000000000000000" pitchFamily="2" charset="0"/>
              </a:rPr>
              <a:t>Зростання кількості ухвалених судових рішень у кримінальних провадженнях за ст. 149 КК України в кожній судовій інстанції</a:t>
            </a:r>
            <a:endParaRPr lang="uk-UA" sz="2400" dirty="0">
              <a:solidFill>
                <a:schemeClr val="tx2"/>
              </a:solidFill>
              <a:effectLst/>
              <a:latin typeface="Roboto Condensed Light" panose="02000000000000000000" pitchFamily="2" charset="0"/>
              <a:ea typeface="Roboto Condensed Light" panose="02000000000000000000" pitchFamily="2" charset="0"/>
            </a:endParaRPr>
          </a:p>
          <a:p>
            <a:pPr marL="0" indent="0">
              <a:buNone/>
            </a:pPr>
            <a:r>
              <a:rPr lang="uk-UA" sz="2400" b="1" dirty="0">
                <a:solidFill>
                  <a:schemeClr val="tx2"/>
                </a:solidFill>
                <a:latin typeface="Roboto Condensed Light" panose="02000000000000000000" pitchFamily="2" charset="0"/>
                <a:ea typeface="Roboto Condensed Light" panose="02000000000000000000" pitchFamily="2" charset="0"/>
              </a:rPr>
              <a:t>В</a:t>
            </a:r>
            <a:r>
              <a:rPr lang="uk-UA" sz="2400" b="1" dirty="0">
                <a:solidFill>
                  <a:schemeClr val="tx2"/>
                </a:solidFill>
                <a:effectLst/>
                <a:latin typeface="Roboto Condensed Light" panose="02000000000000000000" pitchFamily="2" charset="0"/>
                <a:ea typeface="Roboto Condensed Light" panose="02000000000000000000" pitchFamily="2" charset="0"/>
              </a:rPr>
              <a:t>ироки судів першої інстанції: </a:t>
            </a:r>
          </a:p>
          <a:p>
            <a:r>
              <a:rPr lang="uk-UA" sz="2400" dirty="0">
                <a:solidFill>
                  <a:schemeClr val="tx2"/>
                </a:solidFill>
                <a:effectLst/>
                <a:latin typeface="Roboto Condensed Light" panose="02000000000000000000" pitchFamily="2" charset="0"/>
                <a:ea typeface="Roboto Condensed Light" panose="02000000000000000000" pitchFamily="2" charset="0"/>
              </a:rPr>
              <a:t>обвинувальні, ухвалені в загальному порядку; </a:t>
            </a:r>
          </a:p>
          <a:p>
            <a:r>
              <a:rPr lang="uk-UA" sz="2400" dirty="0">
                <a:solidFill>
                  <a:schemeClr val="tx2"/>
                </a:solidFill>
                <a:latin typeface="Roboto Condensed Light" panose="02000000000000000000" pitchFamily="2" charset="0"/>
                <a:ea typeface="Roboto Condensed Light" panose="02000000000000000000" pitchFamily="2" charset="0"/>
              </a:rPr>
              <a:t>виправдувальні</a:t>
            </a:r>
          </a:p>
          <a:p>
            <a:pPr marL="0" indent="0">
              <a:buNone/>
            </a:pPr>
            <a:r>
              <a:rPr lang="uk-UA" sz="2400" dirty="0">
                <a:solidFill>
                  <a:schemeClr val="tx2"/>
                </a:solidFill>
                <a:effectLst/>
                <a:latin typeface="Roboto Condensed Light" panose="02000000000000000000" pitchFamily="2" charset="0"/>
                <a:ea typeface="Roboto Condensed Light" panose="02000000000000000000" pitchFamily="2" charset="0"/>
              </a:rPr>
              <a:t>Вироки апеляційних судів – </a:t>
            </a:r>
            <a:r>
              <a:rPr lang="uk-UA" sz="2400" dirty="0">
                <a:solidFill>
                  <a:schemeClr val="tx2"/>
                </a:solidFill>
                <a:latin typeface="Roboto Condensed Light" panose="02000000000000000000" pitchFamily="2" charset="0"/>
                <a:ea typeface="Roboto Condensed Light" panose="02000000000000000000" pitchFamily="2" charset="0"/>
              </a:rPr>
              <a:t>у випадку погіршення становища обвинуваченого </a:t>
            </a:r>
          </a:p>
          <a:p>
            <a:pPr marL="0" indent="0">
              <a:buNone/>
            </a:pPr>
            <a:r>
              <a:rPr lang="uk-UA" sz="2400" dirty="0">
                <a:solidFill>
                  <a:schemeClr val="tx2"/>
                </a:solidFill>
                <a:latin typeface="Roboto Condensed Light" panose="02000000000000000000" pitchFamily="2" charset="0"/>
                <a:ea typeface="Roboto Condensed Light" panose="02000000000000000000" pitchFamily="2" charset="0"/>
              </a:rPr>
              <a:t>Ухвали про закриття провадження </a:t>
            </a:r>
          </a:p>
          <a:p>
            <a:pPr marL="0" indent="0">
              <a:buNone/>
            </a:pPr>
            <a:r>
              <a:rPr lang="en-UA" sz="1800" i="1" kern="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Упродовж 2025 року правоохоронні органи України зареєстрували 144 кримінальні провадження за фактами торгівлі людьми</a:t>
            </a:r>
            <a:r>
              <a:rPr lang="uk-UA" sz="1800" i="1" kern="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(за повідомленням Офісу Генерального </a:t>
            </a:r>
            <a:r>
              <a:rPr lang="uk-UA" sz="1800" i="1" kern="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прокурора)</a:t>
            </a:r>
            <a:endParaRPr lang="en-UA" sz="18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uk-UA" sz="2400" dirty="0">
              <a:solidFill>
                <a:schemeClr val="tx2"/>
              </a:solidFill>
              <a:effectLst/>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1182710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B39212-FEEB-FD09-3069-525601848DF5}"/>
              </a:ext>
            </a:extLst>
          </p:cNvPr>
          <p:cNvSpPr>
            <a:spLocks noGrp="1"/>
          </p:cNvSpPr>
          <p:nvPr>
            <p:ph type="title"/>
          </p:nvPr>
        </p:nvSpPr>
        <p:spPr/>
        <p:txBody>
          <a:bodyPr/>
          <a:lstStyle/>
          <a:p>
            <a:pPr algn="ctr"/>
            <a:r>
              <a:rPr lang="uk-UA" b="1" dirty="0">
                <a:solidFill>
                  <a:schemeClr val="tx2"/>
                </a:solidFill>
                <a:latin typeface="Roboto Condensed Light" panose="02000000000000000000" pitchFamily="2" charset="0"/>
                <a:ea typeface="Roboto Condensed Light" panose="02000000000000000000" pitchFamily="2" charset="0"/>
              </a:rPr>
              <a:t>Види обвинувальних </a:t>
            </a:r>
            <a:r>
              <a:rPr lang="uk-UA" b="1" dirty="0" err="1">
                <a:solidFill>
                  <a:schemeClr val="tx2"/>
                </a:solidFill>
                <a:latin typeface="Roboto Condensed Light" panose="02000000000000000000" pitchFamily="2" charset="0"/>
                <a:ea typeface="Roboto Condensed Light" panose="02000000000000000000" pitchFamily="2" charset="0"/>
              </a:rPr>
              <a:t>вироків</a:t>
            </a:r>
            <a:endParaRPr lang="uk-UA" b="1" dirty="0">
              <a:solidFill>
                <a:schemeClr val="tx2"/>
              </a:solidFill>
              <a:latin typeface="Roboto Condensed Light" panose="02000000000000000000" pitchFamily="2" charset="0"/>
              <a:ea typeface="Roboto Condensed Light" panose="02000000000000000000" pitchFamily="2" charset="0"/>
            </a:endParaRPr>
          </a:p>
        </p:txBody>
      </p:sp>
      <p:sp>
        <p:nvSpPr>
          <p:cNvPr id="3" name="Місце для вмісту 2">
            <a:extLst>
              <a:ext uri="{FF2B5EF4-FFF2-40B4-BE49-F238E27FC236}">
                <a16:creationId xmlns:a16="http://schemas.microsoft.com/office/drawing/2014/main" id="{04ED9A2F-6600-8908-3248-05D0CEEC4D8B}"/>
              </a:ext>
            </a:extLst>
          </p:cNvPr>
          <p:cNvSpPr>
            <a:spLocks noGrp="1"/>
          </p:cNvSpPr>
          <p:nvPr>
            <p:ph idx="1"/>
          </p:nvPr>
        </p:nvSpPr>
        <p:spPr/>
        <p:txBody>
          <a:bodyPr/>
          <a:lstStyle/>
          <a:p>
            <a:pPr indent="0">
              <a:lnSpc>
                <a:spcPct val="115000"/>
              </a:lnSpc>
              <a:buNone/>
            </a:pPr>
            <a:endParaRPr lang="uk-UA" sz="1800" b="1" dirty="0">
              <a:effectLst/>
              <a:latin typeface="Times New Roman" panose="02020603050405020304" pitchFamily="18" charset="0"/>
              <a:ea typeface="Times New Roman" panose="02020603050405020304" pitchFamily="18" charset="0"/>
            </a:endParaRPr>
          </a:p>
          <a:p>
            <a:pPr marL="0" indent="0">
              <a:lnSpc>
                <a:spcPct val="115000"/>
              </a:lnSpc>
              <a:buNone/>
            </a:pPr>
            <a:r>
              <a:rPr lang="uk-UA" sz="2400" dirty="0">
                <a:solidFill>
                  <a:schemeClr val="tx2"/>
                </a:solidFill>
                <a:effectLst/>
                <a:latin typeface="Roboto Condensed Light" panose="02000000000000000000" pitchFamily="2" charset="0"/>
                <a:ea typeface="Roboto Condensed Light" panose="02000000000000000000" pitchFamily="2" charset="0"/>
              </a:rPr>
              <a:t>1- Вироки, ухвалені в загальному порядку</a:t>
            </a:r>
          </a:p>
          <a:p>
            <a:pPr marL="0" indent="0">
              <a:lnSpc>
                <a:spcPct val="115000"/>
              </a:lnSpc>
              <a:buNone/>
            </a:pPr>
            <a:r>
              <a:rPr lang="uk-UA" sz="2400" dirty="0">
                <a:solidFill>
                  <a:schemeClr val="tx2"/>
                </a:solidFill>
                <a:effectLst/>
                <a:latin typeface="Roboto Condensed Light" panose="02000000000000000000" pitchFamily="2" charset="0"/>
                <a:ea typeface="Roboto Condensed Light" panose="02000000000000000000" pitchFamily="2" charset="0"/>
              </a:rPr>
              <a:t>2- Вироки, ухвалені в порядку спрощеного провадження на підставі ст. 345 КК</a:t>
            </a:r>
          </a:p>
          <a:p>
            <a:pPr marL="0" indent="0">
              <a:lnSpc>
                <a:spcPct val="115000"/>
              </a:lnSpc>
              <a:buNone/>
            </a:pPr>
            <a:r>
              <a:rPr lang="uk-UA" sz="2400" dirty="0">
                <a:solidFill>
                  <a:schemeClr val="tx2"/>
                </a:solidFill>
                <a:effectLst/>
                <a:latin typeface="Roboto Condensed Light" panose="02000000000000000000" pitchFamily="2" charset="0"/>
                <a:ea typeface="Roboto Condensed Light" panose="02000000000000000000" pitchFamily="2" charset="0"/>
              </a:rPr>
              <a:t>3- Вироки, ухвалені на підставі угод про визнання винуватості за правилами ст.ст.468-473 КК</a:t>
            </a:r>
            <a:endParaRPr lang="uk-UA" sz="2400" dirty="0"/>
          </a:p>
          <a:p>
            <a:pPr marL="0" indent="0">
              <a:lnSpc>
                <a:spcPct val="150000"/>
              </a:lnSpc>
              <a:buNone/>
            </a:pPr>
            <a:r>
              <a:rPr lang="uk-UA" sz="2400" i="1" dirty="0">
                <a:solidFill>
                  <a:schemeClr val="tx2"/>
                </a:solidFill>
                <a:latin typeface="Roboto Condensed Light" panose="02000000000000000000" pitchFamily="2" charset="0"/>
                <a:ea typeface="Roboto Condensed Light" panose="02000000000000000000" pitchFamily="2" charset="0"/>
              </a:rPr>
              <a:t>При ухваленні </a:t>
            </a:r>
            <a:r>
              <a:rPr lang="uk-UA" sz="2400" i="1" dirty="0" err="1">
                <a:solidFill>
                  <a:schemeClr val="tx2"/>
                </a:solidFill>
                <a:latin typeface="Roboto Condensed Light" panose="02000000000000000000" pitchFamily="2" charset="0"/>
                <a:ea typeface="Roboto Condensed Light" panose="02000000000000000000" pitchFamily="2" charset="0"/>
              </a:rPr>
              <a:t>вироків</a:t>
            </a:r>
            <a:r>
              <a:rPr lang="uk-UA" sz="2400" i="1" dirty="0">
                <a:solidFill>
                  <a:schemeClr val="tx2"/>
                </a:solidFill>
                <a:latin typeface="Roboto Condensed Light" panose="02000000000000000000" pitchFamily="2" charset="0"/>
                <a:ea typeface="Roboto Condensed Light" panose="02000000000000000000" pitchFamily="2" charset="0"/>
              </a:rPr>
              <a:t> </a:t>
            </a:r>
            <a:r>
              <a:rPr lang="uk-UA" sz="2400" b="1" i="1" dirty="0">
                <a:solidFill>
                  <a:schemeClr val="tx2"/>
                </a:solidFill>
                <a:latin typeface="Roboto Condensed Light" panose="02000000000000000000" pitchFamily="2" charset="0"/>
                <a:ea typeface="Roboto Condensed Light" panose="02000000000000000000" pitchFamily="2" charset="0"/>
              </a:rPr>
              <a:t>на підставі угоди </a:t>
            </a:r>
            <a:r>
              <a:rPr lang="uk-UA" sz="2400" i="1" dirty="0">
                <a:solidFill>
                  <a:schemeClr val="tx2"/>
                </a:solidFill>
                <a:latin typeface="Roboto Condensed Light" panose="02000000000000000000" pitchFamily="2" charset="0"/>
                <a:ea typeface="Roboto Condensed Light" panose="02000000000000000000" pitchFamily="2" charset="0"/>
              </a:rPr>
              <a:t>- с</a:t>
            </a:r>
            <a:r>
              <a:rPr lang="uk-UA" sz="2400" i="1" dirty="0">
                <a:solidFill>
                  <a:schemeClr val="tx2"/>
                </a:solidFill>
                <a:effectLst/>
                <a:latin typeface="Roboto Condensed Light" panose="02000000000000000000" pitchFamily="2" charset="0"/>
                <a:ea typeface="Roboto Condensed Light" panose="02000000000000000000" pitchFamily="2" charset="0"/>
              </a:rPr>
              <a:t>уди першої інстанції позбавлені можливості встановити інші фактичні обставини вчинення кримінального правопорушення, передбаченого ст. 149 КК</a:t>
            </a:r>
            <a:r>
              <a:rPr lang="uk-UA" sz="2400" i="1" dirty="0">
                <a:solidFill>
                  <a:schemeClr val="tx2"/>
                </a:solidFill>
                <a:latin typeface="Roboto Condensed Light" panose="02000000000000000000" pitchFamily="2" charset="0"/>
                <a:ea typeface="Roboto Condensed Light" panose="02000000000000000000" pitchFamily="2" charset="0"/>
              </a:rPr>
              <a:t>, </a:t>
            </a:r>
            <a:r>
              <a:rPr lang="uk-UA" sz="2400" i="1" dirty="0">
                <a:solidFill>
                  <a:schemeClr val="tx2"/>
                </a:solidFill>
                <a:effectLst/>
                <a:latin typeface="Roboto Condensed Light" panose="02000000000000000000" pitchFamily="2" charset="0"/>
                <a:ea typeface="Roboto Condensed Light" panose="02000000000000000000" pitchFamily="2" charset="0"/>
              </a:rPr>
              <a:t> відмінні від тих, що зазначені в обвинувальному акті</a:t>
            </a:r>
          </a:p>
          <a:p>
            <a:endParaRPr lang="uk-UA" dirty="0"/>
          </a:p>
        </p:txBody>
      </p:sp>
    </p:spTree>
    <p:extLst>
      <p:ext uri="{BB962C8B-B14F-4D97-AF65-F5344CB8AC3E}">
        <p14:creationId xmlns:p14="http://schemas.microsoft.com/office/powerpoint/2010/main" val="304708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ADE78-6C9C-2235-51DF-312E72D9F81F}"/>
              </a:ext>
            </a:extLst>
          </p:cNvPr>
          <p:cNvSpPr>
            <a:spLocks noGrp="1"/>
          </p:cNvSpPr>
          <p:nvPr>
            <p:ph type="title"/>
          </p:nvPr>
        </p:nvSpPr>
        <p:spPr/>
        <p:txBody>
          <a:bodyPr/>
          <a:lstStyle/>
          <a:p>
            <a:pPr algn="ctr"/>
            <a:r>
              <a:rPr lang="uk-UA" dirty="0"/>
              <a:t>Постанова ККС Верховного Суду</a:t>
            </a:r>
            <a:endParaRPr lang="en-UA" dirty="0"/>
          </a:p>
        </p:txBody>
      </p:sp>
      <p:pic>
        <p:nvPicPr>
          <p:cNvPr id="1026" name="Picture 2">
            <a:extLst>
              <a:ext uri="{FF2B5EF4-FFF2-40B4-BE49-F238E27FC236}">
                <a16:creationId xmlns:a16="http://schemas.microsoft.com/office/drawing/2014/main" id="{EFCBC2DB-5671-46FB-CF45-21FDAC73E4E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267" y="2141533"/>
            <a:ext cx="435891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089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16FBD-A446-725B-314F-B2E40387073B}"/>
              </a:ext>
            </a:extLst>
          </p:cNvPr>
          <p:cNvSpPr>
            <a:spLocks noGrp="1"/>
          </p:cNvSpPr>
          <p:nvPr>
            <p:ph type="title"/>
          </p:nvPr>
        </p:nvSpPr>
        <p:spPr/>
        <p:txBody>
          <a:bodyPr/>
          <a:lstStyle/>
          <a:p>
            <a:pPr algn="ctr"/>
            <a:r>
              <a:rPr lang="uk-UA" b="1" dirty="0">
                <a:solidFill>
                  <a:schemeClr val="accent1">
                    <a:lumMod val="50000"/>
                  </a:schemeClr>
                </a:solidFill>
              </a:rPr>
              <a:t>Із постанови ККС ВС</a:t>
            </a:r>
            <a:endParaRPr lang="en-UA" b="1" dirty="0">
              <a:solidFill>
                <a:schemeClr val="accent1">
                  <a:lumMod val="50000"/>
                </a:schemeClr>
              </a:solidFill>
            </a:endParaRPr>
          </a:p>
        </p:txBody>
      </p:sp>
      <p:sp>
        <p:nvSpPr>
          <p:cNvPr id="3" name="Content Placeholder 2">
            <a:extLst>
              <a:ext uri="{FF2B5EF4-FFF2-40B4-BE49-F238E27FC236}">
                <a16:creationId xmlns:a16="http://schemas.microsoft.com/office/drawing/2014/main" id="{1DE130C4-E741-D892-7469-CB77F296E302}"/>
              </a:ext>
            </a:extLst>
          </p:cNvPr>
          <p:cNvSpPr>
            <a:spLocks noGrp="1"/>
          </p:cNvSpPr>
          <p:nvPr>
            <p:ph idx="1"/>
          </p:nvPr>
        </p:nvSpPr>
        <p:spPr/>
        <p:txBody>
          <a:bodyPr/>
          <a:lstStyle/>
          <a:p>
            <a:pPr marL="0" indent="0">
              <a:buNone/>
            </a:pPr>
            <a:r>
              <a:rPr lang="en-UA" sz="1800" kern="0" dirty="0">
                <a:solidFill>
                  <a:schemeClr val="accent1">
                    <a:lumMod val="50000"/>
                  </a:schemeClr>
                </a:solidFill>
                <a:effectLst/>
                <a:latin typeface="HelveticaNeueCyr-Roman"/>
                <a:ea typeface="Times New Roman" panose="02020603050405020304" pitchFamily="18" charset="0"/>
                <a:cs typeface="Times New Roman" panose="02020603050405020304" pitchFamily="18" charset="0"/>
              </a:rPr>
              <a:t>Визначення уразливого стану особи має два види: </a:t>
            </a:r>
            <a:endParaRPr lang="uk-UA" sz="1800" kern="0" dirty="0">
              <a:solidFill>
                <a:schemeClr val="accent1">
                  <a:lumMod val="50000"/>
                </a:schemeClr>
              </a:solidFill>
              <a:effectLst/>
              <a:latin typeface="HelveticaNeueCyr-Roman"/>
              <a:ea typeface="Times New Roman" panose="02020603050405020304" pitchFamily="18" charset="0"/>
              <a:cs typeface="Times New Roman" panose="02020603050405020304" pitchFamily="18" charset="0"/>
            </a:endParaRPr>
          </a:p>
          <a:p>
            <a:r>
              <a:rPr lang="en-UA" sz="1800" kern="0" dirty="0">
                <a:solidFill>
                  <a:schemeClr val="accent1">
                    <a:lumMod val="50000"/>
                  </a:schemeClr>
                </a:solidFill>
                <a:effectLst/>
                <a:latin typeface="HelveticaNeueCyr-Roman"/>
                <a:ea typeface="Times New Roman" panose="02020603050405020304" pitchFamily="18" charset="0"/>
                <a:cs typeface="Times New Roman" panose="02020603050405020304" pitchFamily="18" charset="0"/>
              </a:rPr>
              <a:t>1) стан особи, який позбавляє або обмежує її здатність усвідомлювати свої дії (бездіяльність) або керувати ними, приймати за своєю волею самостійні рішення, чинити опір насильницьким чи іншим незаконним діям; </a:t>
            </a:r>
            <a:endParaRPr lang="uk-UA" sz="1800" kern="0" dirty="0">
              <a:solidFill>
                <a:schemeClr val="accent1">
                  <a:lumMod val="50000"/>
                </a:schemeClr>
              </a:solidFill>
              <a:effectLst/>
              <a:latin typeface="HelveticaNeueCyr-Roman"/>
              <a:ea typeface="Times New Roman" panose="02020603050405020304" pitchFamily="18" charset="0"/>
              <a:cs typeface="Times New Roman" panose="02020603050405020304" pitchFamily="18" charset="0"/>
            </a:endParaRPr>
          </a:p>
          <a:p>
            <a:r>
              <a:rPr lang="en-UA" sz="1800" kern="0" dirty="0">
                <a:solidFill>
                  <a:schemeClr val="accent1">
                    <a:lumMod val="50000"/>
                  </a:schemeClr>
                </a:solidFill>
                <a:effectLst/>
                <a:latin typeface="HelveticaNeueCyr-Roman"/>
                <a:ea typeface="Times New Roman" panose="02020603050405020304" pitchFamily="18" charset="0"/>
                <a:cs typeface="Times New Roman" panose="02020603050405020304" pitchFamily="18" charset="0"/>
              </a:rPr>
              <a:t>2) збіг тяжких особистих, сімейних чи інших обставин</a:t>
            </a:r>
            <a:endParaRPr lang="uk-UA" sz="1800" kern="0" dirty="0">
              <a:solidFill>
                <a:schemeClr val="accent1">
                  <a:lumMod val="50000"/>
                </a:schemeClr>
              </a:solidFill>
              <a:effectLst/>
              <a:latin typeface="HelveticaNeueCyr-Roman"/>
              <a:ea typeface="Times New Roman" panose="02020603050405020304" pitchFamily="18" charset="0"/>
              <a:cs typeface="Times New Roman" panose="02020603050405020304" pitchFamily="18" charset="0"/>
            </a:endParaRPr>
          </a:p>
          <a:p>
            <a:pPr algn="just">
              <a:spcBef>
                <a:spcPts val="1125"/>
              </a:spcBef>
              <a:spcAft>
                <a:spcPts val="750"/>
              </a:spcAft>
              <a:buNone/>
            </a:pPr>
            <a:r>
              <a:rPr lang="en-UA" sz="1800" kern="0" dirty="0">
                <a:solidFill>
                  <a:schemeClr val="accent1">
                    <a:lumMod val="50000"/>
                  </a:schemeClr>
                </a:solidFill>
                <a:effectLst/>
                <a:latin typeface="HelveticaNeueCyr-Roman"/>
                <a:ea typeface="Times New Roman" panose="02020603050405020304" pitchFamily="18" charset="0"/>
                <a:cs typeface="Times New Roman" panose="02020603050405020304" pitchFamily="18" charset="0"/>
              </a:rPr>
              <a:t>З огляду на це висновок про наявність або відсутність такого стану потерпілого та його використання обвинуваченим під час вчинення злочину </a:t>
            </a:r>
            <a:r>
              <a:rPr lang="en-UA" sz="1800" b="1" kern="0" dirty="0">
                <a:solidFill>
                  <a:schemeClr val="accent1">
                    <a:lumMod val="50000"/>
                  </a:schemeClr>
                </a:solidFill>
                <a:effectLst/>
                <a:latin typeface="HelveticaNeueCyr-Roman"/>
                <a:ea typeface="Times New Roman" panose="02020603050405020304" pitchFamily="18" charset="0"/>
                <a:cs typeface="Times New Roman" panose="02020603050405020304" pitchFamily="18" charset="0"/>
              </a:rPr>
              <a:t>може</a:t>
            </a:r>
            <a:r>
              <a:rPr lang="en-UA" sz="1800" kern="0" dirty="0">
                <a:solidFill>
                  <a:schemeClr val="accent1">
                    <a:lumMod val="50000"/>
                  </a:schemeClr>
                </a:solidFill>
                <a:effectLst/>
                <a:latin typeface="HelveticaNeueCyr-Roman"/>
                <a:ea typeface="Times New Roman" panose="02020603050405020304" pitchFamily="18" charset="0"/>
                <a:cs typeface="Times New Roman" panose="02020603050405020304" pitchFamily="18" charset="0"/>
              </a:rPr>
              <a:t> базуватись як </a:t>
            </a:r>
            <a:r>
              <a:rPr lang="en-UA" sz="1800" b="1" kern="0" dirty="0">
                <a:solidFill>
                  <a:schemeClr val="accent1">
                    <a:lumMod val="50000"/>
                  </a:schemeClr>
                </a:solidFill>
                <a:effectLst/>
                <a:latin typeface="HelveticaNeueCyr-Roman"/>
                <a:ea typeface="Times New Roman" panose="02020603050405020304" pitchFamily="18" charset="0"/>
                <a:cs typeface="Times New Roman" panose="02020603050405020304" pitchFamily="18" charset="0"/>
              </a:rPr>
              <a:t>на результатах </a:t>
            </a:r>
            <a:r>
              <a:rPr lang="en-UA" sz="1800" kern="0" dirty="0">
                <a:solidFill>
                  <a:schemeClr val="accent1">
                    <a:lumMod val="50000"/>
                  </a:schemeClr>
                </a:solidFill>
                <a:effectLst/>
                <a:latin typeface="HelveticaNeueCyr-Roman"/>
                <a:ea typeface="Times New Roman" panose="02020603050405020304" pitchFamily="18" charset="0"/>
                <a:cs typeface="Times New Roman" panose="02020603050405020304" pitchFamily="18" charset="0"/>
              </a:rPr>
              <a:t>медичної, психологічної, психіатричної або комплексної </a:t>
            </a:r>
            <a:r>
              <a:rPr lang="en-UA" sz="1800" b="1" kern="0" dirty="0">
                <a:solidFill>
                  <a:schemeClr val="accent1">
                    <a:lumMod val="50000"/>
                  </a:schemeClr>
                </a:solidFill>
                <a:effectLst/>
                <a:latin typeface="HelveticaNeueCyr-Roman"/>
                <a:ea typeface="Times New Roman" panose="02020603050405020304" pitchFamily="18" charset="0"/>
                <a:cs typeface="Times New Roman" panose="02020603050405020304" pitchFamily="18" charset="0"/>
              </a:rPr>
              <a:t>експертизи потерпілого</a:t>
            </a:r>
            <a:r>
              <a:rPr lang="en-UA" sz="1800" kern="0" dirty="0">
                <a:solidFill>
                  <a:schemeClr val="accent1">
                    <a:lumMod val="50000"/>
                  </a:schemeClr>
                </a:solidFill>
                <a:effectLst/>
                <a:latin typeface="HelveticaNeueCyr-Roman"/>
                <a:ea typeface="Times New Roman" panose="02020603050405020304" pitchFamily="18" charset="0"/>
                <a:cs typeface="Times New Roman" panose="02020603050405020304" pitchFamily="18" charset="0"/>
              </a:rPr>
              <a:t>, що підтверджуватиме наявність в особи фізичного захворювання чи фізичної вади, особливого психологічного стану або психічного розладу, так </a:t>
            </a:r>
            <a:r>
              <a:rPr lang="en-UA" sz="1800" b="1" kern="0" dirty="0">
                <a:solidFill>
                  <a:schemeClr val="accent1">
                    <a:lumMod val="50000"/>
                  </a:schemeClr>
                </a:solidFill>
                <a:effectLst/>
                <a:latin typeface="HelveticaNeueCyr-Roman"/>
                <a:ea typeface="Times New Roman" panose="02020603050405020304" pitchFamily="18" charset="0"/>
                <a:cs typeface="Times New Roman" panose="02020603050405020304" pitchFamily="18" charset="0"/>
              </a:rPr>
              <a:t>і на сукупності доказів існування тяжких особистих сімейних</a:t>
            </a:r>
            <a:r>
              <a:rPr lang="en-UA" sz="1800" kern="0" dirty="0">
                <a:solidFill>
                  <a:schemeClr val="accent1">
                    <a:lumMod val="50000"/>
                  </a:schemeClr>
                </a:solidFill>
                <a:effectLst/>
                <a:latin typeface="HelveticaNeueCyr-Roman"/>
                <a:ea typeface="Times New Roman" panose="02020603050405020304" pitchFamily="18" charset="0"/>
                <a:cs typeface="Times New Roman" panose="02020603050405020304" pitchFamily="18" charset="0"/>
              </a:rPr>
              <a:t> або інших обставин.</a:t>
            </a:r>
            <a:endParaRPr lang="en-UA" sz="1800"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1125"/>
              </a:spcBef>
              <a:spcAft>
                <a:spcPts val="750"/>
              </a:spcAft>
            </a:pPr>
            <a:r>
              <a:rPr lang="en-UA" sz="1800" kern="0" dirty="0">
                <a:solidFill>
                  <a:schemeClr val="accent1">
                    <a:lumMod val="50000"/>
                  </a:schemeClr>
                </a:solidFill>
                <a:effectLst/>
                <a:latin typeface="HelveticaNeueCyr-Roman"/>
                <a:ea typeface="Times New Roman" panose="02020603050405020304" pitchFamily="18" charset="0"/>
                <a:cs typeface="Times New Roman" panose="02020603050405020304" pitchFamily="18" charset="0"/>
              </a:rPr>
              <a:t>При цьому уразливий стан потерпілої особи </a:t>
            </a:r>
            <a:r>
              <a:rPr lang="en-UA" sz="1800" b="1" kern="0" dirty="0">
                <a:solidFill>
                  <a:schemeClr val="accent1">
                    <a:lumMod val="50000"/>
                  </a:schemeClr>
                </a:solidFill>
                <a:effectLst/>
                <a:latin typeface="HelveticaNeueCyr-Roman"/>
                <a:ea typeface="Times New Roman" panose="02020603050405020304" pitchFamily="18" charset="0"/>
                <a:cs typeface="Times New Roman" panose="02020603050405020304" pitchFamily="18" charset="0"/>
              </a:rPr>
              <a:t>є оціночним</a:t>
            </a:r>
            <a:r>
              <a:rPr lang="en-UA" sz="1800" kern="0" dirty="0">
                <a:solidFill>
                  <a:schemeClr val="accent1">
                    <a:lumMod val="50000"/>
                  </a:schemeClr>
                </a:solidFill>
                <a:effectLst/>
                <a:latin typeface="HelveticaNeueCyr-Roman"/>
                <a:ea typeface="Times New Roman" panose="02020603050405020304" pitchFamily="18" charset="0"/>
                <a:cs typeface="Times New Roman" panose="02020603050405020304" pitchFamily="18" charset="0"/>
              </a:rPr>
              <a:t> поняттям, його наявність визначають органи досудового слідства та суду на підставі аналізу конкретних обставин кримінального провадження.</a:t>
            </a:r>
            <a:endParaRPr lang="en-UA" sz="1800"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r">
              <a:buNone/>
            </a:pPr>
            <a:r>
              <a:rPr lang="en-UA" sz="1800" i="1" kern="0" dirty="0">
                <a:solidFill>
                  <a:schemeClr val="accent1">
                    <a:lumMod val="50000"/>
                  </a:schemeClr>
                </a:solidFill>
                <a:effectLst/>
                <a:latin typeface="HelveticaNeueCyr-Roman"/>
                <a:ea typeface="Times New Roman" panose="02020603050405020304" pitchFamily="18" charset="0"/>
                <a:cs typeface="Times New Roman" panose="02020603050405020304" pitchFamily="18" charset="0"/>
              </a:rPr>
              <a:t>Постанова ККС ВС у справі № 750/5031/18 (провадження № 51-2761км21)</a:t>
            </a:r>
            <a:r>
              <a:rPr lang="en-UA" sz="1200" i="1" dirty="0">
                <a:solidFill>
                  <a:schemeClr val="accent1">
                    <a:lumMod val="50000"/>
                  </a:schemeClr>
                </a:solidFill>
                <a:effectLst/>
              </a:rPr>
              <a:t> </a:t>
            </a:r>
            <a:endParaRPr lang="en-UA" sz="1800" i="1"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A" dirty="0"/>
          </a:p>
        </p:txBody>
      </p:sp>
    </p:spTree>
    <p:extLst>
      <p:ext uri="{BB962C8B-B14F-4D97-AF65-F5344CB8AC3E}">
        <p14:creationId xmlns:p14="http://schemas.microsoft.com/office/powerpoint/2010/main" val="1099452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C9A56-3717-4B1E-141F-594A7F4884BC}"/>
              </a:ext>
            </a:extLst>
          </p:cNvPr>
          <p:cNvSpPr>
            <a:spLocks noGrp="1"/>
          </p:cNvSpPr>
          <p:nvPr>
            <p:ph type="title"/>
          </p:nvPr>
        </p:nvSpPr>
        <p:spPr/>
        <p:txBody>
          <a:bodyPr/>
          <a:lstStyle/>
          <a:p>
            <a:pPr algn="ctr"/>
            <a:r>
              <a:rPr lang="uk-UA" b="1" dirty="0">
                <a:solidFill>
                  <a:schemeClr val="accent1">
                    <a:lumMod val="50000"/>
                  </a:schemeClr>
                </a:solidFill>
              </a:rPr>
              <a:t>Із постанови ККС ВС</a:t>
            </a:r>
            <a:endParaRPr lang="en-UA" dirty="0"/>
          </a:p>
        </p:txBody>
      </p:sp>
      <p:sp>
        <p:nvSpPr>
          <p:cNvPr id="3" name="Content Placeholder 2">
            <a:extLst>
              <a:ext uri="{FF2B5EF4-FFF2-40B4-BE49-F238E27FC236}">
                <a16:creationId xmlns:a16="http://schemas.microsoft.com/office/drawing/2014/main" id="{424AE4E0-D4CD-0A0C-3512-8A4EC78108EA}"/>
              </a:ext>
            </a:extLst>
          </p:cNvPr>
          <p:cNvSpPr>
            <a:spLocks noGrp="1"/>
          </p:cNvSpPr>
          <p:nvPr>
            <p:ph idx="1"/>
          </p:nvPr>
        </p:nvSpPr>
        <p:spPr/>
        <p:txBody>
          <a:bodyPr/>
          <a:lstStyle/>
          <a:p>
            <a:pPr algn="l">
              <a:buNone/>
            </a:pPr>
            <a:endParaRPr lang="uk-UA" sz="2400" b="0" i="1" u="none" strike="noStrike" dirty="0">
              <a:solidFill>
                <a:srgbClr val="000000"/>
              </a:solidFill>
              <a:effectLst/>
            </a:endParaRPr>
          </a:p>
          <a:p>
            <a:pPr algn="just">
              <a:buNone/>
            </a:pPr>
            <a:r>
              <a:rPr lang="uk-UA" sz="2000" b="0" i="0" u="none" strike="noStrike" dirty="0">
                <a:solidFill>
                  <a:schemeClr val="accent1">
                    <a:lumMod val="50000"/>
                  </a:schemeClr>
                </a:solidFill>
                <a:effectLst/>
              </a:rPr>
              <a:t>Вироком суду обвинуваченого було визнано винуватим у торгівлі людьми щодо малолітнього за наступних обставин. Протягом липня 2018 року він, діючи умисно, підшукував осіб з метою продажу свого малолітнього сина. </a:t>
            </a:r>
          </a:p>
          <a:p>
            <a:pPr marL="0" indent="0" algn="just">
              <a:buNone/>
            </a:pPr>
            <a:r>
              <a:rPr lang="uk-UA" sz="2000" dirty="0">
                <a:solidFill>
                  <a:schemeClr val="accent1">
                    <a:lumMod val="50000"/>
                  </a:schemeClr>
                </a:solidFill>
              </a:rPr>
              <a:t>У визначений час, </a:t>
            </a:r>
            <a:r>
              <a:rPr lang="uk-UA" sz="2000" b="0" i="0" u="none" strike="noStrike" dirty="0">
                <a:solidFill>
                  <a:schemeClr val="accent1">
                    <a:lumMod val="50000"/>
                  </a:schemeClr>
                </a:solidFill>
                <a:effectLst/>
              </a:rPr>
              <a:t>маючи намір на продаж дитини, зустрівся із Особою та запропонував йому придбати малолітню дитину за грошові кошти в розмірі 100000 грн. 30 липня 2018 року близько 18 год 30 хв обвинувачений біля будинку незаконно продав за 100000 грн та передав свою малолітню дитину.</a:t>
            </a:r>
          </a:p>
          <a:p>
            <a:pPr marL="0" indent="0" algn="just">
              <a:buNone/>
            </a:pPr>
            <a:r>
              <a:rPr lang="uk-UA" sz="2000" dirty="0">
                <a:solidFill>
                  <a:schemeClr val="accent1">
                    <a:lumMod val="50000"/>
                  </a:schemeClr>
                </a:solidFill>
              </a:rPr>
              <a:t>Захист оскаржував допустимість доказів, отриманих в результаті проведення НСРД.</a:t>
            </a:r>
          </a:p>
          <a:p>
            <a:pPr marL="0" indent="0" algn="just">
              <a:buNone/>
            </a:pPr>
            <a:r>
              <a:rPr lang="uk-UA" sz="2000" b="0" i="0" u="none" strike="noStrike" dirty="0">
                <a:solidFill>
                  <a:schemeClr val="accent1">
                    <a:lumMod val="50000"/>
                  </a:schemeClr>
                </a:solidFill>
                <a:effectLst/>
              </a:rPr>
              <a:t>Касаційну скаргу захисника колегія суддів ККС  залишила без задоволення, а ухвалу Івано-Франківського апеляційного суду від 28 грудня 2020 року щодо обвинуваченого - без зміни.</a:t>
            </a:r>
          </a:p>
          <a:p>
            <a:pPr algn="r">
              <a:buNone/>
            </a:pPr>
            <a:r>
              <a:rPr lang="uk-UA" sz="2400" b="0" i="1" u="sng" strike="noStrike" dirty="0">
                <a:solidFill>
                  <a:schemeClr val="accent1">
                    <a:lumMod val="50000"/>
                  </a:schemeClr>
                </a:solidFill>
                <a:effectLst/>
              </a:rPr>
              <a:t>Постанова ККС від 30 вересня 2021 року, справа № 344/13523/18</a:t>
            </a:r>
            <a:endParaRPr lang="en-UA" sz="2400" i="1" u="sng" dirty="0">
              <a:solidFill>
                <a:schemeClr val="accent1">
                  <a:lumMod val="50000"/>
                </a:schemeClr>
              </a:solidFill>
            </a:endParaRPr>
          </a:p>
        </p:txBody>
      </p:sp>
    </p:spTree>
    <p:extLst>
      <p:ext uri="{BB962C8B-B14F-4D97-AF65-F5344CB8AC3E}">
        <p14:creationId xmlns:p14="http://schemas.microsoft.com/office/powerpoint/2010/main" val="4254499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9C3A6-B703-8FEF-1EAA-F5823779ED4C}"/>
              </a:ext>
            </a:extLst>
          </p:cNvPr>
          <p:cNvSpPr>
            <a:spLocks noGrp="1"/>
          </p:cNvSpPr>
          <p:nvPr>
            <p:ph type="title"/>
          </p:nvPr>
        </p:nvSpPr>
        <p:spPr/>
        <p:txBody>
          <a:bodyPr/>
          <a:lstStyle/>
          <a:p>
            <a:pPr algn="ctr"/>
            <a:r>
              <a:rPr lang="uk-UA" dirty="0"/>
              <a:t>Постанова ККС Верховного Суду</a:t>
            </a:r>
            <a:endParaRPr lang="en-UA" dirty="0"/>
          </a:p>
        </p:txBody>
      </p:sp>
      <p:sp>
        <p:nvSpPr>
          <p:cNvPr id="3" name="Content Placeholder 2">
            <a:extLst>
              <a:ext uri="{FF2B5EF4-FFF2-40B4-BE49-F238E27FC236}">
                <a16:creationId xmlns:a16="http://schemas.microsoft.com/office/drawing/2014/main" id="{C1C561E6-28F7-6B5B-C6D8-5C8C23300B49}"/>
              </a:ext>
            </a:extLst>
          </p:cNvPr>
          <p:cNvSpPr>
            <a:spLocks noGrp="1"/>
          </p:cNvSpPr>
          <p:nvPr>
            <p:ph idx="1"/>
          </p:nvPr>
        </p:nvSpPr>
        <p:spPr/>
        <p:txBody>
          <a:bodyPr/>
          <a:lstStyle/>
          <a:p>
            <a:r>
              <a:rPr lang="en-UA" sz="2400" kern="0" dirty="0">
                <a:solidFill>
                  <a:schemeClr val="accent1">
                    <a:lumMod val="50000"/>
                  </a:schemeClr>
                </a:solidFill>
                <a:effectLst/>
                <a:latin typeface="-webkit-standard"/>
                <a:ea typeface="Times New Roman" panose="02020603050405020304" pitchFamily="18" charset="0"/>
                <a:cs typeface="Times New Roman" panose="02020603050405020304" pitchFamily="18" charset="0"/>
              </a:rPr>
              <a:t>Доводи сторони обвинувачення зводяться до того, що суди  незаконно  закрили кримінальне  провадження щодо ОСОБА_7  та ОСОБА_8   на підставі   п. 10 ч. 1 </a:t>
            </a:r>
            <a:r>
              <a:rPr lang="en-UA" sz="2400" kern="0" dirty="0">
                <a:solidFill>
                  <a:schemeClr val="accent1">
                    <a:lumMod val="50000"/>
                  </a:schemeClr>
                </a:solidFill>
                <a:effectLst/>
                <a:latin typeface="-webkit-standard"/>
                <a:ea typeface="Times New Roman" panose="02020603050405020304" pitchFamily="18" charset="0"/>
                <a:cs typeface="Times New Roman" panose="02020603050405020304" pitchFamily="18" charset="0"/>
                <a:hlinkClick r:id="rId2" tooltip="Кримінальний процесуальний кодекс України; нормативно-правовий акт № 4651-VI від 13.04.2012, ВР України">
                  <a:extLst>
                    <a:ext uri="{A12FA001-AC4F-418D-AE19-62706E023703}">
                      <ahyp:hlinkClr xmlns:ahyp="http://schemas.microsoft.com/office/drawing/2018/hyperlinkcolor" val="tx"/>
                    </a:ext>
                  </a:extLst>
                </a:hlinkClick>
              </a:rPr>
              <a:t>ст. 284 КПК України</a:t>
            </a:r>
            <a:r>
              <a:rPr lang="en-UA" sz="2400" kern="0" dirty="0">
                <a:solidFill>
                  <a:schemeClr val="accent1">
                    <a:lumMod val="50000"/>
                  </a:schemeClr>
                </a:solidFill>
                <a:effectLst/>
                <a:latin typeface="-webkit-standard"/>
                <a:ea typeface="Times New Roman" panose="02020603050405020304" pitchFamily="18" charset="0"/>
                <a:cs typeface="Times New Roman" panose="02020603050405020304" pitchFamily="18" charset="0"/>
              </a:rPr>
              <a:t>. </a:t>
            </a:r>
            <a:endParaRPr lang="en-UA" sz="2400"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A" sz="2400" kern="0" dirty="0">
                <a:solidFill>
                  <a:schemeClr val="accent1">
                    <a:lumMod val="50000"/>
                  </a:schemeClr>
                </a:solidFill>
                <a:effectLst/>
                <a:latin typeface="-webkit-standard"/>
                <a:ea typeface="Times New Roman" panose="02020603050405020304" pitchFamily="18" charset="0"/>
                <a:cs typeface="Times New Roman" panose="02020603050405020304" pitchFamily="18" charset="0"/>
                <a:hlinkClick r:id="rId3" tooltip="Кримінальний кодекс України; нормативно-правовий акт № 2341-III від 05.04.2001, ВР України">
                  <a:extLst>
                    <a:ext uri="{A12FA001-AC4F-418D-AE19-62706E023703}">
                      <ahyp:hlinkClr xmlns:ahyp="http://schemas.microsoft.com/office/drawing/2018/hyperlinkcolor" val="tx"/>
                    </a:ext>
                  </a:extLst>
                </a:hlinkClick>
              </a:rPr>
              <a:t>Стаття  149 КК України</a:t>
            </a:r>
            <a:r>
              <a:rPr lang="en-UA" sz="2400" kern="0" dirty="0">
                <a:solidFill>
                  <a:schemeClr val="accent1">
                    <a:lumMod val="50000"/>
                  </a:schemeClr>
                </a:solidFill>
                <a:effectLst/>
                <a:latin typeface="-webkit-standard"/>
                <a:ea typeface="Times New Roman" panose="02020603050405020304" pitchFamily="18" charset="0"/>
                <a:cs typeface="Times New Roman" panose="02020603050405020304" pitchFamily="18" charset="0"/>
              </a:rPr>
              <a:t> міститься у розділі ІІІ ,  честь і гідність, а також воля людини є родовим об`єктом, а його факультативним об`єктом можуть виступати життя та здоров`я особи.   </a:t>
            </a:r>
            <a:endParaRPr lang="en-UA" sz="2400"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uk-UA" sz="2400" kern="0" dirty="0">
                <a:solidFill>
                  <a:schemeClr val="accent1">
                    <a:lumMod val="50000"/>
                  </a:schemeClr>
                </a:solidFill>
                <a:latin typeface="-webkit-standard"/>
                <a:ea typeface="Times New Roman" panose="02020603050405020304" pitchFamily="18" charset="0"/>
                <a:cs typeface="Times New Roman" panose="02020603050405020304" pitchFamily="18" charset="0"/>
              </a:rPr>
              <a:t>М</a:t>
            </a:r>
            <a:r>
              <a:rPr lang="en-UA" sz="2400" kern="0" dirty="0">
                <a:solidFill>
                  <a:schemeClr val="accent1">
                    <a:lumMod val="50000"/>
                  </a:schemeClr>
                </a:solidFill>
                <a:effectLst/>
                <a:latin typeface="-webkit-standard"/>
                <a:ea typeface="Times New Roman" panose="02020603050405020304" pitchFamily="18" charset="0"/>
                <a:cs typeface="Times New Roman" panose="02020603050405020304" pitchFamily="18" charset="0"/>
              </a:rPr>
              <a:t>ісцевий суд, з огляду на фактичні обставини даного кримінального провадження,  дійшов висновку, що інкримінований ОСОБА_7   та ОСОБА_8 злочин за ч. 2 </a:t>
            </a:r>
            <a:r>
              <a:rPr lang="en-UA" sz="2400" kern="0" dirty="0">
                <a:solidFill>
                  <a:srgbClr val="0563C1"/>
                </a:solidFill>
                <a:effectLst/>
                <a:latin typeface="-webkit-standard"/>
                <a:ea typeface="Times New Roman" panose="02020603050405020304" pitchFamily="18" charset="0"/>
                <a:cs typeface="Times New Roman" panose="02020603050405020304" pitchFamily="18" charset="0"/>
                <a:hlinkClick r:id="rId3" tooltip="Кримінальний кодекс України; нормативно-правовий акт № 2341-III від 05.04.2001, ВР України">
                  <a:extLst>
                    <a:ext uri="{A12FA001-AC4F-418D-AE19-62706E023703}">
                      <ahyp:hlinkClr xmlns:ahyp="http://schemas.microsoft.com/office/drawing/2018/hyperlinkcolor" val="tx"/>
                    </a:ext>
                  </a:extLst>
                </a:hlinkClick>
              </a:rPr>
              <a:t>ст. 149 КК України</a:t>
            </a:r>
            <a:r>
              <a:rPr lang="uk-UA" sz="2400" kern="0" dirty="0">
                <a:solidFill>
                  <a:schemeClr val="accent1">
                    <a:lumMod val="50000"/>
                  </a:schemeClr>
                </a:solidFill>
                <a:effectLst/>
                <a:latin typeface="-webkit-standard"/>
                <a:ea typeface="Times New Roman" panose="02020603050405020304" pitchFamily="18" charset="0"/>
                <a:cs typeface="Times New Roman" panose="02020603050405020304" pitchFamily="18" charset="0"/>
                <a:hlinkClick r:id="rId3" tooltip="Кримінальний кодекс України; нормативно-правовий акт № 2341-III від 05.04.2001, ВР України">
                  <a:extLst>
                    <a:ext uri="{A12FA001-AC4F-418D-AE19-62706E023703}">
                      <ahyp:hlinkClr xmlns:ahyp="http://schemas.microsoft.com/office/drawing/2018/hyperlinkcolor" val="tx"/>
                    </a:ext>
                  </a:extLst>
                </a:hlinkClick>
              </a:rPr>
              <a:t> </a:t>
            </a:r>
            <a:r>
              <a:rPr lang="uk-UA" sz="2400" kern="0" dirty="0">
                <a:solidFill>
                  <a:schemeClr val="accent1">
                    <a:lumMod val="50000"/>
                  </a:schemeClr>
                </a:solidFill>
                <a:effectLst/>
                <a:latin typeface="-webkit-standard"/>
                <a:ea typeface="Times New Roman" panose="02020603050405020304" pitchFamily="18" charset="0"/>
                <a:cs typeface="Times New Roman" panose="02020603050405020304" pitchFamily="18" charset="0"/>
              </a:rPr>
              <a:t>не </a:t>
            </a:r>
            <a:r>
              <a:rPr lang="en-UA" sz="2400" kern="0" dirty="0">
                <a:solidFill>
                  <a:schemeClr val="accent1">
                    <a:lumMod val="50000"/>
                  </a:schemeClr>
                </a:solidFill>
                <a:effectLst/>
                <a:latin typeface="-webkit-standard"/>
                <a:ea typeface="Times New Roman" panose="02020603050405020304" pitchFamily="18" charset="0"/>
                <a:cs typeface="Times New Roman" panose="02020603050405020304" pitchFamily="18" charset="0"/>
              </a:rPr>
              <a:t>відноситься до особливо тяжкого злочину проти життя та здоров`я особи, </a:t>
            </a:r>
            <a:endParaRPr lang="uk-UA" sz="2400" dirty="0">
              <a:solidFill>
                <a:schemeClr val="accent1">
                  <a:lumMod val="50000"/>
                </a:schemeClr>
              </a:solidFill>
            </a:endParaRPr>
          </a:p>
          <a:p>
            <a:pPr>
              <a:buNone/>
            </a:pPr>
            <a:r>
              <a:rPr lang="uk-UA" sz="2400" b="1" u="sng" kern="0" dirty="0">
                <a:solidFill>
                  <a:schemeClr val="accent1">
                    <a:lumMod val="50000"/>
                  </a:schemeClr>
                </a:solidFill>
                <a:effectLst/>
                <a:latin typeface="-webkit-standard"/>
                <a:ea typeface="Times New Roman" panose="02020603050405020304" pitchFamily="18" charset="0"/>
                <a:cs typeface="Times New Roman" panose="02020603050405020304" pitchFamily="18" charset="0"/>
              </a:rPr>
              <a:t>(Постанова ККС від </a:t>
            </a:r>
            <a:r>
              <a:rPr lang="en-UA" sz="2400" b="1" u="sng" kern="0" dirty="0">
                <a:solidFill>
                  <a:schemeClr val="accent1">
                    <a:lumMod val="50000"/>
                  </a:schemeClr>
                </a:solidFill>
                <a:effectLst/>
                <a:latin typeface="-webkit-standard"/>
                <a:ea typeface="Times New Roman" panose="02020603050405020304" pitchFamily="18" charset="0"/>
                <a:cs typeface="Times New Roman" panose="02020603050405020304" pitchFamily="18" charset="0"/>
              </a:rPr>
              <a:t>16 листопада  2023 року</a:t>
            </a:r>
            <a:r>
              <a:rPr lang="uk-UA" sz="2400" b="1" u="sng" kern="1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A" sz="2400" b="1" i="1" u="sng" kern="0" dirty="0">
                <a:solidFill>
                  <a:schemeClr val="accent1">
                    <a:lumMod val="50000"/>
                  </a:schemeClr>
                </a:solidFill>
                <a:effectLst/>
                <a:latin typeface="-webkit-standard"/>
                <a:ea typeface="Times New Roman" panose="02020603050405020304" pitchFamily="18" charset="0"/>
                <a:cs typeface="Times New Roman" panose="02020603050405020304" pitchFamily="18" charset="0"/>
              </a:rPr>
              <a:t>справа № 203/929/21</a:t>
            </a:r>
            <a:r>
              <a:rPr lang="uk-UA" sz="2400" b="1" i="1" u="sng" kern="0" dirty="0">
                <a:solidFill>
                  <a:schemeClr val="accent1">
                    <a:lumMod val="50000"/>
                  </a:schemeClr>
                </a:solidFill>
                <a:effectLst/>
                <a:latin typeface="-webkit-standard"/>
                <a:ea typeface="Times New Roman" panose="02020603050405020304" pitchFamily="18" charset="0"/>
                <a:cs typeface="Times New Roman" panose="02020603050405020304" pitchFamily="18" charset="0"/>
              </a:rPr>
              <a:t>)</a:t>
            </a:r>
            <a:endParaRPr lang="en-UA" sz="2400" b="1" u="sng"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8525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CAE2D-C7ED-24A5-EB52-3EB7A0DEA0D7}"/>
              </a:ext>
            </a:extLst>
          </p:cNvPr>
          <p:cNvSpPr>
            <a:spLocks noGrp="1"/>
          </p:cNvSpPr>
          <p:nvPr>
            <p:ph type="title"/>
          </p:nvPr>
        </p:nvSpPr>
        <p:spPr/>
        <p:txBody>
          <a:bodyPr/>
          <a:lstStyle/>
          <a:p>
            <a:pPr algn="ctr"/>
            <a:r>
              <a:rPr lang="uk-UA" dirty="0"/>
              <a:t>Інформаційні ресурси ВС</a:t>
            </a:r>
            <a:endParaRPr lang="en-UA" dirty="0"/>
          </a:p>
        </p:txBody>
      </p:sp>
      <p:sp>
        <p:nvSpPr>
          <p:cNvPr id="3" name="Content Placeholder 2">
            <a:extLst>
              <a:ext uri="{FF2B5EF4-FFF2-40B4-BE49-F238E27FC236}">
                <a16:creationId xmlns:a16="http://schemas.microsoft.com/office/drawing/2014/main" id="{A0A5794C-529B-BC7F-CBC9-C523A97AC64F}"/>
              </a:ext>
            </a:extLst>
          </p:cNvPr>
          <p:cNvSpPr>
            <a:spLocks noGrp="1"/>
          </p:cNvSpPr>
          <p:nvPr>
            <p:ph idx="1"/>
          </p:nvPr>
        </p:nvSpPr>
        <p:spPr/>
        <p:txBody>
          <a:bodyPr/>
          <a:lstStyle/>
          <a:p>
            <a:endParaRPr lang="uk-UA" sz="1800" kern="0" dirty="0">
              <a:solidFill>
                <a:srgbClr val="3A3A3A"/>
              </a:solidFill>
              <a:effectLst/>
              <a:latin typeface="HelveticaNeueCyr-Roman"/>
              <a:ea typeface="Times New Roman" panose="02020603050405020304" pitchFamily="18" charset="0"/>
              <a:cs typeface="Times New Roman" panose="02020603050405020304" pitchFamily="18" charset="0"/>
            </a:endParaRPr>
          </a:p>
          <a:p>
            <a:endParaRPr lang="uk-UA" sz="1800" kern="0" dirty="0">
              <a:solidFill>
                <a:srgbClr val="3A3A3A"/>
              </a:solidFill>
              <a:latin typeface="HelveticaNeueCyr-Roman"/>
              <a:ea typeface="Times New Roman" panose="02020603050405020304" pitchFamily="18" charset="0"/>
              <a:cs typeface="Times New Roman" panose="02020603050405020304" pitchFamily="18" charset="0"/>
            </a:endParaRPr>
          </a:p>
          <a:p>
            <a:endParaRPr lang="uk-UA" sz="1800" kern="0" dirty="0">
              <a:solidFill>
                <a:srgbClr val="3A3A3A"/>
              </a:solidFill>
              <a:effectLst/>
              <a:latin typeface="HelveticaNeueCyr-Roman"/>
              <a:ea typeface="Times New Roman" panose="02020603050405020304" pitchFamily="18" charset="0"/>
              <a:cs typeface="Times New Roman" panose="02020603050405020304" pitchFamily="18" charset="0"/>
            </a:endParaRPr>
          </a:p>
          <a:p>
            <a:endParaRPr lang="uk-UA" sz="2400" kern="0" dirty="0">
              <a:solidFill>
                <a:srgbClr val="3A3A3A"/>
              </a:solidFill>
              <a:latin typeface="HelveticaNeueCyr-Roman"/>
              <a:ea typeface="Times New Roman" panose="02020603050405020304" pitchFamily="18" charset="0"/>
              <a:cs typeface="Times New Roman" panose="02020603050405020304" pitchFamily="18" charset="0"/>
            </a:endParaRPr>
          </a:p>
          <a:p>
            <a:r>
              <a:rPr lang="en-UA" sz="2400" kern="0" dirty="0">
                <a:solidFill>
                  <a:srgbClr val="3A3A3A"/>
                </a:solidFill>
                <a:effectLst/>
                <a:latin typeface="HelveticaNeueCyr-Roman"/>
                <a:ea typeface="Times New Roman" panose="02020603050405020304" pitchFamily="18" charset="0"/>
                <a:cs typeface="Times New Roman" panose="02020603050405020304" pitchFamily="18" charset="0"/>
              </a:rPr>
              <a:t>Із цією та іншими правовими позиціями Верховного Суду можна</a:t>
            </a:r>
            <a:endParaRPr lang="uk-UA" sz="2400" kern="0" dirty="0">
              <a:solidFill>
                <a:srgbClr val="3A3A3A"/>
              </a:solidFill>
              <a:effectLst/>
              <a:latin typeface="HelveticaNeueCyr-Roman"/>
              <a:ea typeface="Times New Roman" panose="02020603050405020304" pitchFamily="18" charset="0"/>
              <a:cs typeface="Times New Roman" panose="02020603050405020304" pitchFamily="18" charset="0"/>
            </a:endParaRPr>
          </a:p>
          <a:p>
            <a:pPr marL="0" indent="0">
              <a:buNone/>
            </a:pPr>
            <a:r>
              <a:rPr lang="en-UA" sz="2400" kern="0" dirty="0">
                <a:solidFill>
                  <a:srgbClr val="3A3A3A"/>
                </a:solidFill>
                <a:effectLst/>
                <a:latin typeface="HelveticaNeueCyr-Roman"/>
                <a:ea typeface="Times New Roman" panose="02020603050405020304" pitchFamily="18" charset="0"/>
                <a:cs typeface="Times New Roman" panose="02020603050405020304" pitchFamily="18" charset="0"/>
              </a:rPr>
              <a:t> ознайомитися в Базі правових позицій Верховного Суду – </a:t>
            </a:r>
            <a:r>
              <a:rPr lang="en-UA" sz="2400" b="1" u="none" strike="noStrike" kern="0" dirty="0">
                <a:solidFill>
                  <a:srgbClr val="3366FF"/>
                </a:solidFill>
                <a:effectLst/>
                <a:latin typeface="HelveticaNeueCyr-Roman"/>
                <a:ea typeface="Times New Roman" panose="02020603050405020304" pitchFamily="18" charset="0"/>
                <a:cs typeface="Times New Roman" panose="02020603050405020304" pitchFamily="18" charset="0"/>
                <a:hlinkClick r:id="rId2"/>
              </a:rPr>
              <a:t>lpd.court.gov.ua/login</a:t>
            </a:r>
            <a:r>
              <a:rPr lang="en-UA" sz="2400" b="1" kern="0" dirty="0">
                <a:solidFill>
                  <a:srgbClr val="3A3A3A"/>
                </a:solidFill>
                <a:effectLst/>
                <a:latin typeface="HelveticaNeueCyr-Roman"/>
                <a:ea typeface="Times New Roman" panose="02020603050405020304" pitchFamily="18" charset="0"/>
                <a:cs typeface="Times New Roman" panose="02020603050405020304" pitchFamily="18" charset="0"/>
              </a:rPr>
              <a:t>.</a:t>
            </a:r>
            <a:endParaRPr lang="en-UA"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A" dirty="0"/>
          </a:p>
        </p:txBody>
      </p:sp>
      <p:pic>
        <p:nvPicPr>
          <p:cNvPr id="5" name="Picture 4" descr="The exterior of a building with windows">
            <a:extLst>
              <a:ext uri="{FF2B5EF4-FFF2-40B4-BE49-F238E27FC236}">
                <a16:creationId xmlns:a16="http://schemas.microsoft.com/office/drawing/2014/main" id="{E62EF66E-90C8-5581-BDBC-2608ECCCDB30}"/>
              </a:ext>
            </a:extLst>
          </p:cNvPr>
          <p:cNvPicPr>
            <a:picLocks noChangeAspect="1"/>
          </p:cNvPicPr>
          <p:nvPr/>
        </p:nvPicPr>
        <p:blipFill>
          <a:blip r:embed="rId3"/>
          <a:stretch>
            <a:fillRect/>
          </a:stretch>
        </p:blipFill>
        <p:spPr>
          <a:xfrm>
            <a:off x="947472" y="1422400"/>
            <a:ext cx="7772400" cy="1567543"/>
          </a:xfrm>
          <a:prstGeom prst="rect">
            <a:avLst/>
          </a:prstGeom>
        </p:spPr>
      </p:pic>
    </p:spTree>
    <p:extLst>
      <p:ext uri="{BB962C8B-B14F-4D97-AF65-F5344CB8AC3E}">
        <p14:creationId xmlns:p14="http://schemas.microsoft.com/office/powerpoint/2010/main" val="4010510611"/>
      </p:ext>
    </p:extLst>
  </p:cSld>
  <p:clrMapOvr>
    <a:masterClrMapping/>
  </p:clrMapOvr>
</p:sld>
</file>

<file path=ppt/theme/theme1.xml><?xml version="1.0" encoding="utf-8"?>
<a:theme xmlns:a="http://schemas.openxmlformats.org/drawingml/2006/main" name="Верховний Суд">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Верховний Суд" id="{85927FFF-16E0-4779-9E9F-FDB9FC60E28B}" vid="{1C97956D-EB6D-4D66-A40D-6F9E3D9A6E3D}"/>
    </a:ext>
  </a:extLst>
</a:theme>
</file>

<file path=ppt/theme/theme2.xml><?xml version="1.0" encoding="utf-8"?>
<a:theme xmlns:a="http://schemas.openxmlformats.org/drawingml/2006/main" name="1_Верховний Суд">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Верховний Суд" id="{85927FFF-16E0-4779-9E9F-FDB9FC60E28B}" vid="{1C97956D-EB6D-4D66-A40D-6F9E3D9A6E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691</TotalTime>
  <Words>2088</Words>
  <Application>Microsoft Macintosh PowerPoint</Application>
  <PresentationFormat>Widescreen</PresentationFormat>
  <Paragraphs>129</Paragraphs>
  <Slides>27</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27</vt:i4>
      </vt:variant>
    </vt:vector>
  </HeadingPairs>
  <TitlesOfParts>
    <vt:vector size="40" baseType="lpstr">
      <vt:lpstr>-webkit-standard</vt:lpstr>
      <vt:lpstr>Arial</vt:lpstr>
      <vt:lpstr>Arial Narrow</vt:lpstr>
      <vt:lpstr>Calibri</vt:lpstr>
      <vt:lpstr>Calibri Light</vt:lpstr>
      <vt:lpstr>Helvetica</vt:lpstr>
      <vt:lpstr>HelveticaNeueCyr-Roman</vt:lpstr>
      <vt:lpstr>Montserrat</vt:lpstr>
      <vt:lpstr>Roboto Condensed Light</vt:lpstr>
      <vt:lpstr>Tahoma</vt:lpstr>
      <vt:lpstr>Times New Roman</vt:lpstr>
      <vt:lpstr>Верховний Суд</vt:lpstr>
      <vt:lpstr>1_Верховний Суд</vt:lpstr>
      <vt:lpstr>PowerPoint Presentation</vt:lpstr>
      <vt:lpstr>Актуальна судова практика за ст. 149 КК України</vt:lpstr>
      <vt:lpstr>Динаміка - збільшення кількості вироків  за ст. 149 КК України</vt:lpstr>
      <vt:lpstr>Види обвинувальних вироків</vt:lpstr>
      <vt:lpstr>Постанова ККС Верховного Суду</vt:lpstr>
      <vt:lpstr>Із постанови ККС ВС</vt:lpstr>
      <vt:lpstr>Із постанови ККС ВС</vt:lpstr>
      <vt:lpstr>Постанова ККС Верховного Суду</vt:lpstr>
      <vt:lpstr>Інформаційні ресурси ВС</vt:lpstr>
      <vt:lpstr>Сфера застосування ст. 4 ЄКПЛ щодо торгівлі людьми </vt:lpstr>
      <vt:lpstr>Висновки ЄСПЛ</vt:lpstr>
      <vt:lpstr>Практика ЄСПЛ</vt:lpstr>
      <vt:lpstr>Практика ЄСПЛ</vt:lpstr>
      <vt:lpstr>Універсальна юрисдикція?</vt:lpstr>
      <vt:lpstr>Взаємна правова допомога</vt:lpstr>
      <vt:lpstr>Примусове втягнення у заняття жебрацтвом</vt:lpstr>
      <vt:lpstr>Сексуальна експлуатація</vt:lpstr>
      <vt:lpstr>Примусова праця</vt:lpstr>
      <vt:lpstr>Втягнення у злочинну діяльність </vt:lpstr>
      <vt:lpstr>Вироки суду щодо торгівлею малолітніми дітьми</vt:lpstr>
      <vt:lpstr>Призначення покарання </vt:lpstr>
      <vt:lpstr>Укладення угод про визнання винуватості</vt:lpstr>
      <vt:lpstr>Процесуальні питання участі потерпілих в судовому засіданні</vt:lpstr>
      <vt:lpstr>Права потерпілих </vt:lpstr>
      <vt:lpstr>Застосування заходів безпеки</vt:lpstr>
      <vt:lpstr>Забезпечення прав потерпілих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Nadia Stefaniv</dc:creator>
  <cp:lastModifiedBy>Nadia Stefaniv</cp:lastModifiedBy>
  <cp:revision>11</cp:revision>
  <dcterms:created xsi:type="dcterms:W3CDTF">2025-11-25T22:44:40Z</dcterms:created>
  <dcterms:modified xsi:type="dcterms:W3CDTF">2026-01-20T09:02:35Z</dcterms:modified>
</cp:coreProperties>
</file>