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22" r:id="rId1"/>
  </p:sldMasterIdLst>
  <p:notesMasterIdLst>
    <p:notesMasterId r:id="rId18"/>
  </p:notesMasterIdLst>
  <p:sldIdLst>
    <p:sldId id="256" r:id="rId2"/>
    <p:sldId id="295" r:id="rId3"/>
    <p:sldId id="296" r:id="rId4"/>
    <p:sldId id="297" r:id="rId5"/>
    <p:sldId id="298" r:id="rId6"/>
    <p:sldId id="299" r:id="rId7"/>
    <p:sldId id="300" r:id="rId8"/>
    <p:sldId id="306" r:id="rId9"/>
    <p:sldId id="301" r:id="rId10"/>
    <p:sldId id="302" r:id="rId11"/>
    <p:sldId id="303" r:id="rId12"/>
    <p:sldId id="304" r:id="rId13"/>
    <p:sldId id="305" r:id="rId14"/>
    <p:sldId id="307" r:id="rId15"/>
    <p:sldId id="308" r:id="rId16"/>
    <p:sldId id="294" r:id="rId17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7887"/>
  </p:normalViewPr>
  <p:slideViewPr>
    <p:cSldViewPr>
      <p:cViewPr varScale="1">
        <p:scale>
          <a:sx n="108" d="100"/>
          <a:sy n="108" d="100"/>
        </p:scale>
        <p:origin x="1760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20FB5-5070-9549-822E-B12DD826DD45}" type="datetimeFigureOut">
              <a:rPr lang="ru-US" smtClean="0"/>
              <a:t>3/24/26</a:t>
            </a:fld>
            <a:endParaRPr lang="ru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30303-9A47-D243-8832-081BCD440E35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305913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ru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398030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1521858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2058376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0638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4260389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4215131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ru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4011151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1820643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3871343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11432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764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ru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60390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75194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35247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165240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89749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644715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757067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3984071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22591501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  <p:sldLayoutId id="2147483840" r:id="rId18"/>
    <p:sldLayoutId id="2147483842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59825" y="304800"/>
            <a:ext cx="476186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br>
              <a:rPr lang="ru-RU" sz="1200" dirty="0">
                <a:effectLst/>
                <a:latin typeface="Times New Roman" panose="02020603050405020304" pitchFamily="18" charset="0"/>
              </a:rPr>
            </a:br>
            <a:br>
              <a:rPr lang="ru-RU" sz="1200" dirty="0">
                <a:effectLst/>
                <a:latin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</a:rPr>
              <a:t> </a:t>
            </a:r>
            <a:br>
              <a:rPr lang="uk-UA" sz="1200" dirty="0">
                <a:effectLst/>
                <a:latin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4" name="object 4"/>
          <p:cNvSpPr txBox="1"/>
          <p:nvPr/>
        </p:nvSpPr>
        <p:spPr>
          <a:xfrm>
            <a:off x="653894" y="4888360"/>
            <a:ext cx="7619999" cy="17004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00"/>
              </a:spcBef>
            </a:pPr>
            <a:r>
              <a:rPr lang="uk-UA" sz="1800" b="1" dirty="0">
                <a:latin typeface="Times New Roman"/>
                <a:cs typeface="Times New Roman"/>
              </a:rPr>
              <a:t>МУСАТЕНКО</a:t>
            </a:r>
            <a:r>
              <a:rPr lang="uk-UA" sz="1800" b="1" spc="-65" dirty="0">
                <a:latin typeface="Times New Roman"/>
                <a:cs typeface="Times New Roman"/>
              </a:rPr>
              <a:t> </a:t>
            </a:r>
            <a:r>
              <a:rPr lang="uk-UA" sz="1800" b="1" dirty="0">
                <a:latin typeface="Times New Roman"/>
                <a:cs typeface="Times New Roman"/>
              </a:rPr>
              <a:t>Віта,</a:t>
            </a:r>
          </a:p>
          <a:p>
            <a:pPr marR="5715" algn="r">
              <a:lnSpc>
                <a:spcPct val="100000"/>
              </a:lnSpc>
              <a:spcBef>
                <a:spcPts val="100"/>
              </a:spcBef>
            </a:pPr>
            <a:r>
              <a:rPr lang="uk-UA" sz="1800" b="1" dirty="0">
                <a:latin typeface="Times New Roman"/>
                <a:cs typeface="Times New Roman"/>
              </a:rPr>
              <a:t>адвокат</a:t>
            </a:r>
            <a:r>
              <a:rPr lang="uk-UA" b="1" dirty="0">
                <a:latin typeface="Times New Roman"/>
                <a:cs typeface="Times New Roman"/>
              </a:rPr>
              <a:t>,  доктор </a:t>
            </a:r>
            <a:r>
              <a:rPr lang="uk-UA" b="1">
                <a:latin typeface="Times New Roman"/>
                <a:cs typeface="Times New Roman"/>
              </a:rPr>
              <a:t>філософії в </a:t>
            </a:r>
            <a:r>
              <a:rPr lang="uk-UA" b="1" dirty="0">
                <a:latin typeface="Times New Roman"/>
                <a:cs typeface="Times New Roman"/>
              </a:rPr>
              <a:t>галузі права</a:t>
            </a:r>
            <a:r>
              <a:rPr lang="uk-UA" sz="1800" b="1" spc="-60" dirty="0">
                <a:latin typeface="Times New Roman"/>
                <a:cs typeface="Times New Roman"/>
              </a:rPr>
              <a:t> </a:t>
            </a:r>
            <a:endParaRPr lang="uk-UA" sz="1800" b="1" spc="-10" dirty="0">
              <a:latin typeface="Times New Roman"/>
              <a:cs typeface="Times New Roman"/>
            </a:endParaRPr>
          </a:p>
          <a:p>
            <a:pPr algn="ctr"/>
            <a:br>
              <a:rPr lang="uk-UA" dirty="0">
                <a:effectLst/>
                <a:latin typeface="Times New Roman" panose="02020603050405020304" pitchFamily="18" charset="0"/>
              </a:rPr>
            </a:br>
            <a:r>
              <a:rPr lang="uk-UA" b="1" dirty="0">
                <a:effectLst/>
                <a:latin typeface="Times New Roman" panose="02020603050405020304" pitchFamily="18" charset="0"/>
              </a:rPr>
              <a:t>м. Київ </a:t>
            </a:r>
            <a:endParaRPr lang="uk-UA" dirty="0"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uk-UA" b="1" dirty="0">
                <a:latin typeface="Times New Roman" panose="02020603050405020304" pitchFamily="18" charset="0"/>
              </a:rPr>
              <a:t>24</a:t>
            </a:r>
            <a:r>
              <a:rPr lang="uk-UA" b="1" dirty="0">
                <a:effectLst/>
                <a:latin typeface="Times New Roman" panose="02020603050405020304" pitchFamily="18" charset="0"/>
              </a:rPr>
              <a:t> березня 2026 року </a:t>
            </a:r>
            <a:endParaRPr lang="uk-UA" dirty="0">
              <a:effectLst/>
              <a:latin typeface="Times New Roman" panose="02020603050405020304" pitchFamily="18" charset="0"/>
            </a:endParaRPr>
          </a:p>
          <a:p>
            <a:pPr marR="5715" algn="r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55302C-93E8-BD49-9173-39185C110C4D}"/>
              </a:ext>
            </a:extLst>
          </p:cNvPr>
          <p:cNvSpPr txBox="1"/>
          <p:nvPr/>
        </p:nvSpPr>
        <p:spPr>
          <a:xfrm>
            <a:off x="1611490" y="1981200"/>
            <a:ext cx="5410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ТРАНСФОРМАЦІЯ ПОНЯТТЯ ЕКСПЛУАТАЦІЇ: СУЧАСНЕ РОЗУМІННЯ ТА ВИКЛИКИ СУДОВОГО ПРАВОЗАСТОСУВАННЯ</a:t>
            </a:r>
            <a:endParaRPr lang="uk-UA" sz="24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9F8B1D6-8914-5B48-B62F-9BEACF142A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563" y="0"/>
            <a:ext cx="1684833" cy="156491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73ED7D3-EA70-434E-A4E5-71EA3A22FC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455" y="503750"/>
            <a:ext cx="1478878" cy="68264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5C23314-3865-2541-9B22-13044A758E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385690"/>
            <a:ext cx="1320800" cy="84382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A4D5CA-670C-4F43-8C9C-45AA35001E53}"/>
              </a:ext>
            </a:extLst>
          </p:cNvPr>
          <p:cNvSpPr txBox="1"/>
          <p:nvPr/>
        </p:nvSpPr>
        <p:spPr>
          <a:xfrm>
            <a:off x="1295400" y="914400"/>
            <a:ext cx="64008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/>
            <a:r>
              <a:rPr lang="ru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Найпоширеніші види справ про експлуатацію в національній практиці</a:t>
            </a:r>
          </a:p>
          <a:p>
            <a:pPr marL="0" marR="0"/>
            <a:endParaRPr lang="ru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endParaRPr lang="ru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r>
              <a:rPr lang="ru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Трудова експлуатація у сільському господарстві або приватних домогосподарствах</a:t>
            </a:r>
          </a:p>
          <a:p>
            <a:pPr marL="0" marR="0"/>
            <a:endParaRPr lang="ru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/>
            <a:endParaRPr lang="ru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тривала праця без належної оплати</a:t>
            </a:r>
          </a:p>
          <a:p>
            <a:pPr marL="342900" marR="0" lvl="0" indent="-342900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неналежні умови проживання</a:t>
            </a:r>
          </a:p>
          <a:p>
            <a:pPr marL="342900" marR="0" lvl="0" indent="-342900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обмеження можливості залишити роботу</a:t>
            </a:r>
          </a:p>
          <a:p>
            <a:pPr marL="342900" marR="0" lvl="0" indent="-342900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матеріальна залежність або відсутність житла</a:t>
            </a:r>
          </a:p>
        </p:txBody>
      </p:sp>
    </p:spTree>
    <p:extLst>
      <p:ext uri="{BB962C8B-B14F-4D97-AF65-F5344CB8AC3E}">
        <p14:creationId xmlns:p14="http://schemas.microsoft.com/office/powerpoint/2010/main" val="211958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C48039-1447-BB47-868B-27D2FAA955DD}"/>
              </a:ext>
            </a:extLst>
          </p:cNvPr>
          <p:cNvSpPr txBox="1"/>
          <p:nvPr/>
        </p:nvSpPr>
        <p:spPr>
          <a:xfrm>
            <a:off x="1752600" y="914400"/>
            <a:ext cx="58674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/>
            <a:r>
              <a:rPr lang="ru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Найпоширеніші види справ про експлуатацію в національній практиці</a:t>
            </a:r>
          </a:p>
          <a:p>
            <a:pPr marL="0" marR="0" algn="ctr"/>
            <a:endParaRPr lang="ru-US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endParaRPr lang="ru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r>
              <a:rPr lang="ru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осіб у домашньому господарстві</a:t>
            </a:r>
          </a:p>
          <a:p>
            <a:pPr marL="285750" marR="0" indent="-285750" algn="ctr">
              <a:buFont typeface="Wingdings" pitchFamily="2" charset="2"/>
              <a:buChar char="v"/>
            </a:pPr>
            <a:endParaRPr lang="ru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поєднання праці з психологічним контролем</a:t>
            </a:r>
          </a:p>
          <a:p>
            <a:pPr marL="342900" marR="0" lvl="0" indent="-342900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обмеження соціальних контактів</a:t>
            </a:r>
          </a:p>
          <a:p>
            <a:pPr marL="342900" marR="0" lvl="0" indent="-342900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залежність від роботодавця</a:t>
            </a:r>
          </a:p>
          <a:p>
            <a:pPr marL="342900" marR="0" lvl="0" indent="-342900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постійний контроль поведінки</a:t>
            </a:r>
            <a:endParaRPr lang="ru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endParaRPr lang="ru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endParaRPr lang="ru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endParaRPr lang="ru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902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9A6DD4-BFCE-C24E-8260-6C7230522DA4}"/>
              </a:ext>
            </a:extLst>
          </p:cNvPr>
          <p:cNvSpPr txBox="1"/>
          <p:nvPr/>
        </p:nvSpPr>
        <p:spPr>
          <a:xfrm>
            <a:off x="1828800" y="762000"/>
            <a:ext cx="502623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/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Найпоширеніші види справ про експлуатацію в національній практиці</a:t>
            </a:r>
          </a:p>
          <a:p>
            <a:pPr marL="0" marR="0" algn="ctr"/>
            <a:endParaRPr lang="ru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endParaRPr lang="ru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/>
            <a:endParaRPr lang="ru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/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осіб у жебрацтві або іншої діяльності для отримання доходу</a:t>
            </a:r>
          </a:p>
          <a:p>
            <a:pPr marL="0" marR="0" algn="just"/>
            <a:endParaRPr lang="ru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систематичне використання особи</a:t>
            </a:r>
          </a:p>
          <a:p>
            <a:pPr marL="342900" marR="0" lvl="0" indent="-342900" algn="just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отримання прибутку за рахунок її діяльності</a:t>
            </a:r>
          </a:p>
          <a:p>
            <a:pPr marL="342900" marR="0" lvl="0" indent="-342900" algn="just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поведінки</a:t>
            </a:r>
          </a:p>
          <a:p>
            <a:pPr marL="342900" marR="0" lvl="0" indent="-342900" algn="just"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обмеження самостійності</a:t>
            </a:r>
          </a:p>
          <a:p>
            <a:pPr marL="0" marR="0" algn="ctr"/>
            <a:endParaRPr lang="ru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endParaRPr lang="ru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489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E3AC82-D9B0-E94E-B0A4-6442A9EC644B}"/>
              </a:ext>
            </a:extLst>
          </p:cNvPr>
          <p:cNvSpPr txBox="1"/>
          <p:nvPr/>
        </p:nvSpPr>
        <p:spPr>
          <a:xfrm>
            <a:off x="1143000" y="892813"/>
            <a:ext cx="61722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Найпоширеніші види справ про експлуатацію в національній практиці</a:t>
            </a:r>
          </a:p>
          <a:p>
            <a:pPr algn="ctr"/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Сексуальна експлуатація:</a:t>
            </a:r>
          </a:p>
          <a:p>
            <a:pPr algn="just"/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примушування до надання сексуальних послуг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втягнення у проституцію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особи для отримання прибутку від її сексуальної діяльності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 особи у місці надання сексуальних послуг </a:t>
            </a:r>
          </a:p>
          <a:p>
            <a:pPr algn="just"/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Типові обставини: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вербування шляхом обману або зловживання довірою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 особи до іншого населеного пункту чи країни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матеріальної або психологічної залежності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 документів або контроль пересування</a:t>
            </a:r>
          </a:p>
        </p:txBody>
      </p:sp>
    </p:spTree>
    <p:extLst>
      <p:ext uri="{BB962C8B-B14F-4D97-AF65-F5344CB8AC3E}">
        <p14:creationId xmlns:p14="http://schemas.microsoft.com/office/powerpoint/2010/main" val="2026449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D7F3693-385E-5644-BBDD-551A0C2B1E33}"/>
              </a:ext>
            </a:extLst>
          </p:cNvPr>
          <p:cNvSpPr txBox="1"/>
          <p:nvPr/>
        </p:nvSpPr>
        <p:spPr>
          <a:xfrm>
            <a:off x="1143000" y="477314"/>
            <a:ext cx="66294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ПРАВОВІ ПОЗИЦІЇ ВЕРХОВНОГО СУДУ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уразливого стану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обов’язково застосування фізичної сили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 скористатися безпорадністю, залежністю або відсутністю альтернатив</a:t>
            </a:r>
          </a:p>
          <a:p>
            <a:pPr algn="just"/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Незалежність від початкової згоди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експлуатація існує навіть якщо потерпілий спочатку погоджувався на роботу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 можливість потерпілого звільнитися – залежність від роботодавця</a:t>
            </a:r>
          </a:p>
          <a:p>
            <a:pPr marL="285750" indent="-285750" algn="just">
              <a:buFont typeface="Wingdings" pitchFamily="2" charset="2"/>
              <a:buChar char="v"/>
            </a:pP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Захист свідків та потерпілих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заходи безпеки: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допит через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відеоконференцію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 ідентифікації потерпілого</a:t>
            </a:r>
          </a:p>
        </p:txBody>
      </p:sp>
    </p:spTree>
    <p:extLst>
      <p:ext uri="{BB962C8B-B14F-4D97-AF65-F5344CB8AC3E}">
        <p14:creationId xmlns:p14="http://schemas.microsoft.com/office/powerpoint/2010/main" val="349949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A5828FF-04F4-AD4F-B617-0F34D24A02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037502"/>
              </p:ext>
            </p:extLst>
          </p:nvPr>
        </p:nvGraphicFramePr>
        <p:xfrm>
          <a:off x="914400" y="292373"/>
          <a:ext cx="7010400" cy="6162781"/>
        </p:xfrm>
        <a:graphic>
          <a:graphicData uri="http://schemas.openxmlformats.org/drawingml/2006/table">
            <a:tbl>
              <a:tblPr/>
              <a:tblGrid>
                <a:gridCol w="2336800">
                  <a:extLst>
                    <a:ext uri="{9D8B030D-6E8A-4147-A177-3AD203B41FA5}">
                      <a16:colId xmlns:a16="http://schemas.microsoft.com/office/drawing/2014/main" val="3811991938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3190552560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1818419534"/>
                    </a:ext>
                  </a:extLst>
                </a:gridCol>
              </a:tblGrid>
              <a:tr h="496071">
                <a:tc>
                  <a:txBody>
                    <a:bodyPr/>
                    <a:lstStyle/>
                    <a:p>
                      <a:pPr algn="ctr"/>
                      <a:r>
                        <a:rPr lang="uk-UA" sz="14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Новітні форми експлуатації</a:t>
                      </a:r>
                      <a:endParaRPr lang="uk-UA" sz="14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Короткий опис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 / сучасні тренди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00507"/>
                  </a:ext>
                </a:extLst>
              </a:tr>
              <a:tr h="1065733">
                <a:tc>
                  <a:txBody>
                    <a:bodyPr/>
                    <a:lstStyle/>
                    <a:p>
                      <a:pPr algn="ctr"/>
                      <a:r>
                        <a:rPr lang="uk-UA" sz="14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Трудова експлуатація</a:t>
                      </a:r>
                      <a:endParaRPr lang="uk-UA" sz="14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Примусова або надмірна праця без справедливої оплати</a:t>
                      </a: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Сільське господарство, будівництво, домашній персонал; використання цифрових платформ для прихованого контролю</a:t>
                      </a: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1311047"/>
                  </a:ext>
                </a:extLst>
              </a:tr>
              <a:tr h="844269">
                <a:tc>
                  <a:txBody>
                    <a:bodyPr/>
                    <a:lstStyle/>
                    <a:p>
                      <a:pPr algn="ctr"/>
                      <a:r>
                        <a:rPr lang="uk-UA" sz="14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Сексуальна експлуатація</a:t>
                      </a:r>
                      <a:endParaRPr lang="uk-UA" sz="14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Використання людини у сексуальних цілях без її згоди</a:t>
                      </a: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Торгівля людьми, </a:t>
                      </a:r>
                      <a:r>
                        <a:rPr lang="uk-UA" sz="1400" noProof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вебкам</a:t>
                      </a:r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-сервіси, контент-платформи, соціальні мережі для вербування</a:t>
                      </a: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739539"/>
                  </a:ext>
                </a:extLst>
              </a:tr>
              <a:tr h="552942">
                <a:tc>
                  <a:txBody>
                    <a:bodyPr/>
                    <a:lstStyle/>
                    <a:p>
                      <a:pPr algn="ctr"/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Примусова злочинна діяльність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Залучення до злочинів під тиском або обманом</a:t>
                      </a: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Торгівля наркотиками, шахрайство, </a:t>
                      </a:r>
                      <a:r>
                        <a:rPr lang="uk-UA" sz="1400" noProof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кіберзлочини</a:t>
                      </a:r>
                      <a:endParaRPr lang="uk-UA" sz="14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463538"/>
                  </a:ext>
                </a:extLst>
              </a:tr>
              <a:tr h="1047385">
                <a:tc>
                  <a:txBody>
                    <a:bodyPr/>
                    <a:lstStyle/>
                    <a:p>
                      <a:pPr algn="ctr"/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Цифрове рабство / онлайн-експлуатація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та примус через Інтернет і </a:t>
                      </a:r>
                      <a:r>
                        <a:rPr lang="uk-UA" sz="1400" noProof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гаджети</a:t>
                      </a:r>
                      <a:endParaRPr lang="uk-UA" sz="14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Фріланс</a:t>
                      </a:r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-платформи з низькою оплатою, вимагання даних, онлайн-шахрайство, маніпуляції алгоритмами</a:t>
                      </a: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2189112"/>
                  </a:ext>
                </a:extLst>
              </a:tr>
              <a:tr h="844269">
                <a:tc>
                  <a:txBody>
                    <a:bodyPr/>
                    <a:lstStyle/>
                    <a:p>
                      <a:pPr algn="ctr"/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Домашнє / побутове рабство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Примус до домашньої праці чи догляду у залежності</a:t>
                      </a: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Діти, літні люди, особи з інвалідністю; психологічний контроль, обмеження мобільності</a:t>
                      </a: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9455303"/>
                  </a:ext>
                </a:extLst>
              </a:tr>
              <a:tr h="1192467">
                <a:tc>
                  <a:txBody>
                    <a:bodyPr/>
                    <a:lstStyle/>
                    <a:p>
                      <a:pPr algn="ctr"/>
                      <a:r>
                        <a:rPr lang="uk-UA" sz="14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Трафік органів та </a:t>
                      </a:r>
                      <a:r>
                        <a:rPr lang="uk-UA" sz="1400" b="1" noProof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біоматеріалів</a:t>
                      </a:r>
                      <a:endParaRPr lang="uk-UA" sz="14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Незаконне вилучення та продаж органів</a:t>
                      </a: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Маскується під медичні операції або благодійні програми, глобальні мережі торгівлі</a:t>
                      </a:r>
                    </a:p>
                  </a:txBody>
                  <a:tcPr marL="33412" marR="33412" marT="16706" marB="16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4866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77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8586" y="2408339"/>
            <a:ext cx="3383279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dirty="0">
                <a:latin typeface="Times New Roman"/>
                <a:cs typeface="Times New Roman"/>
              </a:rPr>
              <a:t>ДЯКУЮ</a:t>
            </a:r>
            <a:r>
              <a:rPr sz="2800" b="0" spc="-35" dirty="0">
                <a:latin typeface="Times New Roman"/>
                <a:cs typeface="Times New Roman"/>
              </a:rPr>
              <a:t> </a:t>
            </a:r>
            <a:r>
              <a:rPr sz="2800" b="0" dirty="0">
                <a:latin typeface="Times New Roman"/>
                <a:cs typeface="Times New Roman"/>
              </a:rPr>
              <a:t>ЗА</a:t>
            </a:r>
            <a:r>
              <a:rPr sz="2800" b="0" spc="-40" dirty="0">
                <a:latin typeface="Times New Roman"/>
                <a:cs typeface="Times New Roman"/>
              </a:rPr>
              <a:t> </a:t>
            </a:r>
            <a:r>
              <a:rPr sz="2800" b="0" dirty="0">
                <a:latin typeface="Times New Roman"/>
                <a:cs typeface="Times New Roman"/>
              </a:rPr>
              <a:t>УВАГУ</a:t>
            </a:r>
            <a:r>
              <a:rPr sz="2800" b="0" spc="-30" dirty="0">
                <a:latin typeface="Times New Roman"/>
                <a:cs typeface="Times New Roman"/>
              </a:rPr>
              <a:t> </a:t>
            </a:r>
            <a:r>
              <a:rPr sz="2800" b="0" spc="-50" dirty="0">
                <a:latin typeface="Times New Roman"/>
                <a:cs typeface="Times New Roman"/>
              </a:rPr>
              <a:t>!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0E55DC-4F87-B64F-80C8-A4C10399B339}"/>
              </a:ext>
            </a:extLst>
          </p:cNvPr>
          <p:cNvSpPr txBox="1"/>
          <p:nvPr/>
        </p:nvSpPr>
        <p:spPr>
          <a:xfrm>
            <a:off x="914400" y="228600"/>
            <a:ext cx="7467600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285750" algn="just">
              <a:spcBef>
                <a:spcPts val="0"/>
              </a:spcBef>
              <a:spcAft>
                <a:spcPts val="750"/>
              </a:spcAft>
            </a:pPr>
            <a:r>
              <a:rPr lang="ru-US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Кримінальний кодекс  України </a:t>
            </a:r>
          </a:p>
          <a:p>
            <a:pPr marL="0" marR="0" indent="285750" algn="just">
              <a:spcBef>
                <a:spcPts val="0"/>
              </a:spcBef>
              <a:spcAft>
                <a:spcPts val="750"/>
              </a:spcAft>
            </a:pPr>
            <a:r>
              <a:rPr lang="ru-US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Стаття 149.</a:t>
            </a:r>
            <a:r>
              <a:rPr lang="ru-US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Торгівля людьми</a:t>
            </a:r>
            <a:endParaRPr lang="ru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>
              <a:spcAft>
                <a:spcPts val="750"/>
              </a:spcAft>
            </a:pPr>
            <a:r>
              <a:rPr lang="ru-US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Торгівля людиною, а так само вербування, переміщення, переховування, передача або одержання людини, </a:t>
            </a:r>
            <a:r>
              <a:rPr lang="ru-US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вчинені з метою експлуатаці</a:t>
            </a:r>
            <a:r>
              <a:rPr lang="ru-US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 </a:t>
            </a:r>
            <a:r>
              <a:rPr lang="ru-US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використанням примусу, викрадення, обману, шантажу, матеріальної чи іншої залежності потерпілого, його уразливого стану або підкупу третьої особи, яка контролює потерпілого, для отримання згоди на його експлуатацію, -</a:t>
            </a:r>
            <a:endParaRPr lang="ru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285750" algn="just">
              <a:spcBef>
                <a:spcPts val="0"/>
              </a:spcBef>
              <a:spcAft>
                <a:spcPts val="750"/>
              </a:spcAft>
            </a:pPr>
            <a:r>
              <a:rPr lang="ru-US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Примітка.</a:t>
            </a:r>
            <a:r>
              <a:rPr lang="ru-US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1. Під експлуатацією людини в цій статті слід розуміти всі форми сексуальної експлуатації, використання в порнобізнесі, примусову працю або примусове надання послуг, рабство або звичаї, подібні до рабства, підневільний стан, залучення в боргову кабалу, вилучення органів, проведення дослідів над людиною без її згоди, усиновлення (удочеріння) з метою наживи, примусову вагітність або примусове переривання вагітності, примусове одруження, примусове втягнення у зайняття жебрацтвом, втягнення у злочинну діяльність, використання у збройних конфліктах тощо.</a:t>
            </a:r>
            <a:endParaRPr lang="ru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725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F6FE32-86ED-DD46-BFA1-A0CA5ABD70B0}"/>
              </a:ext>
            </a:extLst>
          </p:cNvPr>
          <p:cNvSpPr txBox="1"/>
          <p:nvPr/>
        </p:nvSpPr>
        <p:spPr>
          <a:xfrm>
            <a:off x="990600" y="612845"/>
            <a:ext cx="71628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Експлуатація в сучасному праві</a:t>
            </a:r>
          </a:p>
          <a:p>
            <a:pPr algn="ctr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міжнародні акти: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 </a:t>
            </a:r>
            <a:r>
              <a:rPr lang="uk-UA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 примусову чи обов'язкову працю </a:t>
            </a:r>
            <a:br>
              <a:rPr lang="uk-UA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Міжнародної організації праці </a:t>
            </a:r>
            <a:r>
              <a:rPr lang="uk-UA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29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(1930)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заборона примусової або обов’язкової праці.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Європейська конвенція з прав людини (1950)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захист основоположних свобод людини.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Стаття 4 забороняє рабство, підневільний стан та примусову працю.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 </a:t>
            </a:r>
            <a:r>
              <a:rPr lang="uk-UA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 примусову чи обов'язкову працю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Міжнародної організації праці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105 (1957)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скасування всіх форм примусової </a:t>
            </a:r>
            <a:r>
              <a:rPr lang="uk-UA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 обов'язкової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праці.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Палермський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ООН (2000)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запобігання та боротьба з торгівлею людьми, особливо жінками та дітьми.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Конвенція Ради Європи (2005)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заходи щодо протидії торгівлі людьми. 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395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B452B2-85E1-374D-8F6A-A4210B9297C2}"/>
              </a:ext>
            </a:extLst>
          </p:cNvPr>
          <p:cNvSpPr txBox="1"/>
          <p:nvPr/>
        </p:nvSpPr>
        <p:spPr>
          <a:xfrm>
            <a:off x="1143000" y="685800"/>
            <a:ext cx="72390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ОЗНАКИ ЕКСПЛУАТАЦІЇ</a:t>
            </a:r>
          </a:p>
          <a:p>
            <a:pPr algn="ctr"/>
            <a:endParaRPr lang="uk-UA" b="1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людини з метою вигоди </a:t>
            </a: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лючова ознака експлуатації (матеріальна (гроші, майно) та нематеріальна (послуги, контроль, вплив)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Уразливий стан особи </a:t>
            </a: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(не має реальної альтернативи відмовитися від дій, матеріальна залежність, безробіття, відсутність житла, похилий вік, психологічна залежність, низький рівень освіти, складні життєві обставини)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 свободи вибору (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 існувати без фізичного примусу, 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можливість змінити умови життя, припинити роботу, фактично позбавлена вибору).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uk-UA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Дисбаланс влади між сторонами </a:t>
            </a:r>
            <a:r>
              <a:rPr lang="uk-UA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н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ерівність між сторонами у відносинах, або залежність від роботодавця або іншої особи ( контроль над діями, підпорядкування, відсутність рівних можливостей</a:t>
            </a:r>
          </a:p>
          <a:p>
            <a:pPr marL="342900" indent="-342900">
              <a:buFont typeface="Wingdings" pitchFamily="2" charset="2"/>
              <a:buChar char="v"/>
            </a:pPr>
            <a:endParaRPr lang="ru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872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750200-AEB5-884B-A886-16BEDF44B170}"/>
              </a:ext>
            </a:extLst>
          </p:cNvPr>
          <p:cNvSpPr txBox="1"/>
          <p:nvPr/>
        </p:nvSpPr>
        <p:spPr>
          <a:xfrm>
            <a:off x="1295400" y="609600"/>
            <a:ext cx="65532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Судова практика Європейського суду з прав людини щодо експлуатації</a:t>
            </a:r>
            <a:r>
              <a:rPr lang="ru-US" dirty="0">
                <a:effectLst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ru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Справа «</a:t>
            </a:r>
            <a:r>
              <a:rPr lang="ru-RU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Сільяден</a:t>
            </a:r>
            <a:r>
              <a:rPr lang="ru-RU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Франції</a:t>
            </a:r>
            <a:r>
              <a:rPr lang="ru-RU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u-RU" sz="1800" b="1" dirty="0">
                <a:solidFill>
                  <a:srgbClr val="E6E8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Siliadin v. France (2005)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 справи:</a:t>
            </a:r>
            <a:b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Неповнолітня особа працювала в домашньому господарстві без оплати та без можливості залишити роботу через залежність від роботодавця.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Висновок ЄСПЛ:</a:t>
            </a: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Держава має позитивний обов’язок забезпечити ефективний захист особи від експлуатації, навіть якщо вона формально не утримується силою.</a:t>
            </a: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ru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Практичне значення:</a:t>
            </a: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підтверджує, що </a:t>
            </a:r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експлуатація не потребує фізичного примусу </a:t>
            </a: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 формального обмеження свободи пересування.</a:t>
            </a: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важлива для доведення трудової експлуатації у домашніх господарствах</a:t>
            </a: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894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BC0EDD-D1CF-2F41-A3CE-D3C0FE475C14}"/>
              </a:ext>
            </a:extLst>
          </p:cNvPr>
          <p:cNvSpPr txBox="1"/>
          <p:nvPr/>
        </p:nvSpPr>
        <p:spPr>
          <a:xfrm>
            <a:off x="990600" y="838200"/>
            <a:ext cx="701040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Судова практика Європейського суду з прав людини щодо експлуатації</a:t>
            </a:r>
            <a:r>
              <a:rPr lang="ru-US" dirty="0">
                <a:effectLst/>
              </a:rPr>
              <a:t> </a:t>
            </a:r>
            <a:endParaRPr lang="ru-US" dirty="0"/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u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0" dirty="0">
                <a:solidFill>
                  <a:srgbClr val="E6E8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«Ранцев </a:t>
            </a:r>
            <a:r>
              <a:rPr lang="ru-RU" b="1" i="0" dirty="0" err="1">
                <a:solidFill>
                  <a:srgbClr val="E6E8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b="1" i="0" dirty="0">
                <a:solidFill>
                  <a:srgbClr val="E6E8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E6E8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Кіпру</a:t>
            </a:r>
            <a:r>
              <a:rPr lang="ru-RU" b="1" i="0" dirty="0">
                <a:solidFill>
                  <a:srgbClr val="E6E8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0" dirty="0" err="1">
                <a:solidFill>
                  <a:srgbClr val="E6E8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Росії</a:t>
            </a:r>
            <a:r>
              <a:rPr lang="ru-RU" b="1" i="0" dirty="0">
                <a:solidFill>
                  <a:srgbClr val="E6E8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u-RU" b="1" i="0" dirty="0">
                <a:solidFill>
                  <a:srgbClr val="E6E8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0" dirty="0" err="1">
                <a:solidFill>
                  <a:srgbClr val="E6E8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Rantsev</a:t>
            </a:r>
            <a:r>
              <a:rPr lang="en-US" b="1" i="0" dirty="0">
                <a:solidFill>
                  <a:srgbClr val="E6E8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v. Cyprus and Russia) </a:t>
            </a:r>
            <a:r>
              <a:rPr lang="ru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(2010)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уть справи: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Громадянка Російської Федерації прибула до Кіпру за робочою візою для роботи у сфері розваг. Після прибуття вона опинилася під контролем роботодавця, який обмежував її свободу пересування. Згодом особа намагалася залишити місце роботи, але була повернута роботодавцю, згодом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знайшли мертвою.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Висновок ЄСПЛ:</a:t>
            </a:r>
            <a:endParaRPr lang="uk-UA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Європейський суд з прав людини визнав торгівлю людьми сучасною формою рабства та зазначив, що держави зобов'язані забезпечити ефективне розслідування випадків експлуатації.</a:t>
            </a:r>
          </a:p>
          <a:p>
            <a:pPr algn="just"/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Практичне значення:</a:t>
            </a:r>
            <a:endParaRPr lang="uk-UA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над особою є ключовою ознакою експлуатації.</a:t>
            </a:r>
          </a:p>
          <a:p>
            <a:pPr algn="ctr"/>
            <a:endParaRPr lang="ru-US" dirty="0">
              <a:effectLst/>
            </a:endParaRPr>
          </a:p>
          <a:p>
            <a:pPr algn="ctr"/>
            <a:endParaRPr lang="ru-US" dirty="0"/>
          </a:p>
          <a:p>
            <a:pPr algn="ctr"/>
            <a:endParaRPr lang="ru-US" dirty="0">
              <a:effectLst/>
            </a:endParaRPr>
          </a:p>
          <a:p>
            <a:pPr algn="ctr"/>
            <a:endParaRPr lang="ru-US" dirty="0"/>
          </a:p>
          <a:p>
            <a:pPr algn="ctr"/>
            <a:endParaRPr lang="ru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791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056C6F-F2C1-C44C-9B72-243B54DDE5FE}"/>
              </a:ext>
            </a:extLst>
          </p:cNvPr>
          <p:cNvSpPr txBox="1"/>
          <p:nvPr/>
        </p:nvSpPr>
        <p:spPr>
          <a:xfrm>
            <a:off x="1524000" y="566678"/>
            <a:ext cx="6248400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Судова практика Європейського суду з прав людини щодо експлуатації</a:t>
            </a:r>
            <a:r>
              <a:rPr lang="ru-US" sz="2000" dirty="0">
                <a:effectLst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ru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u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Справа </a:t>
            </a:r>
            <a:r>
              <a:rPr lang="ru-RU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Човдурі</a:t>
            </a:r>
            <a:r>
              <a:rPr lang="ru-RU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Греції</a:t>
            </a:r>
            <a:r>
              <a:rPr lang="ru-RU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u-RU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Chowdury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Others v. Greece)</a:t>
            </a:r>
            <a:r>
              <a:rPr lang="ru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(2017)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 справи: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b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Мігранти працювали на сільськогосподарських роботах без належної оплати та під контролем роботодавців.</a:t>
            </a: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ru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Висновок ЄСПЛ:</a:t>
            </a: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 якщо особа погодилась на роботу, експлуатація може існувати у разі зловживання її уразливим становищем.</a:t>
            </a: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ru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Практичне значення: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b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аявність добровільної згоди на роботу не виключає факту експлуатації, за умови уразливого стану</a:t>
            </a:r>
            <a:r>
              <a:rPr lang="ru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економічної залежності</a:t>
            </a:r>
            <a:r>
              <a:rPr lang="ru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тривалого використання праці. </a:t>
            </a: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ru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063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89EBD6-9E12-3E4F-8611-B645AD2DBACB}"/>
              </a:ext>
            </a:extLst>
          </p:cNvPr>
          <p:cNvSpPr txBox="1"/>
          <p:nvPr/>
        </p:nvSpPr>
        <p:spPr>
          <a:xfrm>
            <a:off x="914400" y="838200"/>
            <a:ext cx="71628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Судова практика Європейського суду з прав людини щодо експлуатації</a:t>
            </a:r>
            <a:r>
              <a:rPr lang="uk-UA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Справа «С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проти Хорватії» </a:t>
            </a:r>
          </a:p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S.M. v.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Croatia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(2020)</a:t>
            </a:r>
          </a:p>
          <a:p>
            <a:pPr algn="ctr"/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справи: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Заявницю шляхом психологічного тиску та погроз змусили надавати сексуальні послуги, а отримані кошти контролювала інша особа. Національні органи не визнали ці дії експлуатацією.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Висновок ЄСПЛ (практичне значення):</a:t>
            </a:r>
            <a:endParaRPr lang="uk-UA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сексуальна експлуатація та примус до проституції охоплюються поняттям «експлуатація»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 без фізичного насильства може існувати примус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психологічний тиск та залежність визнаються формами контролю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 держави щодо захисту від торгівлі людьми та експлуатації проституції діють навіть при внутрішній експлуатації (без перетину кордонів).</a:t>
            </a:r>
          </a:p>
          <a:p>
            <a:pPr algn="ctr"/>
            <a:endParaRPr lang="ru-US" dirty="0">
              <a:effectLst/>
            </a:endParaRPr>
          </a:p>
          <a:p>
            <a:pPr algn="ctr"/>
            <a:endParaRPr lang="ru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08349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13168B-BEC4-A844-818E-1E39C15C7295}"/>
              </a:ext>
            </a:extLst>
          </p:cNvPr>
          <p:cNvSpPr txBox="1"/>
          <p:nvPr/>
        </p:nvSpPr>
        <p:spPr>
          <a:xfrm>
            <a:off x="1447800" y="762000"/>
            <a:ext cx="6705600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ru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Судова практика Європейського суду з прав людини щодо експлуатації</a:t>
            </a:r>
            <a:r>
              <a:rPr lang="ru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ru-US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ru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u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Справа V.C.L. and A.N. v. United Kingdom (2021)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ru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 справи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В’єтнамські підлітки незаконно потрапили до Великої Британії, їх змушували працювати на фермах з вирощування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канабісу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під погрозами., Поліція арештувала їх і засудила за виробництво наркотиків.</a:t>
            </a:r>
            <a:endParaRPr lang="uk-UA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uk-UA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Висновок ЄСПЛ (практичне значення):</a:t>
            </a:r>
            <a:endParaRPr lang="uk-UA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Підневільний стан: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навіть без класичного рабства, примусовий труд із обов’язком проживати в певному місці та неможливістю змінити своє становище.</a:t>
            </a: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 держави: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заборона рабства недостатня - потрібні ефективні кримінальні норми для покарання порушень. </a:t>
            </a:r>
            <a:endParaRPr lang="uk-UA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0339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{29CB3074-A3E0-C740-B1CF-667801ED7696}tf10001122</Template>
  <TotalTime>1089</TotalTime>
  <Words>1278</Words>
  <Application>Microsoft Macintosh PowerPoint</Application>
  <PresentationFormat>Экран (4:3)</PresentationFormat>
  <Paragraphs>170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Symbol</vt:lpstr>
      <vt:lpstr>Times New Roman</vt:lpstr>
      <vt:lpstr>Tw Cen MT</vt:lpstr>
      <vt:lpstr>Wingdings</vt:lpstr>
      <vt:lpstr>Контур</vt:lpstr>
      <vt:lpstr> 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Microsoft Office User</cp:lastModifiedBy>
  <cp:revision>42</cp:revision>
  <dcterms:created xsi:type="dcterms:W3CDTF">2025-12-09T09:07:41Z</dcterms:created>
  <dcterms:modified xsi:type="dcterms:W3CDTF">2026-03-24T05:30:35Z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2019-03-18T00:00:00Z</vt:filetime>
  </property>
  <property fmtid="{D5CDD505-2E9C-101B-9397-08002B2CF9AE}" pid="3" name="Creator">
    <vt:lpwstr>ABBYY FineReader 14</vt:lpwstr>
  </property>
  <property fmtid="{D5CDD505-2E9C-101B-9397-08002B2CF9AE}" pid="4" name="LastSaved">
    <vt:filetime>2025-12-09T00:00:00Z</vt:filetime>
  </property>
  <property fmtid="{D5CDD505-2E9C-101B-9397-08002B2CF9AE}" pid="5" name="Producer">
    <vt:lpwstr>3-Heights(TM) PDF Security Shell 4.8.25.2 (http://www.pdf-tools.com)</vt:lpwstr>
  </property>
</Properties>
</file>