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79" r:id="rId3"/>
    <p:sldId id="312" r:id="rId4"/>
    <p:sldId id="272" r:id="rId5"/>
    <p:sldId id="273" r:id="rId6"/>
    <p:sldId id="274" r:id="rId7"/>
    <p:sldId id="275" r:id="rId8"/>
    <p:sldId id="276" r:id="rId9"/>
    <p:sldId id="277" r:id="rId10"/>
    <p:sldId id="278"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3" r:id="rId24"/>
    <p:sldId id="294" r:id="rId25"/>
    <p:sldId id="271" r:id="rId26"/>
    <p:sldId id="297" r:id="rId27"/>
    <p:sldId id="298" r:id="rId28"/>
    <p:sldId id="300" r:id="rId29"/>
    <p:sldId id="301" r:id="rId30"/>
    <p:sldId id="302" r:id="rId31"/>
    <p:sldId id="311" r:id="rId32"/>
    <p:sldId id="303" r:id="rId33"/>
    <p:sldId id="304" r:id="rId34"/>
    <p:sldId id="305" r:id="rId35"/>
    <p:sldId id="306" r:id="rId36"/>
    <p:sldId id="308" r:id="rId37"/>
    <p:sldId id="295"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70" userDrawn="1">
          <p15:clr>
            <a:srgbClr val="A4A3A4"/>
          </p15:clr>
        </p15:guide>
        <p15:guide id="2" orient="horz" pos="3929" userDrawn="1">
          <p15:clr>
            <a:srgbClr val="A4A3A4"/>
          </p15:clr>
        </p15:guide>
        <p15:guide id="3" orient="horz" pos="368" userDrawn="1">
          <p15:clr>
            <a:srgbClr val="A4A3A4"/>
          </p15:clr>
        </p15:guide>
        <p15:guide id="4" pos="731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Вершняк Ангеліна Геннадіївна" initials="ВАГ" lastIdx="2" clrIdx="0">
    <p:extLst>
      <p:ext uri="{19B8F6BF-5375-455C-9EA6-DF929625EA0E}">
        <p15:presenceInfo xmlns:p15="http://schemas.microsoft.com/office/powerpoint/2012/main" userId="S-1-5-21-1338016715-1461542558-604650771-51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8E3"/>
    <a:srgbClr val="002949"/>
    <a:srgbClr val="F0E8E3"/>
    <a:srgbClr val="32BCAD"/>
    <a:srgbClr val="E6E6E6"/>
    <a:srgbClr val="0059AA"/>
    <a:srgbClr val="FCD700"/>
    <a:srgbClr val="008FD5"/>
    <a:srgbClr val="00274E"/>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4660"/>
  </p:normalViewPr>
  <p:slideViewPr>
    <p:cSldViewPr snapToGrid="0">
      <p:cViewPr varScale="1">
        <p:scale>
          <a:sx n="60" d="100"/>
          <a:sy n="60" d="100"/>
        </p:scale>
        <p:origin x="78" y="438"/>
      </p:cViewPr>
      <p:guideLst>
        <p:guide pos="370"/>
        <p:guide orient="horz" pos="3929"/>
        <p:guide orient="horz" pos="368"/>
        <p:guide pos="7310"/>
      </p:guideLst>
    </p:cSldViewPr>
  </p:slideViewPr>
  <p:notesTextViewPr>
    <p:cViewPr>
      <p:scale>
        <a:sx n="1" d="1"/>
        <a:sy n="1" d="1"/>
      </p:scale>
      <p:origin x="0" y="0"/>
    </p:cViewPr>
  </p:notesTextViewPr>
  <p:notesViewPr>
    <p:cSldViewPr snapToGrid="0" showGuides="1">
      <p:cViewPr varScale="1">
        <p:scale>
          <a:sx n="84" d="100"/>
          <a:sy n="84" d="100"/>
        </p:scale>
        <p:origin x="38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6CAF4C-4C14-4B39-AE2C-CE3174191875}" type="datetimeFigureOut">
              <a:rPr lang="uk-UA" smtClean="0"/>
              <a:t>31.03.2026</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ABB27-3B0C-4872-B850-1CD37297D886}" type="slidenum">
              <a:rPr lang="uk-UA" smtClean="0"/>
              <a:t>‹№›</a:t>
            </a:fld>
            <a:endParaRPr lang="uk-UA"/>
          </a:p>
        </p:txBody>
      </p:sp>
    </p:spTree>
    <p:extLst>
      <p:ext uri="{BB962C8B-B14F-4D97-AF65-F5344CB8AC3E}">
        <p14:creationId xmlns:p14="http://schemas.microsoft.com/office/powerpoint/2010/main" val="316566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DB2ABB27-3B0C-4872-B850-1CD37297D886}" type="slidenum">
              <a:rPr lang="uk-UA" smtClean="0"/>
              <a:t>1</a:t>
            </a:fld>
            <a:endParaRPr lang="uk-UA"/>
          </a:p>
        </p:txBody>
      </p:sp>
    </p:spTree>
    <p:extLst>
      <p:ext uri="{BB962C8B-B14F-4D97-AF65-F5344CB8AC3E}">
        <p14:creationId xmlns:p14="http://schemas.microsoft.com/office/powerpoint/2010/main" val="64681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994536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197293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3811435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Слайд з текстом">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3" name="Subtitle 2"/>
          <p:cNvSpPr>
            <a:spLocks noGrp="1"/>
          </p:cNvSpPr>
          <p:nvPr>
            <p:ph type="subTitle" idx="1" hasCustomPrompt="1"/>
          </p:nvPr>
        </p:nvSpPr>
        <p:spPr>
          <a:xfrm>
            <a:off x="518735" y="1170312"/>
            <a:ext cx="9144001" cy="3270578"/>
          </a:xfrm>
        </p:spPr>
        <p:txBody>
          <a:bodyPr>
            <a:noAutofit/>
          </a:bodyPr>
          <a:lstStyle>
            <a:lvl1pPr marL="0" indent="0" algn="l">
              <a:lnSpc>
                <a:spcPct val="114000"/>
              </a:lnSpc>
              <a:spcBef>
                <a:spcPts val="0"/>
              </a:spcBef>
              <a:buNone/>
              <a:defRPr sz="1632" b="0" i="0">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 який відкрив істину, якого я б назвав зодчим щасливого життя. Дійсно, ніхто не відкидає, не зневажає, не уникає насолод тільки через те, що це насолоди, але лише через те, що тих, хто не вміє розумно вдаватися насолоді, осягають великі страждання.</a:t>
            </a:r>
          </a:p>
          <a:p>
            <a:r>
              <a:rPr lang="uk-UA" dirty="0"/>
              <a:t> </a:t>
            </a:r>
          </a:p>
          <a:p>
            <a:r>
              <a:rPr lang="uk-UA" dirty="0"/>
              <a:t>Так само як немає нікого, хто полюбивши, вважав і зажадав би саме страждання тільки за те, що це страждання, а не тому, що інший раз виникають такі обставини, коли страждання і біль приносять якесь і чималу насолоду. </a:t>
            </a:r>
            <a:endParaRPr lang="en-US" dirty="0"/>
          </a:p>
        </p:txBody>
      </p:sp>
      <p:cxnSp>
        <p:nvCxnSpPr>
          <p:cNvPr id="9" name="Straight Connector 8"/>
          <p:cNvCxnSpPr/>
          <p:nvPr userDrawn="1"/>
        </p:nvCxnSpPr>
        <p:spPr>
          <a:xfrm>
            <a:off x="617645"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Tree>
    <p:extLst>
      <p:ext uri="{BB962C8B-B14F-4D97-AF65-F5344CB8AC3E}">
        <p14:creationId xmlns:p14="http://schemas.microsoft.com/office/powerpoint/2010/main" val="388542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392430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56265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8413F1AB-D55F-4FA8-8DCE-B4BF109E5ABB}" type="datetimeFigureOut">
              <a:rPr lang="en-US" smtClean="0"/>
              <a:t>3/31/2026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410516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8413F1AB-D55F-4FA8-8DCE-B4BF109E5ABB}" type="datetimeFigureOut">
              <a:rPr lang="en-US" smtClean="0"/>
              <a:t>3/31/2026</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48354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8413F1AB-D55F-4FA8-8DCE-B4BF109E5ABB}" type="datetimeFigureOut">
              <a:rPr lang="en-US" smtClean="0"/>
              <a:t>3/31/2026</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93874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413F1AB-D55F-4FA8-8DCE-B4BF109E5ABB}" type="datetimeFigureOut">
              <a:rPr lang="en-US" smtClean="0"/>
              <a:t>3/31/2026</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144317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3/31/2026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784691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3/31/2026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190833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3F1AB-D55F-4FA8-8DCE-B4BF109E5ABB}" type="datetimeFigureOut">
              <a:rPr lang="en-US" smtClean="0"/>
              <a:t>3/31/2026</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E676C-3C3F-4D0F-96E9-C9CBD3B5703D}" type="slidenum">
              <a:rPr lang="en-US" smtClean="0"/>
              <a:t>‹№›</a:t>
            </a:fld>
            <a:endParaRPr lang="en-US"/>
          </a:p>
        </p:txBody>
      </p:sp>
    </p:spTree>
    <p:extLst>
      <p:ext uri="{BB962C8B-B14F-4D97-AF65-F5344CB8AC3E}">
        <p14:creationId xmlns:p14="http://schemas.microsoft.com/office/powerpoint/2010/main" val="4097763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91363" y="5471299"/>
            <a:ext cx="4787292" cy="909218"/>
          </a:xfrm>
        </p:spPr>
        <p:txBody>
          <a:bodyPr>
            <a:normAutofit fontScale="85000" lnSpcReduction="20000"/>
          </a:bodyPr>
          <a:lstStyle/>
          <a:p>
            <a:pPr algn="l"/>
            <a:r>
              <a:rPr lang="uk-UA" sz="2800" dirty="0">
                <a:solidFill>
                  <a:schemeClr val="bg1"/>
                </a:solidFill>
                <a:latin typeface="Roboto Condensed Light" panose="02000000000000000000" pitchFamily="2" charset="0"/>
                <a:ea typeface="Roboto Condensed Light" panose="02000000000000000000" pitchFamily="2" charset="0"/>
              </a:rPr>
              <a:t>Євген </a:t>
            </a:r>
            <a:r>
              <a:rPr lang="uk-UA" sz="2800" dirty="0" err="1">
                <a:solidFill>
                  <a:schemeClr val="bg1"/>
                </a:solidFill>
                <a:latin typeface="Roboto Condensed Light" panose="02000000000000000000" pitchFamily="2" charset="0"/>
                <a:ea typeface="Roboto Condensed Light" panose="02000000000000000000" pitchFamily="2" charset="0"/>
              </a:rPr>
              <a:t>Синельников</a:t>
            </a:r>
            <a:r>
              <a:rPr lang="uk-UA" sz="2800" dirty="0">
                <a:solidFill>
                  <a:schemeClr val="bg1"/>
                </a:solidFill>
                <a:latin typeface="Roboto Condensed Light" panose="02000000000000000000" pitchFamily="2" charset="0"/>
                <a:ea typeface="Roboto Condensed Light" panose="02000000000000000000" pitchFamily="2" charset="0"/>
              </a:rPr>
              <a:t> суддя Верховного Суду Касаційний цивільний суд</a:t>
            </a:r>
            <a:endParaRPr lang="uk-UA" sz="2000" dirty="0">
              <a:solidFill>
                <a:schemeClr val="bg1"/>
              </a:solidFill>
              <a:latin typeface="Roboto Condensed Light" panose="02000000000000000000" pitchFamily="2" charset="0"/>
              <a:ea typeface="Roboto Condensed Light" panose="02000000000000000000" pitchFamily="2" charset="0"/>
            </a:endParaRPr>
          </a:p>
        </p:txBody>
      </p:sp>
      <p:sp>
        <p:nvSpPr>
          <p:cNvPr id="5" name="TextBox 4">
            <a:extLst>
              <a:ext uri="{FF2B5EF4-FFF2-40B4-BE49-F238E27FC236}">
                <a16:creationId xmlns:a16="http://schemas.microsoft.com/office/drawing/2014/main" id="{C325D63E-727F-49EA-8DBD-E66F61A96F68}"/>
              </a:ext>
            </a:extLst>
          </p:cNvPr>
          <p:cNvSpPr txBox="1"/>
          <p:nvPr/>
        </p:nvSpPr>
        <p:spPr>
          <a:xfrm>
            <a:off x="812800" y="2890391"/>
            <a:ext cx="10793833" cy="1077218"/>
          </a:xfrm>
          <a:prstGeom prst="rect">
            <a:avLst/>
          </a:prstGeom>
          <a:noFill/>
        </p:spPr>
        <p:txBody>
          <a:bodyPr wrap="square" rtlCol="0">
            <a:spAutoFit/>
          </a:bodyPr>
          <a:lstStyle/>
          <a:p>
            <a:pPr algn="just"/>
            <a:r>
              <a:rPr lang="uk-UA" sz="3200" b="1" noProof="0" dirty="0">
                <a:solidFill>
                  <a:schemeClr val="bg1"/>
                </a:solidFill>
                <a:latin typeface="Roboto Condensed Light" panose="02000000000000000000" pitchFamily="2" charset="0"/>
                <a:ea typeface="Roboto Condensed Light" panose="02000000000000000000" pitchFamily="2" charset="0"/>
              </a:rPr>
              <a:t>Аналіз підстав скасування</a:t>
            </a:r>
            <a:r>
              <a:rPr lang="uk-UA" sz="3200" b="1" dirty="0">
                <a:solidFill>
                  <a:schemeClr val="bg1"/>
                </a:solidFill>
                <a:latin typeface="Roboto Condensed Light" panose="02000000000000000000" pitchFamily="2" charset="0"/>
                <a:ea typeface="Roboto Condensed Light" panose="02000000000000000000" pitchFamily="2" charset="0"/>
              </a:rPr>
              <a:t> за результатами касаційного перегляду судових рішень, ухвалених судами Львівської області </a:t>
            </a:r>
            <a:endParaRPr lang="uk-UA" sz="3200" b="1" noProof="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2" name="Подзаголовок 2">
            <a:extLst>
              <a:ext uri="{FF2B5EF4-FFF2-40B4-BE49-F238E27FC236}">
                <a16:creationId xmlns:a16="http://schemas.microsoft.com/office/drawing/2014/main" id="{0C8D586D-45EB-4C6E-B076-0A3217E1877E}"/>
              </a:ext>
            </a:extLst>
          </p:cNvPr>
          <p:cNvSpPr txBox="1">
            <a:spLocks/>
          </p:cNvSpPr>
          <p:nvPr/>
        </p:nvSpPr>
        <p:spPr>
          <a:xfrm>
            <a:off x="7651632" y="5437115"/>
            <a:ext cx="3955001" cy="9092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uk-UA" dirty="0">
              <a:solidFill>
                <a:srgbClr val="F9E8E3"/>
              </a:solidFill>
              <a:latin typeface="Roboto Condensed Light" panose="02000000000000000000" pitchFamily="2" charset="0"/>
              <a:ea typeface="Roboto Condensed Light" panose="02000000000000000000" pitchFamily="2" charset="0"/>
            </a:endParaRPr>
          </a:p>
        </p:txBody>
      </p:sp>
      <p:pic>
        <p:nvPicPr>
          <p:cNvPr id="6" name="Графіка 13">
            <a:extLst>
              <a:ext uri="{FF2B5EF4-FFF2-40B4-BE49-F238E27FC236}">
                <a16:creationId xmlns:a16="http://schemas.microsoft.com/office/drawing/2014/main" id="{787C442F-5D14-4101-A1BE-166F44A64CBD}"/>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692286" y="441697"/>
            <a:ext cx="1232064" cy="1396865"/>
          </a:xfrm>
          <a:prstGeom prst="rect">
            <a:avLst/>
          </a:prstGeom>
        </p:spPr>
      </p:pic>
    </p:spTree>
    <p:extLst>
      <p:ext uri="{BB962C8B-B14F-4D97-AF65-F5344CB8AC3E}">
        <p14:creationId xmlns:p14="http://schemas.microsoft.com/office/powerpoint/2010/main" val="4211200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70F070-89CA-4814-AC7C-210336471391}"/>
              </a:ext>
            </a:extLst>
          </p:cNvPr>
          <p:cNvSpPr>
            <a:spLocks noGrp="1"/>
          </p:cNvSpPr>
          <p:nvPr>
            <p:ph type="ctrTitle"/>
          </p:nvPr>
        </p:nvSpPr>
        <p:spPr>
          <a:xfrm>
            <a:off x="628801" y="379638"/>
            <a:ext cx="10253133" cy="790674"/>
          </a:xfrm>
        </p:spPr>
        <p:txBody>
          <a:bodyPr>
            <a:normAutofit/>
          </a:bodyPr>
          <a:lstStyle/>
          <a:p>
            <a:r>
              <a:rPr lang="uk-UA" sz="1800" b="1" dirty="0"/>
              <a:t>Щодо передчасності висновку про виселення без встановлення згоди власника альтернативного житла на вселення</a:t>
            </a:r>
          </a:p>
        </p:txBody>
      </p:sp>
      <p:sp>
        <p:nvSpPr>
          <p:cNvPr id="3" name="Підзаголовок 2">
            <a:extLst>
              <a:ext uri="{FF2B5EF4-FFF2-40B4-BE49-F238E27FC236}">
                <a16:creationId xmlns:a16="http://schemas.microsoft.com/office/drawing/2014/main" id="{62DA2DEF-3027-A2BD-A3D8-0932A5604D9A}"/>
              </a:ext>
            </a:extLst>
          </p:cNvPr>
          <p:cNvSpPr>
            <a:spLocks noGrp="1"/>
          </p:cNvSpPr>
          <p:nvPr>
            <p:ph type="subTitle" idx="1"/>
          </p:nvPr>
        </p:nvSpPr>
        <p:spPr>
          <a:xfrm>
            <a:off x="628802" y="1627512"/>
            <a:ext cx="10665731" cy="3270578"/>
          </a:xfrm>
        </p:spPr>
        <p:txBody>
          <a:bodyPr/>
          <a:lstStyle/>
          <a:p>
            <a:pPr algn="just"/>
            <a:r>
              <a:rPr lang="uk-UA" sz="1800" dirty="0">
                <a:solidFill>
                  <a:schemeClr val="accent1">
                    <a:lumMod val="75000"/>
                  </a:schemeClr>
                </a:solidFill>
              </a:rPr>
              <a:t>Право сервітуту на житловий будинок припиняється лише за наявності доведених обставин, передбачених статтею 406 ЦК України. Характер спорідненості та наявність альтернативного житла не є самостійними підставами для припинення сервітуту без встановлення волі власника альтернативного житла та оцінки пропорційності втручання у права користувачів</a:t>
            </a:r>
          </a:p>
          <a:p>
            <a:endParaRPr lang="uk-UA" sz="1800" dirty="0">
              <a:solidFill>
                <a:schemeClr val="tx2">
                  <a:lumMod val="75000"/>
                </a:schemeClr>
              </a:solidFill>
            </a:endParaRPr>
          </a:p>
          <a:p>
            <a:r>
              <a:rPr lang="uk-UA" sz="1800" dirty="0">
                <a:solidFill>
                  <a:schemeClr val="tx2">
                    <a:lumMod val="75000"/>
                  </a:schemeClr>
                </a:solidFill>
              </a:rPr>
              <a:t>Постанова КЦС ВС від 28 січня 2026 року в справі № 450/3785/19 </a:t>
            </a:r>
          </a:p>
        </p:txBody>
      </p:sp>
      <p:sp>
        <p:nvSpPr>
          <p:cNvPr id="4" name="Місце для тексту 3">
            <a:extLst>
              <a:ext uri="{FF2B5EF4-FFF2-40B4-BE49-F238E27FC236}">
                <a16:creationId xmlns:a16="http://schemas.microsoft.com/office/drawing/2014/main" id="{254DCCD3-E507-3E1E-DD29-15BE3377F239}"/>
              </a:ext>
            </a:extLst>
          </p:cNvPr>
          <p:cNvSpPr>
            <a:spLocks noGrp="1"/>
          </p:cNvSpPr>
          <p:nvPr>
            <p:ph type="body" sz="quarter" idx="13"/>
          </p:nvPr>
        </p:nvSpPr>
        <p:spPr>
          <a:xfrm>
            <a:off x="5054600" y="6040562"/>
            <a:ext cx="6129866" cy="294761"/>
          </a:xfrm>
        </p:spPr>
        <p:txBody>
          <a:bodyPr>
            <a:normAutofit fontScale="77500" lnSpcReduction="20000"/>
          </a:bodyPr>
          <a:lstStyle/>
          <a:p>
            <a:pPr algn="just"/>
            <a:r>
              <a:rPr lang="uk-UA" sz="12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2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807871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50845A-F39D-015C-0B64-191C77BDC665}"/>
              </a:ext>
            </a:extLst>
          </p:cNvPr>
          <p:cNvSpPr>
            <a:spLocks noGrp="1"/>
          </p:cNvSpPr>
          <p:nvPr>
            <p:ph type="ctrTitle"/>
          </p:nvPr>
        </p:nvSpPr>
        <p:spPr/>
        <p:txBody>
          <a:bodyPr>
            <a:noAutofit/>
          </a:bodyPr>
          <a:lstStyle/>
          <a:p>
            <a:r>
              <a:rPr lang="uk-UA" sz="1800" b="1" dirty="0"/>
              <a:t>Щодо позбавлення батьківських прав через самоусунення від виконання батьківських обов'язків</a:t>
            </a:r>
            <a:br>
              <a:rPr lang="uk-UA" sz="1800" b="1" dirty="0"/>
            </a:br>
            <a:endParaRPr lang="uk-UA" sz="1800" b="1" dirty="0"/>
          </a:p>
        </p:txBody>
      </p:sp>
      <p:sp>
        <p:nvSpPr>
          <p:cNvPr id="3" name="Підзаголовок 2">
            <a:extLst>
              <a:ext uri="{FF2B5EF4-FFF2-40B4-BE49-F238E27FC236}">
                <a16:creationId xmlns:a16="http://schemas.microsoft.com/office/drawing/2014/main" id="{6E4F6D58-5B09-CFD5-DAD2-C1623C79E0AF}"/>
              </a:ext>
            </a:extLst>
          </p:cNvPr>
          <p:cNvSpPr>
            <a:spLocks noGrp="1"/>
          </p:cNvSpPr>
          <p:nvPr>
            <p:ph type="subTitle" idx="1"/>
          </p:nvPr>
        </p:nvSpPr>
        <p:spPr>
          <a:xfrm>
            <a:off x="518735" y="1161845"/>
            <a:ext cx="10809665" cy="3270578"/>
          </a:xfrm>
        </p:spPr>
        <p:txBody>
          <a:bodyPr/>
          <a:lstStyle/>
          <a:p>
            <a:pPr algn="just"/>
            <a:r>
              <a:rPr lang="uk-UA" sz="1800" dirty="0">
                <a:solidFill>
                  <a:schemeClr val="accent1">
                    <a:lumMod val="75000"/>
                  </a:schemeClr>
                </a:solidFill>
              </a:rPr>
              <a:t>Відсутність протягом тривалого часу піклування про фізичний і духовний розвиток дитини, свідоме самоусунення від батьківських обов'язків, незабезпечення необхідним харчуванням та медичним доглядом є підставами для позбавлення батьківських прав. При розгляді справи суд зобов'язаний всебічно дослідити докази, врахувати думку дитини відповідно до її віку та висновок органу опіки, діючи в найкращих інтересах дитини</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a:t>
            </a:r>
            <a:r>
              <a:rPr lang="ru-RU" sz="1800" dirty="0">
                <a:solidFill>
                  <a:schemeClr val="tx2">
                    <a:lumMod val="75000"/>
                  </a:schemeClr>
                </a:solidFill>
              </a:rPr>
              <a:t>26 </a:t>
            </a:r>
            <a:r>
              <a:rPr lang="uk-UA" sz="1800" dirty="0">
                <a:solidFill>
                  <a:schemeClr val="tx2">
                    <a:lumMod val="75000"/>
                  </a:schemeClr>
                </a:solidFill>
              </a:rPr>
              <a:t>листопада </a:t>
            </a:r>
            <a:r>
              <a:rPr lang="ru-RU" sz="1800" dirty="0">
                <a:solidFill>
                  <a:schemeClr val="tx2">
                    <a:lumMod val="75000"/>
                  </a:schemeClr>
                </a:solidFill>
              </a:rPr>
              <a:t>2025 </a:t>
            </a:r>
            <a:r>
              <a:rPr lang="uk-UA" sz="1800" dirty="0">
                <a:solidFill>
                  <a:schemeClr val="tx2">
                    <a:lumMod val="75000"/>
                  </a:schemeClr>
                </a:solidFill>
              </a:rPr>
              <a:t>року в справі № 462/7879/23 </a:t>
            </a:r>
          </a:p>
          <a:p>
            <a:endParaRPr lang="uk-UA" dirty="0"/>
          </a:p>
        </p:txBody>
      </p:sp>
      <p:sp>
        <p:nvSpPr>
          <p:cNvPr id="4" name="Місце для тексту 3">
            <a:extLst>
              <a:ext uri="{FF2B5EF4-FFF2-40B4-BE49-F238E27FC236}">
                <a16:creationId xmlns:a16="http://schemas.microsoft.com/office/drawing/2014/main" id="{3F2B7D98-8F22-BC61-913C-D4680829AA8D}"/>
              </a:ext>
            </a:extLst>
          </p:cNvPr>
          <p:cNvSpPr>
            <a:spLocks noGrp="1"/>
          </p:cNvSpPr>
          <p:nvPr>
            <p:ph type="body" sz="quarter" idx="13"/>
          </p:nvPr>
        </p:nvSpPr>
        <p:spPr>
          <a:xfrm>
            <a:off x="5291667" y="6049029"/>
            <a:ext cx="6072868" cy="294761"/>
          </a:xfrm>
        </p:spPr>
        <p:txBody>
          <a:bodyPr>
            <a:normAutofit fontScale="70000" lnSpcReduction="20000"/>
          </a:bodyPr>
          <a:lstStyle/>
          <a:p>
            <a:pPr algn="just"/>
            <a:r>
              <a:rPr lang="uk-UA" sz="13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3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931834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0DA526-02E3-E85C-9945-220FD909AC99}"/>
              </a:ext>
            </a:extLst>
          </p:cNvPr>
          <p:cNvSpPr>
            <a:spLocks noGrp="1"/>
          </p:cNvSpPr>
          <p:nvPr>
            <p:ph type="ctrTitle"/>
          </p:nvPr>
        </p:nvSpPr>
        <p:spPr>
          <a:xfrm>
            <a:off x="518735" y="457199"/>
            <a:ext cx="10363200" cy="877779"/>
          </a:xfrm>
        </p:spPr>
        <p:txBody>
          <a:bodyPr>
            <a:normAutofit fontScale="90000"/>
          </a:bodyPr>
          <a:lstStyle/>
          <a:p>
            <a:r>
              <a:rPr lang="uk-UA" sz="2000" b="1" dirty="0"/>
              <a:t>Щодо недостатності висновку лікарів-психіатрів для примусової госпіталізації без доказів реальної небезпеки</a:t>
            </a:r>
            <a:r>
              <a:rPr lang="uk-UA" dirty="0"/>
              <a:t/>
            </a:r>
            <a:br>
              <a:rPr lang="uk-UA" dirty="0"/>
            </a:br>
            <a:endParaRPr lang="uk-UA" dirty="0"/>
          </a:p>
        </p:txBody>
      </p:sp>
      <p:sp>
        <p:nvSpPr>
          <p:cNvPr id="3" name="Підзаголовок 2">
            <a:extLst>
              <a:ext uri="{FF2B5EF4-FFF2-40B4-BE49-F238E27FC236}">
                <a16:creationId xmlns:a16="http://schemas.microsoft.com/office/drawing/2014/main" id="{6D994021-5EC3-A112-182F-0ECEA6E34F41}"/>
              </a:ext>
            </a:extLst>
          </p:cNvPr>
          <p:cNvSpPr>
            <a:spLocks noGrp="1"/>
          </p:cNvSpPr>
          <p:nvPr>
            <p:ph type="subTitle" idx="1"/>
          </p:nvPr>
        </p:nvSpPr>
        <p:spPr>
          <a:xfrm>
            <a:off x="518735" y="1334978"/>
            <a:ext cx="10682665" cy="3105911"/>
          </a:xfrm>
        </p:spPr>
        <p:txBody>
          <a:bodyPr/>
          <a:lstStyle/>
          <a:p>
            <a:pPr algn="just"/>
            <a:r>
              <a:rPr lang="uk-UA" sz="1800" dirty="0">
                <a:solidFill>
                  <a:schemeClr val="accent1">
                    <a:lumMod val="75000"/>
                  </a:schemeClr>
                </a:solidFill>
              </a:rPr>
              <a:t>Примусова госпіталізація особи до психіатричного закладу можлива лише за наявності об'єктивних доказів її небезпеки для себе чи оточення й необхідності лікування виключно в стаціонарних умовах. Сам лише висновок комісії лікарів-психіатрів без урахування заперечень пацієнта та за відсутності доказів реальної небезпеки не є достатньою підставою для примусової госпіталізації згідно з Конвенцією про захист прав людини і основоположних свобод</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17 вересня 2025 року в справі № 465/7314/24</a:t>
            </a:r>
          </a:p>
          <a:p>
            <a:endParaRPr lang="uk-UA" dirty="0"/>
          </a:p>
        </p:txBody>
      </p:sp>
      <p:sp>
        <p:nvSpPr>
          <p:cNvPr id="4" name="Місце для тексту 3">
            <a:extLst>
              <a:ext uri="{FF2B5EF4-FFF2-40B4-BE49-F238E27FC236}">
                <a16:creationId xmlns:a16="http://schemas.microsoft.com/office/drawing/2014/main" id="{257F8EDD-40BF-3079-98BF-7423ED923518}"/>
              </a:ext>
            </a:extLst>
          </p:cNvPr>
          <p:cNvSpPr>
            <a:spLocks noGrp="1"/>
          </p:cNvSpPr>
          <p:nvPr>
            <p:ph type="body" sz="quarter" idx="13"/>
          </p:nvPr>
        </p:nvSpPr>
        <p:spPr>
          <a:xfrm>
            <a:off x="5257801" y="6040562"/>
            <a:ext cx="6045200" cy="294761"/>
          </a:xfrm>
        </p:spPr>
        <p:txBody>
          <a:bodyPr>
            <a:normAutofit fontScale="85000" lnSpcReduction="20000"/>
          </a:bodyPr>
          <a:lstStyle/>
          <a:p>
            <a:pPr algn="just"/>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529919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E9B554-E242-F630-1F07-3284921612EF}"/>
              </a:ext>
            </a:extLst>
          </p:cNvPr>
          <p:cNvSpPr>
            <a:spLocks noGrp="1"/>
          </p:cNvSpPr>
          <p:nvPr>
            <p:ph type="ctrTitle"/>
          </p:nvPr>
        </p:nvSpPr>
        <p:spPr/>
        <p:txBody>
          <a:bodyPr>
            <a:normAutofit fontScale="90000"/>
          </a:bodyPr>
          <a:lstStyle/>
          <a:p>
            <a:pPr algn="just"/>
            <a:r>
              <a:rPr lang="uk-UA" sz="1800" b="1" dirty="0"/>
              <a:t>Щодо обов'язку суду всебічно з'ясовувати обставини при призначенні опікуна над недієздатною особою</a:t>
            </a:r>
          </a:p>
        </p:txBody>
      </p:sp>
      <p:sp>
        <p:nvSpPr>
          <p:cNvPr id="3" name="Підзаголовок 2">
            <a:extLst>
              <a:ext uri="{FF2B5EF4-FFF2-40B4-BE49-F238E27FC236}">
                <a16:creationId xmlns:a16="http://schemas.microsoft.com/office/drawing/2014/main" id="{F93974BD-3176-A751-22D6-2CDA83979DC9}"/>
              </a:ext>
            </a:extLst>
          </p:cNvPr>
          <p:cNvSpPr>
            <a:spLocks noGrp="1"/>
          </p:cNvSpPr>
          <p:nvPr>
            <p:ph type="subTitle" idx="1"/>
          </p:nvPr>
        </p:nvSpPr>
        <p:spPr>
          <a:xfrm>
            <a:off x="518735" y="1170311"/>
            <a:ext cx="10962065" cy="4273755"/>
          </a:xfrm>
        </p:spPr>
        <p:txBody>
          <a:bodyPr/>
          <a:lstStyle/>
          <a:p>
            <a:pPr algn="just"/>
            <a:r>
              <a:rPr lang="uk-UA" sz="1800" dirty="0">
                <a:solidFill>
                  <a:schemeClr val="accent1">
                    <a:lumMod val="75000"/>
                  </a:schemeClr>
                </a:solidFill>
              </a:rPr>
              <a:t>При розгляді справ про призначення опікуна над недієздатною особою суд зобов'язаний за власною ініціативою встановити всіх потенційних опікунів, з'ясувати їхню можливість та згоду здійснювати опікунські повноваження. Відмова у призначенні опікуна без з'ясування обставин щодо інших родичів є передчасною та порушує принцип всебічного, повного й об'єктивного дослідження обставин справи</a:t>
            </a:r>
          </a:p>
          <a:p>
            <a:endParaRPr lang="uk-UA" dirty="0"/>
          </a:p>
          <a:p>
            <a:r>
              <a:rPr lang="uk-UA" sz="1800" dirty="0">
                <a:solidFill>
                  <a:schemeClr val="tx2">
                    <a:lumMod val="75000"/>
                  </a:schemeClr>
                </a:solidFill>
              </a:rPr>
              <a:t>Постанова КЦС ВС від 20 серпня 2025 року в справі № 462/6374/23</a:t>
            </a:r>
          </a:p>
          <a:p>
            <a:endParaRPr lang="uk-UA" sz="1800" dirty="0">
              <a:solidFill>
                <a:schemeClr val="tx2">
                  <a:lumMod val="75000"/>
                </a:schemeClr>
              </a:solidFill>
            </a:endParaRPr>
          </a:p>
          <a:p>
            <a:r>
              <a:rPr lang="uk-UA" dirty="0">
                <a:solidFill>
                  <a:schemeClr val="accent5"/>
                </a:solidFill>
              </a:rPr>
              <a:t>На розгляді ОП КЦС ВС перебуває справа № 305/1557/24. У цій справі спірним питанням є можливість призначення опікуном над недієздатною фізичною особою мобілізованого військовослужбовця</a:t>
            </a:r>
            <a:r>
              <a:rPr lang="uk-UA" u="sng" dirty="0">
                <a:solidFill>
                  <a:schemeClr val="accent5"/>
                </a:solidFill>
              </a:rPr>
              <a:t>. </a:t>
            </a:r>
            <a:endParaRPr lang="uk-UA" dirty="0">
              <a:solidFill>
                <a:schemeClr val="accent5"/>
              </a:solidFill>
            </a:endParaRPr>
          </a:p>
          <a:p>
            <a:endParaRPr lang="uk-UA" sz="1800" dirty="0">
              <a:solidFill>
                <a:schemeClr val="tx2">
                  <a:lumMod val="75000"/>
                </a:schemeClr>
              </a:solidFill>
            </a:endParaRPr>
          </a:p>
        </p:txBody>
      </p:sp>
      <p:sp>
        <p:nvSpPr>
          <p:cNvPr id="4" name="Місце для тексту 3">
            <a:extLst>
              <a:ext uri="{FF2B5EF4-FFF2-40B4-BE49-F238E27FC236}">
                <a16:creationId xmlns:a16="http://schemas.microsoft.com/office/drawing/2014/main" id="{10635C5C-6CED-7D5B-CF5E-870F69F8FA46}"/>
              </a:ext>
            </a:extLst>
          </p:cNvPr>
          <p:cNvSpPr>
            <a:spLocks noGrp="1"/>
          </p:cNvSpPr>
          <p:nvPr>
            <p:ph type="body" sz="quarter" idx="13"/>
          </p:nvPr>
        </p:nvSpPr>
        <p:spPr>
          <a:xfrm>
            <a:off x="4622800" y="6032095"/>
            <a:ext cx="7078133" cy="294761"/>
          </a:xfrm>
        </p:spPr>
        <p:txBody>
          <a:bodyPr>
            <a:normAutofit fontScale="25000" lnSpcReduction="20000"/>
          </a:bodyPr>
          <a:lstStyle/>
          <a:p>
            <a:pPr algn="just"/>
            <a:r>
              <a:rPr lang="uk-UA" sz="40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4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1856055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B62109-BFEF-E2A2-8DFD-C43E8A61F20D}"/>
              </a:ext>
            </a:extLst>
          </p:cNvPr>
          <p:cNvSpPr>
            <a:spLocks noGrp="1"/>
          </p:cNvSpPr>
          <p:nvPr>
            <p:ph type="ctrTitle"/>
          </p:nvPr>
        </p:nvSpPr>
        <p:spPr>
          <a:xfrm>
            <a:off x="518734" y="341784"/>
            <a:ext cx="11038265" cy="535995"/>
          </a:xfrm>
        </p:spPr>
        <p:txBody>
          <a:bodyPr>
            <a:noAutofit/>
          </a:bodyPr>
          <a:lstStyle/>
          <a:p>
            <a:r>
              <a:rPr lang="uk-UA" sz="1800" b="1" dirty="0"/>
              <a:t>Щодо встановлення у судовому порядку фактів, від доведення яких залежить виникнення права на спадкування</a:t>
            </a:r>
            <a:endParaRPr lang="uk-UA" sz="1800" b="1" noProof="0" dirty="0"/>
          </a:p>
        </p:txBody>
      </p:sp>
      <p:sp>
        <p:nvSpPr>
          <p:cNvPr id="3" name="Підзаголовок 2">
            <a:extLst>
              <a:ext uri="{FF2B5EF4-FFF2-40B4-BE49-F238E27FC236}">
                <a16:creationId xmlns:a16="http://schemas.microsoft.com/office/drawing/2014/main" id="{3E4AE9BF-54E9-A638-8238-198D72BD8C4B}"/>
              </a:ext>
            </a:extLst>
          </p:cNvPr>
          <p:cNvSpPr>
            <a:spLocks noGrp="1"/>
          </p:cNvSpPr>
          <p:nvPr>
            <p:ph type="subTitle" idx="1"/>
          </p:nvPr>
        </p:nvSpPr>
        <p:spPr>
          <a:xfrm>
            <a:off x="518735" y="1170312"/>
            <a:ext cx="10504865" cy="3270578"/>
          </a:xfrm>
        </p:spPr>
        <p:txBody>
          <a:bodyPr/>
          <a:lstStyle/>
          <a:p>
            <a:pPr algn="just"/>
            <a:r>
              <a:rPr lang="uk-UA" sz="1800" dirty="0">
                <a:solidFill>
                  <a:schemeClr val="accent1">
                    <a:lumMod val="75000"/>
                  </a:schemeClr>
                </a:solidFill>
              </a:rPr>
              <a:t>Зазначення у заяві про встановлення факту батьківства та проживання однією сім'єю мети реалізації права на спадщину не підтверджує наявність спору про право. Суд повинен встановити, між ким існує спір про право, та визначити коло спадкоємців, які оспорюють права заявника. За відсутності спору між спадкоємцями справа розглядається в порядку окремого провадження</a:t>
            </a:r>
          </a:p>
          <a:p>
            <a:endParaRPr lang="en-US" dirty="0"/>
          </a:p>
          <a:p>
            <a:r>
              <a:rPr lang="uk-UA" sz="1800" dirty="0">
                <a:solidFill>
                  <a:schemeClr val="tx2">
                    <a:lumMod val="75000"/>
                  </a:schemeClr>
                </a:solidFill>
              </a:rPr>
              <a:t>Постанова КЦС ВС від 15 січня 2025 року в справі № 441/1215/24</a:t>
            </a:r>
          </a:p>
        </p:txBody>
      </p:sp>
      <p:sp>
        <p:nvSpPr>
          <p:cNvPr id="4" name="Місце для тексту 3">
            <a:extLst>
              <a:ext uri="{FF2B5EF4-FFF2-40B4-BE49-F238E27FC236}">
                <a16:creationId xmlns:a16="http://schemas.microsoft.com/office/drawing/2014/main" id="{F9B93A57-D21B-0EA2-A49C-CCCC4C5D7EBC}"/>
              </a:ext>
            </a:extLst>
          </p:cNvPr>
          <p:cNvSpPr>
            <a:spLocks noGrp="1"/>
          </p:cNvSpPr>
          <p:nvPr>
            <p:ph type="body" sz="quarter" idx="13"/>
          </p:nvPr>
        </p:nvSpPr>
        <p:spPr>
          <a:xfrm>
            <a:off x="4936067" y="6040562"/>
            <a:ext cx="5945868" cy="294761"/>
          </a:xfrm>
        </p:spPr>
        <p:txBody>
          <a:bodyPr>
            <a:normAutofit fontScale="70000" lnSpcReduction="20000"/>
          </a:bodyPr>
          <a:lstStyle/>
          <a:p>
            <a:pPr algn="just"/>
            <a:r>
              <a:rPr lang="uk-UA" sz="13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3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590270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586B5B-D4EE-9955-FAD3-7DB97E5391A1}"/>
              </a:ext>
            </a:extLst>
          </p:cNvPr>
          <p:cNvSpPr>
            <a:spLocks noGrp="1"/>
          </p:cNvSpPr>
          <p:nvPr>
            <p:ph type="ctrTitle"/>
          </p:nvPr>
        </p:nvSpPr>
        <p:spPr>
          <a:xfrm>
            <a:off x="518735" y="427999"/>
            <a:ext cx="10572598" cy="818513"/>
          </a:xfrm>
        </p:spPr>
        <p:txBody>
          <a:bodyPr>
            <a:noAutofit/>
          </a:bodyPr>
          <a:lstStyle/>
          <a:p>
            <a:r>
              <a:rPr lang="uk-UA" sz="1800" b="1" dirty="0"/>
              <a:t>Щодо встановлення факту належності правовстановлюючого документа при розбіжності імені після отримання нового паспорта</a:t>
            </a:r>
            <a:r>
              <a:rPr lang="uk-UA" sz="1800" dirty="0"/>
              <a:t/>
            </a:r>
            <a:br>
              <a:rPr lang="uk-UA" sz="1800" dirty="0"/>
            </a:br>
            <a:endParaRPr lang="uk-UA" sz="1800" dirty="0"/>
          </a:p>
        </p:txBody>
      </p:sp>
      <p:sp>
        <p:nvSpPr>
          <p:cNvPr id="3" name="Підзаголовок 2">
            <a:extLst>
              <a:ext uri="{FF2B5EF4-FFF2-40B4-BE49-F238E27FC236}">
                <a16:creationId xmlns:a16="http://schemas.microsoft.com/office/drawing/2014/main" id="{AAA5F593-4B84-2C72-EAEF-0DB918D840FC}"/>
              </a:ext>
            </a:extLst>
          </p:cNvPr>
          <p:cNvSpPr>
            <a:spLocks noGrp="1"/>
          </p:cNvSpPr>
          <p:nvPr>
            <p:ph type="subTitle" idx="1"/>
          </p:nvPr>
        </p:nvSpPr>
        <p:spPr>
          <a:xfrm>
            <a:off x="518735" y="1464732"/>
            <a:ext cx="10962065" cy="2976157"/>
          </a:xfrm>
        </p:spPr>
        <p:txBody>
          <a:bodyPr/>
          <a:lstStyle/>
          <a:p>
            <a:pPr algn="just"/>
            <a:r>
              <a:rPr lang="uk-UA" sz="1800" dirty="0">
                <a:solidFill>
                  <a:schemeClr val="accent1">
                    <a:lumMod val="75000"/>
                  </a:schemeClr>
                </a:solidFill>
              </a:rPr>
              <a:t>Суд може встановити факт належності договору особі, якщо розбіжність у написанні імені виникла після укладення договору внаслідок отримання нового паспорта, а нотаріус не може </a:t>
            </a:r>
            <a:r>
              <a:rPr lang="uk-UA" sz="1800" dirty="0" err="1">
                <a:solidFill>
                  <a:schemeClr val="accent1">
                    <a:lumMod val="75000"/>
                  </a:schemeClr>
                </a:solidFill>
              </a:rPr>
              <a:t>внести</a:t>
            </a:r>
            <a:r>
              <a:rPr lang="uk-UA" sz="1800" dirty="0">
                <a:solidFill>
                  <a:schemeClr val="accent1">
                    <a:lumMod val="75000"/>
                  </a:schemeClr>
                </a:solidFill>
              </a:rPr>
              <a:t> виправлення у позасудовому порядку, оскільки анкетні дані в договорі відповідали документам на момент його посвідчення</a:t>
            </a:r>
          </a:p>
          <a:p>
            <a:endParaRPr lang="uk-UA" dirty="0">
              <a:solidFill>
                <a:schemeClr val="accent1">
                  <a:lumMod val="75000"/>
                </a:schemeClr>
              </a:solidFill>
            </a:endParaRPr>
          </a:p>
          <a:p>
            <a:r>
              <a:rPr lang="uk-UA" sz="1800" dirty="0">
                <a:solidFill>
                  <a:schemeClr val="tx2">
                    <a:lumMod val="75000"/>
                  </a:schemeClr>
                </a:solidFill>
              </a:rPr>
              <a:t>Постанова КЦС ВС від 14 січня 2026 року в справі № 462/5233/24</a:t>
            </a:r>
          </a:p>
        </p:txBody>
      </p:sp>
      <p:sp>
        <p:nvSpPr>
          <p:cNvPr id="4" name="Місце для тексту 3">
            <a:extLst>
              <a:ext uri="{FF2B5EF4-FFF2-40B4-BE49-F238E27FC236}">
                <a16:creationId xmlns:a16="http://schemas.microsoft.com/office/drawing/2014/main" id="{768157BA-A2CE-C0A6-F45C-2195E7237CCE}"/>
              </a:ext>
            </a:extLst>
          </p:cNvPr>
          <p:cNvSpPr>
            <a:spLocks noGrp="1"/>
          </p:cNvSpPr>
          <p:nvPr>
            <p:ph type="body" sz="quarter" idx="13"/>
          </p:nvPr>
        </p:nvSpPr>
        <p:spPr>
          <a:xfrm>
            <a:off x="5621867" y="6049029"/>
            <a:ext cx="5943599" cy="294761"/>
          </a:xfrm>
        </p:spPr>
        <p:txBody>
          <a:bodyPr>
            <a:normAutofit fontScale="85000" lnSpcReduction="20000"/>
          </a:bodyPr>
          <a:lstStyle/>
          <a:p>
            <a:pPr algn="just"/>
            <a:r>
              <a:rPr lang="uk-UA" sz="11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1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951758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791009-7BDE-C6F6-8E59-9F079E325A6B}"/>
              </a:ext>
            </a:extLst>
          </p:cNvPr>
          <p:cNvSpPr>
            <a:spLocks noGrp="1"/>
          </p:cNvSpPr>
          <p:nvPr>
            <p:ph type="ctrTitle"/>
          </p:nvPr>
        </p:nvSpPr>
        <p:spPr/>
        <p:txBody>
          <a:bodyPr>
            <a:normAutofit fontScale="90000"/>
          </a:bodyPr>
          <a:lstStyle/>
          <a:p>
            <a:r>
              <a:rPr lang="uk-UA" sz="1800" b="1" dirty="0"/>
              <a:t>Щодо права спадкоємця на апеляційне оскарження як процесуального правонаступника</a:t>
            </a:r>
          </a:p>
        </p:txBody>
      </p:sp>
      <p:sp>
        <p:nvSpPr>
          <p:cNvPr id="3" name="Підзаголовок 2">
            <a:extLst>
              <a:ext uri="{FF2B5EF4-FFF2-40B4-BE49-F238E27FC236}">
                <a16:creationId xmlns:a16="http://schemas.microsoft.com/office/drawing/2014/main" id="{02BF8FC7-2232-D225-FEFC-92E77CD387E4}"/>
              </a:ext>
            </a:extLst>
          </p:cNvPr>
          <p:cNvSpPr>
            <a:spLocks noGrp="1"/>
          </p:cNvSpPr>
          <p:nvPr>
            <p:ph type="subTitle" idx="1"/>
          </p:nvPr>
        </p:nvSpPr>
        <p:spPr>
          <a:xfrm>
            <a:off x="518735" y="1170312"/>
            <a:ext cx="10995932" cy="3270578"/>
          </a:xfrm>
        </p:spPr>
        <p:txBody>
          <a:bodyPr/>
          <a:lstStyle/>
          <a:p>
            <a:pPr algn="just"/>
            <a:r>
              <a:rPr lang="uk-UA" sz="1800" dirty="0">
                <a:solidFill>
                  <a:schemeClr val="accent1">
                    <a:lumMod val="75000"/>
                  </a:schemeClr>
                </a:solidFill>
              </a:rPr>
              <a:t>Спадкоємець, який прийняв спадщину після смерті відповідача, має право на апеляційне оскарження судового рішення саме як процесуальний правонаступник сторони, а не як особа, яка не брала участі у справі</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04 лютого 2026 року в справі № 462/4524/23 </a:t>
            </a:r>
          </a:p>
          <a:p>
            <a:endParaRPr lang="uk-UA" dirty="0"/>
          </a:p>
        </p:txBody>
      </p:sp>
      <p:sp>
        <p:nvSpPr>
          <p:cNvPr id="4" name="Місце для тексту 3">
            <a:extLst>
              <a:ext uri="{FF2B5EF4-FFF2-40B4-BE49-F238E27FC236}">
                <a16:creationId xmlns:a16="http://schemas.microsoft.com/office/drawing/2014/main" id="{AA59EA90-577C-6D47-B2F6-7E1DE881CCB4}"/>
              </a:ext>
            </a:extLst>
          </p:cNvPr>
          <p:cNvSpPr>
            <a:spLocks noGrp="1"/>
          </p:cNvSpPr>
          <p:nvPr>
            <p:ph type="body" sz="quarter" idx="13"/>
          </p:nvPr>
        </p:nvSpPr>
        <p:spPr>
          <a:xfrm>
            <a:off x="4555067" y="6040562"/>
            <a:ext cx="6663266" cy="294761"/>
          </a:xfrm>
        </p:spPr>
        <p:txBody>
          <a:bodyPr>
            <a:normAutofit fontScale="85000" lnSpcReduction="20000"/>
          </a:bodyPr>
          <a:lstStyle/>
          <a:p>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1789599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432D6D-A7E0-C0A1-12C7-69F13D60BDBE}"/>
              </a:ext>
            </a:extLst>
          </p:cNvPr>
          <p:cNvSpPr>
            <a:spLocks noGrp="1"/>
          </p:cNvSpPr>
          <p:nvPr>
            <p:ph type="ctrTitle"/>
          </p:nvPr>
        </p:nvSpPr>
        <p:spPr>
          <a:xfrm>
            <a:off x="518735" y="522677"/>
            <a:ext cx="10363200" cy="1037102"/>
          </a:xfrm>
        </p:spPr>
        <p:txBody>
          <a:bodyPr>
            <a:normAutofit/>
          </a:bodyPr>
          <a:lstStyle/>
          <a:p>
            <a:r>
              <a:rPr lang="uk-UA" sz="1800" b="1" dirty="0"/>
              <a:t>Щодо правонаступництва у справах про розірвання спадкового договору за позовом </a:t>
            </a:r>
            <a:r>
              <a:rPr lang="uk-UA" sz="1800" b="1" dirty="0" err="1"/>
              <a:t>відчужувача</a:t>
            </a:r>
            <a:r>
              <a:rPr lang="uk-UA" dirty="0"/>
              <a:t/>
            </a:r>
            <a:br>
              <a:rPr lang="uk-UA" dirty="0"/>
            </a:br>
            <a:endParaRPr lang="uk-UA" dirty="0"/>
          </a:p>
        </p:txBody>
      </p:sp>
      <p:sp>
        <p:nvSpPr>
          <p:cNvPr id="3" name="Підзаголовок 2">
            <a:extLst>
              <a:ext uri="{FF2B5EF4-FFF2-40B4-BE49-F238E27FC236}">
                <a16:creationId xmlns:a16="http://schemas.microsoft.com/office/drawing/2014/main" id="{2F67CFE0-F166-6838-DDC6-EAE44D4334C9}"/>
              </a:ext>
            </a:extLst>
          </p:cNvPr>
          <p:cNvSpPr>
            <a:spLocks noGrp="1"/>
          </p:cNvSpPr>
          <p:nvPr>
            <p:ph type="subTitle" idx="1"/>
          </p:nvPr>
        </p:nvSpPr>
        <p:spPr>
          <a:xfrm>
            <a:off x="594935" y="1559779"/>
            <a:ext cx="11156798" cy="3270578"/>
          </a:xfrm>
        </p:spPr>
        <p:txBody>
          <a:bodyPr/>
          <a:lstStyle/>
          <a:p>
            <a:pPr algn="just"/>
            <a:r>
              <a:rPr lang="uk-UA" sz="1800" dirty="0">
                <a:solidFill>
                  <a:schemeClr val="accent1">
                    <a:lumMod val="75000"/>
                  </a:schemeClr>
                </a:solidFill>
              </a:rPr>
              <a:t>У разі смерті </a:t>
            </a:r>
            <a:r>
              <a:rPr lang="uk-UA" sz="1800" dirty="0" err="1">
                <a:solidFill>
                  <a:schemeClr val="accent1">
                    <a:lumMod val="75000"/>
                  </a:schemeClr>
                </a:solidFill>
              </a:rPr>
              <a:t>відчужувача</a:t>
            </a:r>
            <a:r>
              <a:rPr lang="uk-UA" sz="1800" dirty="0">
                <a:solidFill>
                  <a:schemeClr val="accent1">
                    <a:lumMod val="75000"/>
                  </a:schemeClr>
                </a:solidFill>
              </a:rPr>
              <a:t>, який за життя подав позов про розірвання спадкового договору, спірні правовідносини допускають процесуальне правонаступництво, і суд зобов'язаний залучити спадкоємців як правонаступників до участі у справі, хоча самостійно ініціювати такий позов спадкоємці не мають права</a:t>
            </a:r>
          </a:p>
          <a:p>
            <a:endParaRPr lang="uk-UA" dirty="0"/>
          </a:p>
          <a:p>
            <a:r>
              <a:rPr lang="uk-UA" sz="1800" dirty="0">
                <a:solidFill>
                  <a:schemeClr val="tx2">
                    <a:lumMod val="75000"/>
                  </a:schemeClr>
                </a:solidFill>
              </a:rPr>
              <a:t>Постанова КЦС ВС від 10 вересня 2025 року в справі № 456/3467/21 </a:t>
            </a:r>
          </a:p>
        </p:txBody>
      </p:sp>
      <p:sp>
        <p:nvSpPr>
          <p:cNvPr id="4" name="Місце для тексту 3">
            <a:extLst>
              <a:ext uri="{FF2B5EF4-FFF2-40B4-BE49-F238E27FC236}">
                <a16:creationId xmlns:a16="http://schemas.microsoft.com/office/drawing/2014/main" id="{67941AA1-02BA-35A0-D59C-A981843834F6}"/>
              </a:ext>
            </a:extLst>
          </p:cNvPr>
          <p:cNvSpPr>
            <a:spLocks noGrp="1"/>
          </p:cNvSpPr>
          <p:nvPr>
            <p:ph type="body" sz="quarter" idx="13"/>
          </p:nvPr>
        </p:nvSpPr>
        <p:spPr>
          <a:xfrm>
            <a:off x="4326467" y="6040562"/>
            <a:ext cx="7230533" cy="294761"/>
          </a:xfrm>
        </p:spPr>
        <p:txBody>
          <a:bodyPr>
            <a:normAutofit fontScale="85000" lnSpcReduction="20000"/>
          </a:bodyPr>
          <a:lstStyle/>
          <a:p>
            <a:r>
              <a:rPr lang="uk-UA" sz="11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1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766058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554847-7A4D-8B42-6CE1-F3346F32B584}"/>
              </a:ext>
            </a:extLst>
          </p:cNvPr>
          <p:cNvSpPr>
            <a:spLocks noGrp="1"/>
          </p:cNvSpPr>
          <p:nvPr>
            <p:ph type="ctrTitle"/>
          </p:nvPr>
        </p:nvSpPr>
        <p:spPr>
          <a:xfrm>
            <a:off x="518735" y="375651"/>
            <a:ext cx="11283798" cy="535995"/>
          </a:xfrm>
        </p:spPr>
        <p:txBody>
          <a:bodyPr>
            <a:noAutofit/>
          </a:bodyPr>
          <a:lstStyle/>
          <a:p>
            <a:r>
              <a:rPr lang="uk-UA" sz="1800" b="1" dirty="0">
                <a:solidFill>
                  <a:schemeClr val="tx2">
                    <a:lumMod val="75000"/>
                  </a:schemeClr>
                </a:solidFill>
              </a:rPr>
              <a:t>Щодо можливості апеляційного оскарження ухвали про зупинення провадження у справі для надання строку на примирення</a:t>
            </a:r>
          </a:p>
        </p:txBody>
      </p:sp>
      <p:sp>
        <p:nvSpPr>
          <p:cNvPr id="3" name="Підзаголовок 2">
            <a:extLst>
              <a:ext uri="{FF2B5EF4-FFF2-40B4-BE49-F238E27FC236}">
                <a16:creationId xmlns:a16="http://schemas.microsoft.com/office/drawing/2014/main" id="{31C79300-A7FE-0D2E-5E17-B1AF03B514E9}"/>
              </a:ext>
            </a:extLst>
          </p:cNvPr>
          <p:cNvSpPr>
            <a:spLocks noGrp="1"/>
          </p:cNvSpPr>
          <p:nvPr>
            <p:ph type="subTitle" idx="1"/>
          </p:nvPr>
        </p:nvSpPr>
        <p:spPr>
          <a:xfrm>
            <a:off x="518735" y="1170312"/>
            <a:ext cx="11216065" cy="3270578"/>
          </a:xfrm>
        </p:spPr>
        <p:txBody>
          <a:bodyPr/>
          <a:lstStyle/>
          <a:p>
            <a:pPr algn="just"/>
            <a:r>
              <a:rPr lang="uk-UA" sz="1800" dirty="0">
                <a:solidFill>
                  <a:schemeClr val="accent1">
                    <a:lumMod val="75000"/>
                  </a:schemeClr>
                </a:solidFill>
              </a:rPr>
              <a:t>Процесуальне рішення суду про зупинення провадження у справі у зв’язку з наданням сторонам строку для примирення оформлюється одним процесуальним актом – ухвалою, а тому не може розглядатися як два самостійних процесуальних акти: окремо щодо надання сторонам строку для примирення і щодо зупинення провадження у справі.</a:t>
            </a:r>
          </a:p>
          <a:p>
            <a:pPr algn="just"/>
            <a:endParaRPr lang="uk-UA" sz="1800" dirty="0">
              <a:solidFill>
                <a:schemeClr val="accent1">
                  <a:lumMod val="75000"/>
                </a:schemeClr>
              </a:solidFill>
            </a:endParaRPr>
          </a:p>
          <a:p>
            <a:pPr algn="just"/>
            <a:r>
              <a:rPr lang="uk-UA" sz="1800" dirty="0">
                <a:solidFill>
                  <a:schemeClr val="accent1">
                    <a:lumMod val="75000"/>
                  </a:schemeClr>
                </a:solidFill>
              </a:rPr>
              <a:t>Оскільки згідно з п. 14 ч. 1 ст. 353 ЦПК України ухвала про зупинення провадження у справі підлягає апеляційному оскарженню окремо від рішення суду, така ухвала підлягає оскарженню в цілому, а не лише в частині зупинення провадження.</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26 лютого 2025 року у справі № 446/2076/24 </a:t>
            </a:r>
          </a:p>
          <a:p>
            <a:endParaRPr lang="uk-UA" dirty="0"/>
          </a:p>
        </p:txBody>
      </p:sp>
      <p:sp>
        <p:nvSpPr>
          <p:cNvPr id="4" name="Місце для тексту 3">
            <a:extLst>
              <a:ext uri="{FF2B5EF4-FFF2-40B4-BE49-F238E27FC236}">
                <a16:creationId xmlns:a16="http://schemas.microsoft.com/office/drawing/2014/main" id="{D16B2BFC-69B8-AF4B-1B54-CB9724FFAC74}"/>
              </a:ext>
            </a:extLst>
          </p:cNvPr>
          <p:cNvSpPr>
            <a:spLocks noGrp="1"/>
          </p:cNvSpPr>
          <p:nvPr>
            <p:ph type="body" sz="quarter" idx="13"/>
          </p:nvPr>
        </p:nvSpPr>
        <p:spPr>
          <a:xfrm>
            <a:off x="4910667" y="5955896"/>
            <a:ext cx="6824133" cy="294761"/>
          </a:xfrm>
        </p:spPr>
        <p:txBody>
          <a:bodyPr>
            <a:normAutofit fontScale="85000" lnSpcReduction="20000"/>
          </a:bodyPr>
          <a:lstStyle/>
          <a:p>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25496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EF6818-C9EB-3348-EFDF-1263AFCA6CD5}"/>
              </a:ext>
            </a:extLst>
          </p:cNvPr>
          <p:cNvSpPr>
            <a:spLocks noGrp="1"/>
          </p:cNvSpPr>
          <p:nvPr>
            <p:ph type="ctrTitle"/>
          </p:nvPr>
        </p:nvSpPr>
        <p:spPr>
          <a:xfrm>
            <a:off x="518735" y="292533"/>
            <a:ext cx="11021332" cy="877779"/>
          </a:xfrm>
        </p:spPr>
        <p:txBody>
          <a:bodyPr>
            <a:normAutofit fontScale="90000"/>
          </a:bodyPr>
          <a:lstStyle/>
          <a:p>
            <a:r>
              <a:rPr lang="uk-UA" sz="2000" b="1" dirty="0"/>
              <a:t>Щодо можливості повторного звернення із заявою про перегляд заочного рішення після залишення попередньої заяви без розгляду у зв’язку із пропуском строку</a:t>
            </a:r>
            <a:r>
              <a:rPr lang="uk-UA" dirty="0"/>
              <a:t/>
            </a:r>
            <a:br>
              <a:rPr lang="uk-UA" dirty="0"/>
            </a:br>
            <a:endParaRPr lang="uk-UA" dirty="0"/>
          </a:p>
        </p:txBody>
      </p:sp>
      <p:sp>
        <p:nvSpPr>
          <p:cNvPr id="3" name="Підзаголовок 2">
            <a:extLst>
              <a:ext uri="{FF2B5EF4-FFF2-40B4-BE49-F238E27FC236}">
                <a16:creationId xmlns:a16="http://schemas.microsoft.com/office/drawing/2014/main" id="{326A2845-0F54-88BC-183E-0489E94A57D3}"/>
              </a:ext>
            </a:extLst>
          </p:cNvPr>
          <p:cNvSpPr>
            <a:spLocks noGrp="1"/>
          </p:cNvSpPr>
          <p:nvPr>
            <p:ph type="subTitle" idx="1"/>
          </p:nvPr>
        </p:nvSpPr>
        <p:spPr>
          <a:xfrm>
            <a:off x="518735" y="1170312"/>
            <a:ext cx="11021332" cy="3270578"/>
          </a:xfrm>
        </p:spPr>
        <p:txBody>
          <a:bodyPr/>
          <a:lstStyle/>
          <a:p>
            <a:pPr algn="just"/>
            <a:r>
              <a:rPr lang="uk-UA" sz="1800" dirty="0">
                <a:solidFill>
                  <a:schemeClr val="accent1">
                    <a:lumMod val="75000"/>
                  </a:schemeClr>
                </a:solidFill>
              </a:rPr>
              <a:t>Залишення заяви про перегляд заочного рішення без розгляду через пропуск строку не є перешкодою для повторного звернення до суду, на відміну від відмови у відкритті провадження. Повторний розгляд питання про поновлення строку на перегляд заочного рішення допускається процесуальним законом</a:t>
            </a:r>
          </a:p>
          <a:p>
            <a:endParaRPr lang="uk-UA" dirty="0"/>
          </a:p>
          <a:p>
            <a:r>
              <a:rPr lang="uk-UA" sz="1800" dirty="0">
                <a:solidFill>
                  <a:schemeClr val="tx2">
                    <a:lumMod val="75000"/>
                  </a:schemeClr>
                </a:solidFill>
              </a:rPr>
              <a:t>Постанова КЦС ВС від 28 січня 2026 року в справі № 438/699/24</a:t>
            </a:r>
            <a:r>
              <a:rPr lang="en-US" sz="1800" dirty="0">
                <a:solidFill>
                  <a:schemeClr val="tx2">
                    <a:lumMod val="75000"/>
                  </a:schemeClr>
                </a:solidFill>
              </a:rPr>
              <a:t> </a:t>
            </a:r>
            <a:endParaRPr lang="uk-UA" sz="1800" dirty="0">
              <a:solidFill>
                <a:schemeClr val="tx2">
                  <a:lumMod val="75000"/>
                </a:schemeClr>
              </a:solidFill>
            </a:endParaRPr>
          </a:p>
        </p:txBody>
      </p:sp>
      <p:sp>
        <p:nvSpPr>
          <p:cNvPr id="4" name="Місце для тексту 3">
            <a:extLst>
              <a:ext uri="{FF2B5EF4-FFF2-40B4-BE49-F238E27FC236}">
                <a16:creationId xmlns:a16="http://schemas.microsoft.com/office/drawing/2014/main" id="{64F00CCF-EE76-DC88-1E96-D1A17691900F}"/>
              </a:ext>
            </a:extLst>
          </p:cNvPr>
          <p:cNvSpPr>
            <a:spLocks noGrp="1"/>
          </p:cNvSpPr>
          <p:nvPr>
            <p:ph type="body" sz="quarter" idx="13"/>
          </p:nvPr>
        </p:nvSpPr>
        <p:spPr>
          <a:xfrm>
            <a:off x="5969001" y="5888162"/>
            <a:ext cx="5926666" cy="294761"/>
          </a:xfrm>
        </p:spPr>
        <p:txBody>
          <a:bodyPr>
            <a:normAutofit fontScale="55000" lnSpcReduction="20000"/>
          </a:bodyPr>
          <a:lstStyle/>
          <a:p>
            <a:r>
              <a:rPr lang="uk-UA" sz="16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6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513920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FF3EB3-BB0C-F390-D272-3BD426455442}"/>
              </a:ext>
            </a:extLst>
          </p:cNvPr>
          <p:cNvSpPr>
            <a:spLocks noGrp="1"/>
          </p:cNvSpPr>
          <p:nvPr>
            <p:ph type="title"/>
          </p:nvPr>
        </p:nvSpPr>
        <p:spPr>
          <a:xfrm>
            <a:off x="1447800" y="381000"/>
            <a:ext cx="8737600" cy="1352022"/>
          </a:xfrm>
        </p:spPr>
        <p:txBody>
          <a:bodyPr>
            <a:normAutofit fontScale="90000"/>
          </a:bodyPr>
          <a:lstStyle/>
          <a:p>
            <a:pPr algn="ctr"/>
            <a:r>
              <a:rPr lang="en-US" sz="1800" b="1" dirty="0">
                <a:solidFill>
                  <a:schemeClr val="tx2">
                    <a:lumMod val="75000"/>
                  </a:schemeClr>
                </a:solidFill>
                <a:latin typeface="Roboto Condensed Light" panose="02000000000000000000" pitchFamily="2" charset="0"/>
                <a:ea typeface="Roboto Condensed Light" panose="02000000000000000000" pitchFamily="2" charset="0"/>
              </a:rPr>
              <a:t>C</a:t>
            </a:r>
            <a:r>
              <a:rPr lang="uk-UA" sz="1800" b="1" dirty="0" err="1">
                <a:solidFill>
                  <a:schemeClr val="tx2">
                    <a:lumMod val="75000"/>
                  </a:schemeClr>
                </a:solidFill>
                <a:latin typeface="Roboto Condensed Light" panose="02000000000000000000" pitchFamily="2" charset="0"/>
                <a:ea typeface="Roboto Condensed Light" panose="02000000000000000000" pitchFamily="2" charset="0"/>
              </a:rPr>
              <a:t>татистичні</a:t>
            </a: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 показники касаційного перегляду судових рішень у цивільних справах місцевих та апеляційних загальних судів Львівської області у 2025 році</a:t>
            </a:r>
            <a:r>
              <a:rPr lang="uk-UA" b="1" dirty="0">
                <a:solidFill>
                  <a:schemeClr val="tx2">
                    <a:lumMod val="75000"/>
                  </a:schemeClr>
                </a:solidFill>
                <a:latin typeface="Roboto Condensed Light" panose="02000000000000000000" pitchFamily="2" charset="0"/>
                <a:ea typeface="Roboto Condensed Light" panose="02000000000000000000" pitchFamily="2" charset="0"/>
              </a:rPr>
              <a:t/>
            </a:r>
            <a:br>
              <a:rPr lang="uk-UA" b="1" dirty="0">
                <a:solidFill>
                  <a:schemeClr val="tx2">
                    <a:lumMod val="75000"/>
                  </a:schemeClr>
                </a:solidFill>
                <a:latin typeface="Roboto Condensed Light" panose="02000000000000000000" pitchFamily="2" charset="0"/>
                <a:ea typeface="Roboto Condensed Light" panose="02000000000000000000" pitchFamily="2" charset="0"/>
              </a:rPr>
            </a:br>
            <a:endParaRPr lang="uk-UA" b="1"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352E16E-6785-DDFD-3704-75381146FF1F}"/>
              </a:ext>
            </a:extLst>
          </p:cNvPr>
          <p:cNvSpPr>
            <a:spLocks noGrp="1"/>
          </p:cNvSpPr>
          <p:nvPr>
            <p:ph idx="1"/>
          </p:nvPr>
        </p:nvSpPr>
        <p:spPr>
          <a:xfrm>
            <a:off x="838199" y="1354667"/>
            <a:ext cx="11116733" cy="4822296"/>
          </a:xfrm>
        </p:spPr>
        <p:txBody>
          <a:bodyPr>
            <a:normAutofit lnSpcReduction="10000"/>
          </a:bodyPr>
          <a:lstStyle/>
          <a:p>
            <a:pPr marL="0" indent="0">
              <a:buNone/>
            </a:pPr>
            <a:r>
              <a:rPr lang="uk-UA" b="1" dirty="0"/>
              <a:t> </a:t>
            </a: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algn="just"/>
            <a:r>
              <a:rPr lang="uk-UA" sz="2000" dirty="0">
                <a:solidFill>
                  <a:schemeClr val="accent1">
                    <a:lumMod val="75000"/>
                  </a:schemeClr>
                </a:solidFill>
                <a:latin typeface="Roboto Condensed Light" panose="02000000000000000000" pitchFamily="2" charset="0"/>
                <a:ea typeface="Roboto Condensed Light" panose="02000000000000000000" pitchFamily="2" charset="0"/>
              </a:rPr>
              <a:t>До КЦС ВС у 2025 році з судів Львівської області надійшло на розгляд (зареєстровано) 1 075 касаційних проваджень, що на 143 або 13,3 % касаційних проваджень менше ніж у 2024 році (1 218). </a:t>
            </a:r>
          </a:p>
          <a:p>
            <a:pPr algn="just"/>
            <a:r>
              <a:rPr lang="uk-UA" sz="2000" dirty="0">
                <a:solidFill>
                  <a:schemeClr val="accent1">
                    <a:lumMod val="75000"/>
                  </a:schemeClr>
                </a:solidFill>
                <a:latin typeface="Roboto Condensed Light" panose="02000000000000000000" pitchFamily="2" charset="0"/>
                <a:ea typeface="Roboto Condensed Light" panose="02000000000000000000" pitchFamily="2" charset="0"/>
              </a:rPr>
              <a:t>Загальна кількість справ, переглянутих у касаційному порядку у 2025 році становила 397. </a:t>
            </a:r>
          </a:p>
          <a:p>
            <a:pPr algn="just"/>
            <a:r>
              <a:rPr lang="uk-UA" sz="2000" dirty="0">
                <a:solidFill>
                  <a:schemeClr val="accent1">
                    <a:lumMod val="75000"/>
                  </a:schemeClr>
                </a:solidFill>
                <a:latin typeface="Roboto Condensed Light" panose="02000000000000000000" pitchFamily="2" charset="0"/>
                <a:ea typeface="Roboto Condensed Light" panose="02000000000000000000" pitchFamily="2" charset="0"/>
              </a:rPr>
              <a:t>За результатами перегляду: 136 судових рішень (або 34,3 %) було скасовано (у тому числі з направленням на новий судовий розгляд – 15, на новий апеляційний – 56 справ), 24 (6 %) змінено та 237 (59,7 %) залишено без змін. </a:t>
            </a:r>
          </a:p>
          <a:p>
            <a:pPr algn="just"/>
            <a:r>
              <a:rPr lang="uk-UA" sz="2000" dirty="0">
                <a:solidFill>
                  <a:schemeClr val="accent1">
                    <a:lumMod val="75000"/>
                  </a:schemeClr>
                </a:solidFill>
                <a:latin typeface="Roboto Condensed Light" panose="02000000000000000000" pitchFamily="2" charset="0"/>
                <a:ea typeface="Roboto Condensed Light" panose="02000000000000000000" pitchFamily="2" charset="0"/>
              </a:rPr>
              <a:t>Протягом двох місяців 2026 року у КЦС ВС зареєстровано 138 касаційних проваджень. </a:t>
            </a:r>
          </a:p>
          <a:p>
            <a:pPr algn="just"/>
            <a:r>
              <a:rPr lang="uk-UA" sz="2000" dirty="0">
                <a:solidFill>
                  <a:schemeClr val="accent1">
                    <a:lumMod val="75000"/>
                  </a:schemeClr>
                </a:solidFill>
                <a:latin typeface="Roboto Condensed Light" panose="02000000000000000000" pitchFamily="2" charset="0"/>
                <a:ea typeface="Roboto Condensed Light" panose="02000000000000000000" pitchFamily="2" charset="0"/>
              </a:rPr>
              <a:t>За результатами перегляду було скасовано 25 (у тому числі із направленням на новий судовий розгляд – 0, на новий апеляційний – 10 справ), 6 судових рішень змінено та 45 залишено без змін.</a:t>
            </a:r>
          </a:p>
          <a:p>
            <a:endParaRPr lang="uk-UA" dirty="0"/>
          </a:p>
        </p:txBody>
      </p:sp>
    </p:spTree>
    <p:extLst>
      <p:ext uri="{BB962C8B-B14F-4D97-AF65-F5344CB8AC3E}">
        <p14:creationId xmlns:p14="http://schemas.microsoft.com/office/powerpoint/2010/main" val="4064805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9E752-8ECB-A48D-C13B-C19FE4C81E40}"/>
              </a:ext>
            </a:extLst>
          </p:cNvPr>
          <p:cNvSpPr>
            <a:spLocks noGrp="1"/>
          </p:cNvSpPr>
          <p:nvPr>
            <p:ph type="ctrTitle"/>
          </p:nvPr>
        </p:nvSpPr>
        <p:spPr/>
        <p:txBody>
          <a:bodyPr>
            <a:noAutofit/>
          </a:bodyPr>
          <a:lstStyle/>
          <a:p>
            <a:pPr algn="just"/>
            <a:r>
              <a:rPr lang="uk-UA" sz="1800" b="1" dirty="0"/>
              <a:t>Щодо відсутності повноважень апеляційного суду закривати провадження з підстав його помилкового відкриття або повторної оцінки поважності причин пропуску строку</a:t>
            </a:r>
          </a:p>
        </p:txBody>
      </p:sp>
      <p:sp>
        <p:nvSpPr>
          <p:cNvPr id="3" name="Підзаголовок 2">
            <a:extLst>
              <a:ext uri="{FF2B5EF4-FFF2-40B4-BE49-F238E27FC236}">
                <a16:creationId xmlns:a16="http://schemas.microsoft.com/office/drawing/2014/main" id="{4E5B1E7A-D61B-9B8E-41D6-DE4A851FF834}"/>
              </a:ext>
            </a:extLst>
          </p:cNvPr>
          <p:cNvSpPr>
            <a:spLocks noGrp="1"/>
          </p:cNvSpPr>
          <p:nvPr>
            <p:ph type="subTitle" idx="1"/>
          </p:nvPr>
        </p:nvSpPr>
        <p:spPr>
          <a:xfrm>
            <a:off x="518735" y="1170312"/>
            <a:ext cx="10363200" cy="3270578"/>
          </a:xfrm>
        </p:spPr>
        <p:txBody>
          <a:bodyPr/>
          <a:lstStyle/>
          <a:p>
            <a:pPr algn="just"/>
            <a:r>
              <a:rPr lang="uk-UA" sz="1800" dirty="0">
                <a:solidFill>
                  <a:schemeClr val="accent1">
                    <a:lumMod val="75000"/>
                  </a:schemeClr>
                </a:solidFill>
              </a:rPr>
              <a:t>Апеляційний суд не наділений повноваженнями закривати провадження з підстав його помилкового відкриття або повторно оцінювати поважність причин пропуску строку після їх поновлення. Подання недостовірних відомостей з метою неправомірного поновлення строку може бути кваліфіковано як зловживання процесуальними правами та тягне відповідальність відповідно до ст. 44 ЦПК України</a:t>
            </a:r>
          </a:p>
          <a:p>
            <a:endParaRPr lang="uk-UA" dirty="0"/>
          </a:p>
          <a:p>
            <a:r>
              <a:rPr lang="uk-UA" sz="1800" dirty="0">
                <a:solidFill>
                  <a:schemeClr val="tx2">
                    <a:lumMod val="75000"/>
                  </a:schemeClr>
                </a:solidFill>
              </a:rPr>
              <a:t>Постанова КЦС ВС від 19 листопада 2025 року в справі № 2-о-182</a:t>
            </a:r>
          </a:p>
        </p:txBody>
      </p:sp>
      <p:sp>
        <p:nvSpPr>
          <p:cNvPr id="4" name="Місце для тексту 3">
            <a:extLst>
              <a:ext uri="{FF2B5EF4-FFF2-40B4-BE49-F238E27FC236}">
                <a16:creationId xmlns:a16="http://schemas.microsoft.com/office/drawing/2014/main" id="{04670A03-CB51-84E9-649C-5F7FED915A4A}"/>
              </a:ext>
            </a:extLst>
          </p:cNvPr>
          <p:cNvSpPr>
            <a:spLocks noGrp="1"/>
          </p:cNvSpPr>
          <p:nvPr>
            <p:ph type="body" sz="quarter" idx="13"/>
          </p:nvPr>
        </p:nvSpPr>
        <p:spPr>
          <a:xfrm>
            <a:off x="5096933" y="6040562"/>
            <a:ext cx="5909734" cy="294761"/>
          </a:xfrm>
        </p:spPr>
        <p:txBody>
          <a:bodyPr>
            <a:normAutofit fontScale="77500" lnSpcReduction="20000"/>
          </a:bodyPr>
          <a:lstStyle/>
          <a:p>
            <a:r>
              <a:rPr lang="uk-UA" sz="12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2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214032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8EB848-1484-7E2A-D07A-5F0C767E828F}"/>
              </a:ext>
            </a:extLst>
          </p:cNvPr>
          <p:cNvSpPr>
            <a:spLocks noGrp="1"/>
          </p:cNvSpPr>
          <p:nvPr>
            <p:ph type="ctrTitle"/>
          </p:nvPr>
        </p:nvSpPr>
        <p:spPr>
          <a:xfrm>
            <a:off x="518735" y="341784"/>
            <a:ext cx="10564132" cy="535995"/>
          </a:xfrm>
        </p:spPr>
        <p:txBody>
          <a:bodyPr>
            <a:noAutofit/>
          </a:bodyPr>
          <a:lstStyle/>
          <a:p>
            <a:pPr algn="just"/>
            <a:r>
              <a:rPr lang="uk-UA" sz="1800" b="1" dirty="0"/>
              <a:t>Щодо залишення зустрічного позову без розгляду на стадії апеляційного перегляду з мотивів пропуску строку його подання</a:t>
            </a:r>
          </a:p>
        </p:txBody>
      </p:sp>
      <p:sp>
        <p:nvSpPr>
          <p:cNvPr id="3" name="Підзаголовок 2">
            <a:extLst>
              <a:ext uri="{FF2B5EF4-FFF2-40B4-BE49-F238E27FC236}">
                <a16:creationId xmlns:a16="http://schemas.microsoft.com/office/drawing/2014/main" id="{30F09201-46DE-5C27-11A2-803277EA5860}"/>
              </a:ext>
            </a:extLst>
          </p:cNvPr>
          <p:cNvSpPr>
            <a:spLocks noGrp="1"/>
          </p:cNvSpPr>
          <p:nvPr>
            <p:ph type="subTitle" idx="1"/>
          </p:nvPr>
        </p:nvSpPr>
        <p:spPr>
          <a:xfrm>
            <a:off x="518735" y="1170312"/>
            <a:ext cx="10970532" cy="3270578"/>
          </a:xfrm>
        </p:spPr>
        <p:txBody>
          <a:bodyPr/>
          <a:lstStyle/>
          <a:p>
            <a:pPr algn="just"/>
            <a:r>
              <a:rPr lang="uk-UA" sz="1800" dirty="0">
                <a:solidFill>
                  <a:schemeClr val="accent1">
                    <a:lumMod val="75000"/>
                  </a:schemeClr>
                </a:solidFill>
              </a:rPr>
              <a:t>Залишення зустрічного позову без розгляду на стадії апеляційного перегляду з мотивів пропуску строку його подання є неправомірним, якщо суд першої інстанції вже вирішив його по суті, оскільки чинне процесуальне законодавство не передбачає такої підстави для відмови у розгляді зустрічного позову</a:t>
            </a:r>
          </a:p>
          <a:p>
            <a:endParaRPr lang="uk-UA" dirty="0"/>
          </a:p>
          <a:p>
            <a:r>
              <a:rPr lang="uk-UA" sz="1800" dirty="0">
                <a:solidFill>
                  <a:schemeClr val="tx2">
                    <a:lumMod val="75000"/>
                  </a:schemeClr>
                </a:solidFill>
              </a:rPr>
              <a:t>Постанова КЦС ВС від 12 листопада 2025 року в справ № 466/7823/22</a:t>
            </a:r>
          </a:p>
        </p:txBody>
      </p:sp>
      <p:sp>
        <p:nvSpPr>
          <p:cNvPr id="4" name="Місце для тексту 3">
            <a:extLst>
              <a:ext uri="{FF2B5EF4-FFF2-40B4-BE49-F238E27FC236}">
                <a16:creationId xmlns:a16="http://schemas.microsoft.com/office/drawing/2014/main" id="{5EE68F04-78C6-2D3C-8598-B0DA14B6567A}"/>
              </a:ext>
            </a:extLst>
          </p:cNvPr>
          <p:cNvSpPr>
            <a:spLocks noGrp="1"/>
          </p:cNvSpPr>
          <p:nvPr>
            <p:ph type="body" sz="quarter" idx="13"/>
          </p:nvPr>
        </p:nvSpPr>
        <p:spPr>
          <a:xfrm>
            <a:off x="5723467" y="6040562"/>
            <a:ext cx="6121400" cy="294761"/>
          </a:xfrm>
        </p:spPr>
        <p:txBody>
          <a:bodyPr>
            <a:normAutofit fontScale="85000" lnSpcReduction="20000"/>
          </a:bodyPr>
          <a:lstStyle/>
          <a:p>
            <a:r>
              <a:rPr lang="uk-UA" sz="11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1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117366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77D326-A71C-280D-3B23-830F0235807E}"/>
              </a:ext>
            </a:extLst>
          </p:cNvPr>
          <p:cNvSpPr>
            <a:spLocks noGrp="1"/>
          </p:cNvSpPr>
          <p:nvPr>
            <p:ph type="ctrTitle"/>
          </p:nvPr>
        </p:nvSpPr>
        <p:spPr>
          <a:xfrm>
            <a:off x="518735" y="341784"/>
            <a:ext cx="11097532" cy="535995"/>
          </a:xfrm>
        </p:spPr>
        <p:txBody>
          <a:bodyPr>
            <a:noAutofit/>
          </a:bodyPr>
          <a:lstStyle/>
          <a:p>
            <a:r>
              <a:rPr lang="uk-UA" sz="1800" b="1" dirty="0"/>
              <a:t>Щодо права на розподіл судових витрат при апеляційному перегляді ухвали про відмову у видачі судового наказу</a:t>
            </a:r>
          </a:p>
        </p:txBody>
      </p:sp>
      <p:sp>
        <p:nvSpPr>
          <p:cNvPr id="3" name="Підзаголовок 2">
            <a:extLst>
              <a:ext uri="{FF2B5EF4-FFF2-40B4-BE49-F238E27FC236}">
                <a16:creationId xmlns:a16="http://schemas.microsoft.com/office/drawing/2014/main" id="{FF5CEA81-C60C-2DB8-813C-A831C27953F9}"/>
              </a:ext>
            </a:extLst>
          </p:cNvPr>
          <p:cNvSpPr>
            <a:spLocks noGrp="1"/>
          </p:cNvSpPr>
          <p:nvPr>
            <p:ph type="subTitle" idx="1"/>
          </p:nvPr>
        </p:nvSpPr>
        <p:spPr>
          <a:xfrm>
            <a:off x="518735" y="1170312"/>
            <a:ext cx="11097532" cy="3270578"/>
          </a:xfrm>
        </p:spPr>
        <p:txBody>
          <a:bodyPr/>
          <a:lstStyle/>
          <a:p>
            <a:pPr algn="just"/>
            <a:r>
              <a:rPr lang="uk-UA" sz="1800" dirty="0">
                <a:solidFill>
                  <a:schemeClr val="accent1">
                    <a:lumMod val="75000"/>
                  </a:schemeClr>
                </a:solidFill>
              </a:rPr>
              <a:t>Боржник має право на розподіл судових витрат, понесених у зв'язку з апеляційним переглядом ухвали про відмову у видачі судового наказу. Апеляційний суд зобов'язаний вирішити питання про розподіл судових витрат шляхом ухвалення додаткового рішення</a:t>
            </a:r>
          </a:p>
          <a:p>
            <a:endParaRPr lang="uk-UA" dirty="0"/>
          </a:p>
          <a:p>
            <a:r>
              <a:rPr lang="uk-UA" sz="1800" dirty="0">
                <a:solidFill>
                  <a:schemeClr val="tx2">
                    <a:lumMod val="75000"/>
                  </a:schemeClr>
                </a:solidFill>
              </a:rPr>
              <a:t>Постанова КЦС ВС від 30 липня 2025 року в справі № 448/1650/24</a:t>
            </a:r>
          </a:p>
        </p:txBody>
      </p:sp>
      <p:sp>
        <p:nvSpPr>
          <p:cNvPr id="4" name="Місце для тексту 3">
            <a:extLst>
              <a:ext uri="{FF2B5EF4-FFF2-40B4-BE49-F238E27FC236}">
                <a16:creationId xmlns:a16="http://schemas.microsoft.com/office/drawing/2014/main" id="{3D82C09E-CF85-C48E-0AA6-BD3E97C1173A}"/>
              </a:ext>
            </a:extLst>
          </p:cNvPr>
          <p:cNvSpPr>
            <a:spLocks noGrp="1"/>
          </p:cNvSpPr>
          <p:nvPr>
            <p:ph type="body" sz="quarter" idx="13"/>
          </p:nvPr>
        </p:nvSpPr>
        <p:spPr>
          <a:xfrm>
            <a:off x="4978400" y="6040562"/>
            <a:ext cx="6172200" cy="294761"/>
          </a:xfrm>
        </p:spPr>
        <p:txBody>
          <a:bodyPr>
            <a:normAutofit fontScale="77500" lnSpcReduction="20000"/>
          </a:bodyPr>
          <a:lstStyle/>
          <a:p>
            <a:r>
              <a:rPr lang="uk-UA" sz="12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2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892489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D6BBD2-5C36-FE4A-E3A0-0A8EC805F61A}"/>
              </a:ext>
            </a:extLst>
          </p:cNvPr>
          <p:cNvSpPr>
            <a:spLocks noGrp="1"/>
          </p:cNvSpPr>
          <p:nvPr>
            <p:ph type="ctrTitle"/>
          </p:nvPr>
        </p:nvSpPr>
        <p:spPr>
          <a:xfrm>
            <a:off x="301701" y="592667"/>
            <a:ext cx="11588598" cy="776179"/>
          </a:xfrm>
        </p:spPr>
        <p:txBody>
          <a:bodyPr>
            <a:normAutofit fontScale="90000"/>
          </a:bodyPr>
          <a:lstStyle/>
          <a:p>
            <a:pPr algn="ctr"/>
            <a:r>
              <a:rPr lang="uk-UA" sz="2000" b="1" dirty="0"/>
              <a:t>Щодо відсутності підстав для зупинення провадження у цивільній справі через </a:t>
            </a:r>
            <a:br>
              <a:rPr lang="uk-UA" sz="2000" b="1" dirty="0"/>
            </a:br>
            <a:r>
              <a:rPr lang="uk-UA" sz="2000" b="1" dirty="0"/>
              <a:t>досудове розслідування у кримінальному провадженні</a:t>
            </a:r>
            <a:r>
              <a:rPr lang="uk-UA" b="1" dirty="0"/>
              <a:t/>
            </a:r>
            <a:br>
              <a:rPr lang="uk-UA" b="1" dirty="0"/>
            </a:br>
            <a:endParaRPr lang="uk-UA" b="1" dirty="0"/>
          </a:p>
        </p:txBody>
      </p:sp>
      <p:sp>
        <p:nvSpPr>
          <p:cNvPr id="3" name="Підзаголовок 2">
            <a:extLst>
              <a:ext uri="{FF2B5EF4-FFF2-40B4-BE49-F238E27FC236}">
                <a16:creationId xmlns:a16="http://schemas.microsoft.com/office/drawing/2014/main" id="{6F2E3339-4E7D-329A-C8C3-BEFE2572EBD9}"/>
              </a:ext>
            </a:extLst>
          </p:cNvPr>
          <p:cNvSpPr>
            <a:spLocks noGrp="1"/>
          </p:cNvSpPr>
          <p:nvPr>
            <p:ph type="subTitle" idx="1"/>
          </p:nvPr>
        </p:nvSpPr>
        <p:spPr>
          <a:xfrm>
            <a:off x="301701" y="1294178"/>
            <a:ext cx="11393865" cy="3270578"/>
          </a:xfrm>
        </p:spPr>
        <p:txBody>
          <a:bodyPr/>
          <a:lstStyle/>
          <a:p>
            <a:pPr algn="just"/>
            <a:r>
              <a:rPr lang="uk-UA" sz="1800" dirty="0">
                <a:solidFill>
                  <a:schemeClr val="accent1">
                    <a:lumMod val="75000"/>
                  </a:schemeClr>
                </a:solidFill>
              </a:rPr>
              <a:t>Перебування справи на стадії досудового розслідування не є підставою для зупинення провадження в цивільній справі на підставі п. 6 ч. 1 ст. 251 ЦПК України до набрання законної сили судовим рішенням у кримінальному провадженні. Підставою для зупинення провадження у справі за п. 6 ч. 1 ст. 251 ЦПК України є наявність іншої справи, що розглядається в судовому порядку, а не перебуває на стадії досудового розслідування</a:t>
            </a:r>
          </a:p>
          <a:p>
            <a:pPr algn="just"/>
            <a:endParaRPr lang="uk-UA" dirty="0">
              <a:solidFill>
                <a:schemeClr val="accent1">
                  <a:lumMod val="75000"/>
                </a:schemeClr>
              </a:solidFill>
            </a:endParaRPr>
          </a:p>
          <a:p>
            <a:pPr algn="just"/>
            <a:r>
              <a:rPr lang="uk-UA" sz="1800" dirty="0">
                <a:solidFill>
                  <a:schemeClr val="tx2">
                    <a:lumMod val="75000"/>
                  </a:schemeClr>
                </a:solidFill>
              </a:rPr>
              <a:t>Постанова ОП КЦС ВС від 02 червня 2025 року в справі № 943/242/22 </a:t>
            </a:r>
          </a:p>
          <a:p>
            <a:endParaRPr lang="uk-UA" dirty="0"/>
          </a:p>
        </p:txBody>
      </p:sp>
      <p:sp>
        <p:nvSpPr>
          <p:cNvPr id="4" name="Місце для тексту 3">
            <a:extLst>
              <a:ext uri="{FF2B5EF4-FFF2-40B4-BE49-F238E27FC236}">
                <a16:creationId xmlns:a16="http://schemas.microsoft.com/office/drawing/2014/main" id="{1EE869FB-EB5B-9642-B029-5FF1D0712F0D}"/>
              </a:ext>
            </a:extLst>
          </p:cNvPr>
          <p:cNvSpPr>
            <a:spLocks noGrp="1"/>
          </p:cNvSpPr>
          <p:nvPr>
            <p:ph type="body" sz="quarter" idx="13"/>
          </p:nvPr>
        </p:nvSpPr>
        <p:spPr>
          <a:xfrm>
            <a:off x="4131733" y="6040562"/>
            <a:ext cx="6891867" cy="294761"/>
          </a:xfrm>
        </p:spPr>
        <p:txBody>
          <a:bodyPr>
            <a:normAutofit fontScale="85000" lnSpcReduction="20000"/>
          </a:bodyPr>
          <a:lstStyle/>
          <a:p>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573508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696511-9504-0E54-F35B-2F74E9580964}"/>
              </a:ext>
            </a:extLst>
          </p:cNvPr>
          <p:cNvSpPr>
            <a:spLocks noGrp="1"/>
          </p:cNvSpPr>
          <p:nvPr>
            <p:ph type="ctrTitle"/>
          </p:nvPr>
        </p:nvSpPr>
        <p:spPr>
          <a:xfrm>
            <a:off x="518735" y="522677"/>
            <a:ext cx="10430933" cy="615312"/>
          </a:xfrm>
        </p:spPr>
        <p:txBody>
          <a:bodyPr>
            <a:normAutofit fontScale="90000"/>
          </a:bodyPr>
          <a:lstStyle/>
          <a:p>
            <a:r>
              <a:rPr lang="uk-UA" sz="2000" b="1" dirty="0"/>
              <a:t>Щодо перевірки повноважень представника при відмові від позову</a:t>
            </a:r>
            <a:r>
              <a:rPr lang="uk-UA" dirty="0"/>
              <a:t/>
            </a:r>
            <a:br>
              <a:rPr lang="uk-UA" dirty="0"/>
            </a:br>
            <a:endParaRPr lang="uk-UA" dirty="0"/>
          </a:p>
        </p:txBody>
      </p:sp>
      <p:sp>
        <p:nvSpPr>
          <p:cNvPr id="3" name="Підзаголовок 2">
            <a:extLst>
              <a:ext uri="{FF2B5EF4-FFF2-40B4-BE49-F238E27FC236}">
                <a16:creationId xmlns:a16="http://schemas.microsoft.com/office/drawing/2014/main" id="{3BB8D079-89AC-18AC-68CC-9D5D134175C3}"/>
              </a:ext>
            </a:extLst>
          </p:cNvPr>
          <p:cNvSpPr>
            <a:spLocks noGrp="1"/>
          </p:cNvSpPr>
          <p:nvPr>
            <p:ph type="subTitle" idx="1"/>
          </p:nvPr>
        </p:nvSpPr>
        <p:spPr>
          <a:xfrm>
            <a:off x="518735" y="1170312"/>
            <a:ext cx="10716532" cy="3270578"/>
          </a:xfrm>
        </p:spPr>
        <p:txBody>
          <a:bodyPr/>
          <a:lstStyle/>
          <a:p>
            <a:pPr algn="just"/>
            <a:r>
              <a:rPr lang="uk-UA" sz="1800" dirty="0">
                <a:solidFill>
                  <a:schemeClr val="accent1">
                    <a:lumMod val="75000"/>
                  </a:schemeClr>
                </a:solidFill>
              </a:rPr>
              <a:t>Суд зобов'язаний перевіряти повноваження представника на наявність обмежень перед прийняттям відмови від позову. Якщо у довіреності чи ордері адвоката </a:t>
            </a:r>
            <a:r>
              <a:rPr lang="uk-UA" sz="1800" dirty="0" err="1">
                <a:solidFill>
                  <a:schemeClr val="accent1">
                    <a:lumMod val="75000"/>
                  </a:schemeClr>
                </a:solidFill>
              </a:rPr>
              <a:t>застережено</a:t>
            </a:r>
            <a:r>
              <a:rPr lang="uk-UA" sz="1800" dirty="0">
                <a:solidFill>
                  <a:schemeClr val="accent1">
                    <a:lumMod val="75000"/>
                  </a:schemeClr>
                </a:solidFill>
              </a:rPr>
              <a:t> обмеження повноважень на відмову від позову, суд не може прийняти таку відмову без з'ясування дійсної волі позивача. Недотримання цих вимог є порушенням процесуальних норм</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21 травня 2025 року в справі № 463/812/22</a:t>
            </a:r>
          </a:p>
        </p:txBody>
      </p:sp>
      <p:sp>
        <p:nvSpPr>
          <p:cNvPr id="4" name="Місце для тексту 3">
            <a:extLst>
              <a:ext uri="{FF2B5EF4-FFF2-40B4-BE49-F238E27FC236}">
                <a16:creationId xmlns:a16="http://schemas.microsoft.com/office/drawing/2014/main" id="{91BE1058-2BD6-3533-9AE9-6E6A366FB78A}"/>
              </a:ext>
            </a:extLst>
          </p:cNvPr>
          <p:cNvSpPr>
            <a:spLocks noGrp="1"/>
          </p:cNvSpPr>
          <p:nvPr>
            <p:ph type="body" sz="quarter" idx="13"/>
          </p:nvPr>
        </p:nvSpPr>
        <p:spPr>
          <a:xfrm>
            <a:off x="4309533" y="6040562"/>
            <a:ext cx="7188200" cy="294761"/>
          </a:xfrm>
        </p:spPr>
        <p:txBody>
          <a:bodyPr>
            <a:normAutofit fontScale="92500" lnSpcReduction="20000"/>
          </a:bodyPr>
          <a:lstStyle/>
          <a:p>
            <a:r>
              <a:rPr lang="uk-UA" sz="10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093997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872067" y="2613392"/>
            <a:ext cx="10673292"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uk-UA" b="1" dirty="0">
                <a:solidFill>
                  <a:schemeClr val="bg1"/>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a:t>
            </a:r>
            <a:endParaRPr lang="uk-UA"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pPr eaLnBrk="1" hangingPunct="1">
              <a:lnSpc>
                <a:spcPct val="100000"/>
              </a:lnSpc>
              <a:spcBef>
                <a:spcPct val="0"/>
              </a:spcBef>
              <a:buFontTx/>
              <a:buNone/>
            </a:pP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pic>
        <p:nvPicPr>
          <p:cNvPr id="4" name="Графіка 13">
            <a:extLst>
              <a:ext uri="{FF2B5EF4-FFF2-40B4-BE49-F238E27FC236}">
                <a16:creationId xmlns:a16="http://schemas.microsoft.com/office/drawing/2014/main" id="{787C442F-5D14-4101-A1BE-166F44A64CBD}"/>
              </a:ext>
            </a:extLst>
          </p:cNvPr>
          <p:cNvPicPr>
            <a:picLocks noChangeAspect="1"/>
          </p:cNvPicPr>
          <p:nvPr/>
        </p:nvPicPr>
        <p:blipFill>
          <a:blip r:embed="rId2">
            <a:extLst>
              <a:ext uri="{96DAC541-7B7A-43D3-8B79-37D633B846F1}">
                <asvg:svgBlip xmlns:asvg="http://schemas.microsoft.com/office/drawing/2016/SVG/main" xmlns="" r:embed="rId4"/>
              </a:ext>
            </a:extLst>
          </a:blip>
          <a:stretch>
            <a:fillRect/>
          </a:stretch>
        </p:blipFill>
        <p:spPr>
          <a:xfrm>
            <a:off x="692286" y="441697"/>
            <a:ext cx="1232064" cy="1396865"/>
          </a:xfrm>
          <a:prstGeom prst="rect">
            <a:avLst/>
          </a:prstGeom>
        </p:spPr>
      </p:pic>
    </p:spTree>
    <p:extLst>
      <p:ext uri="{BB962C8B-B14F-4D97-AF65-F5344CB8AC3E}">
        <p14:creationId xmlns:p14="http://schemas.microsoft.com/office/powerpoint/2010/main" val="330521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7216B7-F53A-A5CD-E77E-3BB48B00FEA3}"/>
              </a:ext>
            </a:extLst>
          </p:cNvPr>
          <p:cNvSpPr>
            <a:spLocks noGrp="1"/>
          </p:cNvSpPr>
          <p:nvPr>
            <p:ph type="title"/>
          </p:nvPr>
        </p:nvSpPr>
        <p:spPr>
          <a:xfrm>
            <a:off x="660400" y="618067"/>
            <a:ext cx="10693400" cy="489355"/>
          </a:xfrm>
        </p:spPr>
        <p:txBody>
          <a:bodyPr>
            <a:normAutofit fontScale="90000"/>
          </a:bodyPr>
          <a:lstStyle/>
          <a:p>
            <a:r>
              <a:rPr lang="uk-UA" sz="2000" b="1" dirty="0">
                <a:solidFill>
                  <a:schemeClr val="tx2">
                    <a:lumMod val="75000"/>
                  </a:schemeClr>
                </a:solidFill>
                <a:latin typeface="Roboto Condensed Light" panose="02000000000000000000" pitchFamily="2" charset="0"/>
                <a:ea typeface="Roboto Condensed Light" panose="02000000000000000000" pitchFamily="2" charset="0"/>
              </a:rPr>
              <a:t>Щодо розмежування фактичних тверджень та оціночних суджень у публікаціях</a:t>
            </a:r>
            <a:r>
              <a:rPr lang="uk-UA" sz="1800" dirty="0"/>
              <a:t/>
            </a:r>
            <a:br>
              <a:rPr lang="uk-UA" sz="1800" dirty="0"/>
            </a:br>
            <a:endParaRPr lang="uk-UA" sz="1800" dirty="0"/>
          </a:p>
        </p:txBody>
      </p:sp>
      <p:sp>
        <p:nvSpPr>
          <p:cNvPr id="3" name="Місце для вмісту 2">
            <a:extLst>
              <a:ext uri="{FF2B5EF4-FFF2-40B4-BE49-F238E27FC236}">
                <a16:creationId xmlns:a16="http://schemas.microsoft.com/office/drawing/2014/main" id="{11FF550A-BE0E-4DB3-50AC-32D5D64A4EBC}"/>
              </a:ext>
            </a:extLst>
          </p:cNvPr>
          <p:cNvSpPr>
            <a:spLocks noGrp="1"/>
          </p:cNvSpPr>
          <p:nvPr>
            <p:ph idx="1"/>
          </p:nvPr>
        </p:nvSpPr>
        <p:spPr>
          <a:xfrm>
            <a:off x="660400" y="1278467"/>
            <a:ext cx="10693400" cy="2531533"/>
          </a:xfrm>
        </p:spPr>
        <p:txBody>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Висловлювання у статті, які виражені у посиланні на конкретні факти та події, не містять алегорій, сатири, гіпербол, не є припущеннями чи критикою та можуть бути перевірені на достовірність, кваліфікуються як фактичні твердження, а не оціночні судження. Така інформація, за умови її недостовірності, може бути спростована</a:t>
            </a:r>
          </a:p>
          <a:p>
            <a:pPr marL="0" indent="0" algn="just">
              <a:lnSpc>
                <a:spcPct val="113000"/>
              </a:lnSpc>
              <a:spcBef>
                <a:spcPts val="0"/>
              </a:spcBef>
              <a:buNone/>
            </a:pP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marL="0" indent="0">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Постанова КЦС ВС від 12 лютого 2025 року у справі № 344/385/23</a:t>
            </a:r>
          </a:p>
        </p:txBody>
      </p:sp>
      <p:sp>
        <p:nvSpPr>
          <p:cNvPr id="4" name="Місце для тексту 3">
            <a:extLst>
              <a:ext uri="{FF2B5EF4-FFF2-40B4-BE49-F238E27FC236}">
                <a16:creationId xmlns:a16="http://schemas.microsoft.com/office/drawing/2014/main" id="{2C4D151D-B760-189F-25E1-5A44D0B9B4AD}"/>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8604981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84D59-A164-ABB2-27EC-AFD0564F4E9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A617AF-71A1-B456-D3A9-6BB1A731F74A}"/>
              </a:ext>
            </a:extLst>
          </p:cNvPr>
          <p:cNvSpPr>
            <a:spLocks noGrp="1"/>
          </p:cNvSpPr>
          <p:nvPr>
            <p:ph type="title"/>
          </p:nvPr>
        </p:nvSpPr>
        <p:spPr>
          <a:xfrm>
            <a:off x="660400" y="618067"/>
            <a:ext cx="10693400" cy="489355"/>
          </a:xfrm>
        </p:spPr>
        <p:txBody>
          <a:bodyPr>
            <a:normAutofit fontScale="90000"/>
          </a:bodyPr>
          <a:lstStyle/>
          <a:p>
            <a:r>
              <a:rPr lang="uk-UA" sz="2000" b="1" dirty="0">
                <a:solidFill>
                  <a:schemeClr val="tx2">
                    <a:lumMod val="75000"/>
                  </a:schemeClr>
                </a:solidFill>
                <a:latin typeface="Roboto Condensed Light" panose="02000000000000000000" pitchFamily="2" charset="0"/>
                <a:ea typeface="Roboto Condensed Light" panose="02000000000000000000" pitchFamily="2" charset="0"/>
              </a:rPr>
              <a:t>Щодо преюдиціального значення судових рішень у спорах про припинення кредитних зобов'язань</a:t>
            </a:r>
            <a:r>
              <a:rPr lang="uk-UA" sz="1800" dirty="0"/>
              <a:t/>
            </a:r>
            <a:br>
              <a:rPr lang="uk-UA" sz="1800" dirty="0"/>
            </a:br>
            <a:endParaRPr lang="uk-UA" sz="1800" dirty="0"/>
          </a:p>
        </p:txBody>
      </p:sp>
      <p:sp>
        <p:nvSpPr>
          <p:cNvPr id="3" name="Місце для вмісту 2">
            <a:extLst>
              <a:ext uri="{FF2B5EF4-FFF2-40B4-BE49-F238E27FC236}">
                <a16:creationId xmlns:a16="http://schemas.microsoft.com/office/drawing/2014/main" id="{D7C777CB-6ADC-4146-6DEA-E0C141315171}"/>
              </a:ext>
            </a:extLst>
          </p:cNvPr>
          <p:cNvSpPr>
            <a:spLocks noGrp="1"/>
          </p:cNvSpPr>
          <p:nvPr>
            <p:ph idx="1"/>
          </p:nvPr>
        </p:nvSpPr>
        <p:spPr>
          <a:xfrm>
            <a:off x="660400" y="1278467"/>
            <a:ext cx="10693400" cy="2531533"/>
          </a:xfrm>
        </p:spPr>
        <p:txBody>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Якщо судовим рішенням встановлено виконання кредитного зобов'язання у повному обсязі, це є преюдиціальною підставою для визнання зобов'язання припиненим</a:t>
            </a:r>
          </a:p>
          <a:p>
            <a:pPr marL="0" indent="0" algn="just">
              <a:lnSpc>
                <a:spcPct val="113000"/>
              </a:lnSpc>
              <a:spcBef>
                <a:spcPts val="0"/>
              </a:spcBef>
              <a:buNone/>
            </a:pP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marL="0" indent="0">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Постанова КЦС ВС від 17 грудня 2025 року у справі № 344/8655/24 </a:t>
            </a:r>
          </a:p>
        </p:txBody>
      </p:sp>
      <p:sp>
        <p:nvSpPr>
          <p:cNvPr id="4" name="Місце для тексту 3">
            <a:extLst>
              <a:ext uri="{FF2B5EF4-FFF2-40B4-BE49-F238E27FC236}">
                <a16:creationId xmlns:a16="http://schemas.microsoft.com/office/drawing/2014/main" id="{B63F46DA-8362-6D26-0FEC-616619780211}"/>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540735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1F46B-88CD-112B-7FAE-38A3FFF8565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6B0BB8-F2BA-F2A7-BA8F-2257173D8506}"/>
              </a:ext>
            </a:extLst>
          </p:cNvPr>
          <p:cNvSpPr>
            <a:spLocks noGrp="1"/>
          </p:cNvSpPr>
          <p:nvPr>
            <p:ph type="title"/>
          </p:nvPr>
        </p:nvSpPr>
        <p:spPr>
          <a:xfrm>
            <a:off x="660400" y="677333"/>
            <a:ext cx="7264400" cy="956733"/>
          </a:xfrm>
        </p:spPr>
        <p:txBody>
          <a:bodyPr>
            <a:noAutofit/>
          </a:bodyPr>
          <a:lstStyle/>
          <a:p>
            <a:pPr algn="just"/>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права користування житлом після припинення сімейних відносин</a:t>
            </a:r>
            <a:r>
              <a:rPr lang="uk-UA" sz="1800" dirty="0">
                <a:solidFill>
                  <a:schemeClr val="tx2">
                    <a:lumMod val="75000"/>
                  </a:schemeClr>
                </a:solidFill>
                <a:latin typeface="Roboto Condensed Light" panose="02000000000000000000" pitchFamily="2" charset="0"/>
                <a:ea typeface="Roboto Condensed Light" panose="02000000000000000000" pitchFamily="2" charset="0"/>
              </a:rPr>
              <a:t/>
            </a:r>
            <a:br>
              <a:rPr lang="uk-UA" sz="1800" dirty="0">
                <a:solidFill>
                  <a:schemeClr val="tx2">
                    <a:lumMod val="75000"/>
                  </a:schemeClr>
                </a:solidFill>
                <a:latin typeface="Roboto Condensed Light" panose="02000000000000000000" pitchFamily="2" charset="0"/>
                <a:ea typeface="Roboto Condensed Light" panose="02000000000000000000" pitchFamily="2" charset="0"/>
              </a:rPr>
            </a:b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
            </a:r>
            <a:br>
              <a:rPr lang="uk-UA" sz="1800" b="1" dirty="0">
                <a:solidFill>
                  <a:schemeClr val="tx2">
                    <a:lumMod val="75000"/>
                  </a:schemeClr>
                </a:solidFill>
                <a:latin typeface="Roboto Condensed Light" panose="02000000000000000000" pitchFamily="2" charset="0"/>
                <a:ea typeface="Roboto Condensed Light" panose="02000000000000000000" pitchFamily="2" charset="0"/>
              </a:rPr>
            </a:br>
            <a:r>
              <a:rPr lang="uk-UA" sz="1800" b="1" dirty="0"/>
              <a:t/>
            </a:r>
            <a:br>
              <a:rPr lang="uk-UA" sz="1800" b="1" dirty="0"/>
            </a:br>
            <a:endParaRPr lang="uk-UA" sz="1800" b="1" dirty="0"/>
          </a:p>
        </p:txBody>
      </p:sp>
      <p:sp>
        <p:nvSpPr>
          <p:cNvPr id="3" name="Місце для вмісту 2">
            <a:extLst>
              <a:ext uri="{FF2B5EF4-FFF2-40B4-BE49-F238E27FC236}">
                <a16:creationId xmlns:a16="http://schemas.microsoft.com/office/drawing/2014/main" id="{03581A4C-AD6C-AF86-ECDC-DD841A672112}"/>
              </a:ext>
            </a:extLst>
          </p:cNvPr>
          <p:cNvSpPr>
            <a:spLocks noGrp="1"/>
          </p:cNvSpPr>
          <p:nvPr>
            <p:ph idx="1"/>
          </p:nvPr>
        </p:nvSpPr>
        <p:spPr>
          <a:xfrm>
            <a:off x="660400" y="1634066"/>
            <a:ext cx="10693400" cy="2675467"/>
          </a:xfrm>
        </p:spPr>
        <p:txBody>
          <a:bodyPr>
            <a:noAutofit/>
          </a:bodyPr>
          <a:lstStyle/>
          <a:p>
            <a:pPr marL="0" indent="0" algn="just">
              <a:lnSpc>
                <a:spcPct val="113000"/>
              </a:lnSpc>
              <a:spcBef>
                <a:spcPts val="0"/>
              </a:spcBef>
              <a:buNone/>
            </a:pPr>
            <a:r>
              <a:rPr lang="uk-UA" sz="2000" noProof="0" dirty="0">
                <a:solidFill>
                  <a:schemeClr val="accent1">
                    <a:lumMod val="75000"/>
                  </a:schemeClr>
                </a:solidFill>
                <a:latin typeface="Roboto Condensed Light" panose="02000000000000000000" pitchFamily="2" charset="0"/>
                <a:ea typeface="Roboto Condensed Light" panose="02000000000000000000" pitchFamily="2" charset="0"/>
              </a:rPr>
              <a:t>Припинення сімейних правовідносин і втрата статусу члена сім'ї не є підставою для позбавлення права користування жилим приміщенням. Тривале фактичне проживання особи у житловому приміщенні протягом значного періоду виключає можливість кваліфікації її як тимчасового мешканця. Навіть за припинення законного права на </a:t>
            </a:r>
            <a:r>
              <a:rPr lang="uk-UA" sz="2000" noProof="0" dirty="0">
                <a:solidFill>
                  <a:schemeClr val="accent5"/>
                </a:solidFill>
                <a:latin typeface="Roboto Condensed Light" panose="02000000000000000000" pitchFamily="2" charset="0"/>
                <a:ea typeface="Roboto Condensed Light" panose="02000000000000000000" pitchFamily="2" charset="0"/>
              </a:rPr>
              <a:t>зайняття житла, виселення має оцінюватися судом на предмет пропорційності відповідно до статті 8 Конвенції про захист прав людини, з урахуванням розумного співвідношення між метою та засобами її досягнення. Позивачка більше двадцяти років постійно проживає за кордоном, спірним будинком не цікавилась.</a:t>
            </a:r>
          </a:p>
          <a:p>
            <a:pPr marL="0" indent="0" algn="just">
              <a:lnSpc>
                <a:spcPct val="113000"/>
              </a:lnSpc>
              <a:spcBef>
                <a:spcPts val="0"/>
              </a:spcBef>
              <a:buNone/>
            </a:pP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Постанова КЦС ВС від 15 січня 2025 року у справі № 344/10159/17 </a:t>
            </a:r>
          </a:p>
        </p:txBody>
      </p:sp>
      <p:sp>
        <p:nvSpPr>
          <p:cNvPr id="4" name="Місце для тексту 3">
            <a:extLst>
              <a:ext uri="{FF2B5EF4-FFF2-40B4-BE49-F238E27FC236}">
                <a16:creationId xmlns:a16="http://schemas.microsoft.com/office/drawing/2014/main" id="{527BE9A5-BC59-6301-A255-8CE14A7E5DCD}"/>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3329128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03218-2B13-741A-0FE5-3CDE320528E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4587E7-EB3A-6BA0-D4EB-D56A2BE98DA0}"/>
              </a:ext>
            </a:extLst>
          </p:cNvPr>
          <p:cNvSpPr>
            <a:spLocks noGrp="1"/>
          </p:cNvSpPr>
          <p:nvPr>
            <p:ph type="title"/>
          </p:nvPr>
        </p:nvSpPr>
        <p:spPr>
          <a:xfrm>
            <a:off x="660399" y="677333"/>
            <a:ext cx="10600267" cy="956733"/>
          </a:xfrm>
        </p:spPr>
        <p:txBody>
          <a:bodyPr>
            <a:noAutofit/>
          </a:bodyPr>
          <a:lstStyle/>
          <a:p>
            <a:pPr algn="just"/>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застосування конкурсного відбору керівника школи мистецтв як закладу культури</a:t>
            </a:r>
            <a:br>
              <a:rPr lang="uk-UA" sz="1800" b="1" dirty="0">
                <a:solidFill>
                  <a:schemeClr val="tx2">
                    <a:lumMod val="75000"/>
                  </a:schemeClr>
                </a:solidFill>
                <a:latin typeface="Roboto Condensed Light" panose="02000000000000000000" pitchFamily="2" charset="0"/>
                <a:ea typeface="Roboto Condensed Light" panose="02000000000000000000" pitchFamily="2" charset="0"/>
              </a:rPr>
            </a:b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
            </a:r>
            <a:br>
              <a:rPr lang="uk-UA" sz="1800" b="1" dirty="0">
                <a:solidFill>
                  <a:schemeClr val="tx2">
                    <a:lumMod val="75000"/>
                  </a:schemeClr>
                </a:solidFill>
                <a:latin typeface="Roboto Condensed Light" panose="02000000000000000000" pitchFamily="2" charset="0"/>
                <a:ea typeface="Roboto Condensed Light" panose="02000000000000000000" pitchFamily="2" charset="0"/>
              </a:rPr>
            </a:b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
            </a:r>
            <a:br>
              <a:rPr lang="uk-UA" sz="1800" b="1" dirty="0">
                <a:solidFill>
                  <a:schemeClr val="tx2">
                    <a:lumMod val="75000"/>
                  </a:schemeClr>
                </a:solidFill>
                <a:latin typeface="Roboto Condensed Light" panose="02000000000000000000" pitchFamily="2" charset="0"/>
                <a:ea typeface="Roboto Condensed Light" panose="02000000000000000000" pitchFamily="2" charset="0"/>
              </a:rPr>
            </a:br>
            <a:endParaRPr lang="uk-UA" sz="1800" b="1"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5A1AEEDC-061F-663E-CE45-02A4C31B4629}"/>
              </a:ext>
            </a:extLst>
          </p:cNvPr>
          <p:cNvSpPr>
            <a:spLocks noGrp="1"/>
          </p:cNvSpPr>
          <p:nvPr>
            <p:ph idx="1"/>
          </p:nvPr>
        </p:nvSpPr>
        <p:spPr>
          <a:xfrm>
            <a:off x="660400" y="1634066"/>
            <a:ext cx="10693400"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На заклади позашкільної освіти сфери культури, зокрема школи мистецтв, поширюється дія Закону України "Про культуру" щодо конкурсного відбору керівників. Припинення трудового договору з директором школи мистецтв на підставі норм про обов'язковість конкурсу для керівників закладів культури є правомірним.</a:t>
            </a:r>
          </a:p>
          <a:p>
            <a:pPr marL="0" indent="0" algn="just">
              <a:lnSpc>
                <a:spcPct val="113000"/>
              </a:lnSpc>
              <a:spcBef>
                <a:spcPts val="0"/>
              </a:spcBef>
              <a:buNone/>
            </a:pP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Постанова ОП КЦС ВС від 05 травня 2025 року у справі 344/12588/22 </a:t>
            </a:r>
          </a:p>
        </p:txBody>
      </p:sp>
      <p:sp>
        <p:nvSpPr>
          <p:cNvPr id="4" name="Місце для тексту 3">
            <a:extLst>
              <a:ext uri="{FF2B5EF4-FFF2-40B4-BE49-F238E27FC236}">
                <a16:creationId xmlns:a16="http://schemas.microsoft.com/office/drawing/2014/main" id="{54806952-34CF-D217-165F-5508A4900D9B}"/>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117328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7FBEA-F8E0-F474-E790-1A8BE55F220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C43B0A-2060-5D2F-95C3-48EA995B50F5}"/>
              </a:ext>
            </a:extLst>
          </p:cNvPr>
          <p:cNvSpPr>
            <a:spLocks noGrp="1"/>
          </p:cNvSpPr>
          <p:nvPr>
            <p:ph type="title"/>
          </p:nvPr>
        </p:nvSpPr>
        <p:spPr>
          <a:xfrm>
            <a:off x="1447800" y="381000"/>
            <a:ext cx="8737600" cy="1352022"/>
          </a:xfrm>
        </p:spPr>
        <p:txBody>
          <a:bodyPr>
            <a:normAutofit fontScale="90000"/>
          </a:bodyPr>
          <a:lstStyle/>
          <a:p>
            <a:pPr algn="ctr"/>
            <a:r>
              <a:rPr lang="en-US" sz="1800" b="1" dirty="0">
                <a:solidFill>
                  <a:schemeClr val="tx2">
                    <a:lumMod val="75000"/>
                  </a:schemeClr>
                </a:solidFill>
                <a:latin typeface="Roboto Condensed Light" panose="02000000000000000000" pitchFamily="2" charset="0"/>
                <a:ea typeface="Roboto Condensed Light" panose="02000000000000000000" pitchFamily="2" charset="0"/>
              </a:rPr>
              <a:t>C</a:t>
            </a:r>
            <a:r>
              <a:rPr lang="uk-UA" sz="1800" b="1" dirty="0" err="1">
                <a:solidFill>
                  <a:schemeClr val="tx2">
                    <a:lumMod val="75000"/>
                  </a:schemeClr>
                </a:solidFill>
                <a:latin typeface="Roboto Condensed Light" panose="02000000000000000000" pitchFamily="2" charset="0"/>
                <a:ea typeface="Roboto Condensed Light" panose="02000000000000000000" pitchFamily="2" charset="0"/>
              </a:rPr>
              <a:t>татистичні</a:t>
            </a: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 показники касаційного перегляду судових рішень у цивільних справах місцевих та апеляційних загальних судів Львівської області у 2025 році</a:t>
            </a:r>
            <a:r>
              <a:rPr lang="uk-UA" b="1" dirty="0">
                <a:solidFill>
                  <a:schemeClr val="tx2">
                    <a:lumMod val="75000"/>
                  </a:schemeClr>
                </a:solidFill>
                <a:latin typeface="Roboto Condensed Light" panose="02000000000000000000" pitchFamily="2" charset="0"/>
                <a:ea typeface="Roboto Condensed Light" panose="02000000000000000000" pitchFamily="2" charset="0"/>
              </a:rPr>
              <a:t/>
            </a:r>
            <a:br>
              <a:rPr lang="uk-UA" b="1" dirty="0">
                <a:solidFill>
                  <a:schemeClr val="tx2">
                    <a:lumMod val="75000"/>
                  </a:schemeClr>
                </a:solidFill>
                <a:latin typeface="Roboto Condensed Light" panose="02000000000000000000" pitchFamily="2" charset="0"/>
                <a:ea typeface="Roboto Condensed Light" panose="02000000000000000000" pitchFamily="2" charset="0"/>
              </a:rPr>
            </a:br>
            <a:endParaRPr lang="uk-UA" b="1"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3BC97A76-E292-3C3C-4225-470A1D73D23B}"/>
              </a:ext>
            </a:extLst>
          </p:cNvPr>
          <p:cNvSpPr>
            <a:spLocks noGrp="1"/>
          </p:cNvSpPr>
          <p:nvPr>
            <p:ph idx="1"/>
          </p:nvPr>
        </p:nvSpPr>
        <p:spPr>
          <a:xfrm>
            <a:off x="838199" y="1354667"/>
            <a:ext cx="11116733" cy="4822296"/>
          </a:xfrm>
        </p:spPr>
        <p:txBody>
          <a:bodyPr>
            <a:normAutofit/>
          </a:bodyPr>
          <a:lstStyle/>
          <a:p>
            <a:pPr marL="0" indent="0">
              <a:buNone/>
            </a:pPr>
            <a:r>
              <a:rPr lang="uk-UA" b="1" dirty="0"/>
              <a:t> </a:t>
            </a: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endParaRPr>
          </a:p>
          <a:p>
            <a:pPr algn="just"/>
            <a:r>
              <a:rPr lang="uk-UA" sz="2400" dirty="0">
                <a:solidFill>
                  <a:schemeClr val="accent5"/>
                </a:solidFill>
                <a:latin typeface="Roboto Condensed Light" panose="02000000000000000000" pitchFamily="2" charset="0"/>
                <a:ea typeface="Roboto Condensed Light" panose="02000000000000000000" pitchFamily="2" charset="0"/>
              </a:rPr>
              <a:t>У 2025 році до Касаційного цивільного суду у складі Верховного Суду на розгляд надійшло близько 418 касаційних скарг на судові рішення Івано-Франківського апеляційного суду. </a:t>
            </a:r>
          </a:p>
          <a:p>
            <a:pPr algn="just"/>
            <a:r>
              <a:rPr lang="uk-UA" sz="2400" dirty="0">
                <a:solidFill>
                  <a:schemeClr val="accent5"/>
                </a:solidFill>
                <a:latin typeface="Roboto Condensed Light" panose="02000000000000000000" pitchFamily="2" charset="0"/>
                <a:ea typeface="Roboto Condensed Light" panose="02000000000000000000" pitchFamily="2" charset="0"/>
              </a:rPr>
              <a:t>У 2025 році КЦС ВС  залишено без змін 106 (65 %) постанов Івано-Франківського апеляційного суду, скасовано 40 рішень, змінено 10 судових рішень, а також у 7 справах скасовано постанови Івано-Франківського апеляційного суду та залишено в силі рішення судів першої інстанції (всього 163).</a:t>
            </a:r>
          </a:p>
          <a:p>
            <a:pPr algn="just"/>
            <a:r>
              <a:rPr lang="uk-UA" sz="2400" dirty="0">
                <a:solidFill>
                  <a:schemeClr val="accent1">
                    <a:lumMod val="75000"/>
                  </a:schemeClr>
                </a:solidFill>
                <a:latin typeface="Roboto Condensed Light" panose="02000000000000000000" pitchFamily="2" charset="0"/>
                <a:ea typeface="Roboto Condensed Light" panose="02000000000000000000" pitchFamily="2" charset="0"/>
              </a:rPr>
              <a:t>Протягом двох місяців 2026 року у КЦС ВС зареєстровано 66 касаційних проваджень. </a:t>
            </a:r>
          </a:p>
          <a:p>
            <a:pPr marL="0" indent="0">
              <a:buNone/>
            </a:pPr>
            <a:endParaRPr lang="uk-UA" dirty="0"/>
          </a:p>
        </p:txBody>
      </p:sp>
    </p:spTree>
    <p:extLst>
      <p:ext uri="{BB962C8B-B14F-4D97-AF65-F5344CB8AC3E}">
        <p14:creationId xmlns:p14="http://schemas.microsoft.com/office/powerpoint/2010/main" val="2870188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58F5D-9757-4434-BD7F-AD9D82BDC69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50818E-4C07-8BA4-93A0-E666DA0EE095}"/>
              </a:ext>
            </a:extLst>
          </p:cNvPr>
          <p:cNvSpPr>
            <a:spLocks noGrp="1"/>
          </p:cNvSpPr>
          <p:nvPr>
            <p:ph type="title"/>
          </p:nvPr>
        </p:nvSpPr>
        <p:spPr>
          <a:xfrm>
            <a:off x="660399" y="677333"/>
            <a:ext cx="10600267" cy="956733"/>
          </a:xfrm>
        </p:spPr>
        <p:txBody>
          <a:bodyPr>
            <a:noAutofit/>
          </a:bodyPr>
          <a:lstStyle/>
          <a:p>
            <a:pPr algn="just"/>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звільнення через конфлікт інтересів</a:t>
            </a:r>
          </a:p>
        </p:txBody>
      </p:sp>
      <p:sp>
        <p:nvSpPr>
          <p:cNvPr id="3" name="Місце для вмісту 2">
            <a:extLst>
              <a:ext uri="{FF2B5EF4-FFF2-40B4-BE49-F238E27FC236}">
                <a16:creationId xmlns:a16="http://schemas.microsoft.com/office/drawing/2014/main" id="{55BAA2B2-0795-B85D-10C1-651DB284000E}"/>
              </a:ext>
            </a:extLst>
          </p:cNvPr>
          <p:cNvSpPr>
            <a:spLocks noGrp="1"/>
          </p:cNvSpPr>
          <p:nvPr>
            <p:ph idx="1"/>
          </p:nvPr>
        </p:nvSpPr>
        <p:spPr>
          <a:xfrm>
            <a:off x="660400" y="1634066"/>
            <a:ext cx="10693400"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Звільнення особи, уповноваженої на виконання функцій держави або місцевого самоврядування, у зв'язку з конфліктом інтересів є правомірним, лише якщо такий конфлікт має постійний характер і не може бути врегульований в інший спосіб. За відсутності реального чи потенційного конфлікту інтересів на момент звільнення (наприклад, через припинення сімейних відносин із підпорядкованою особою) таке звільнення є незаконним</a:t>
            </a:r>
          </a:p>
          <a:p>
            <a:pPr marL="0" indent="0" algn="just">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від 15 жовтня 2025 року у справі № 346/5929/23</a:t>
            </a:r>
          </a:p>
        </p:txBody>
      </p:sp>
      <p:sp>
        <p:nvSpPr>
          <p:cNvPr id="4" name="Місце для тексту 3">
            <a:extLst>
              <a:ext uri="{FF2B5EF4-FFF2-40B4-BE49-F238E27FC236}">
                <a16:creationId xmlns:a16="http://schemas.microsoft.com/office/drawing/2014/main" id="{58FB380E-3626-8CBB-7727-39AB0AB3BD57}"/>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921189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A01C-E342-00FB-2043-E4BF430303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7C1DB5-8EB9-9BA3-5770-21A6D9E47ACF}"/>
              </a:ext>
            </a:extLst>
          </p:cNvPr>
          <p:cNvSpPr>
            <a:spLocks noGrp="1"/>
          </p:cNvSpPr>
          <p:nvPr>
            <p:ph type="title"/>
          </p:nvPr>
        </p:nvSpPr>
        <p:spPr>
          <a:xfrm>
            <a:off x="660399" y="677333"/>
            <a:ext cx="11464193" cy="956733"/>
          </a:xfrm>
        </p:spPr>
        <p:txBody>
          <a:bodyPr>
            <a:noAutofit/>
          </a:bodyPr>
          <a:lstStyle/>
          <a:p>
            <a:r>
              <a:rPr lang="ru-RU" sz="1800" dirty="0"/>
              <a:t/>
            </a:r>
            <a:br>
              <a:rPr lang="ru-RU" sz="1800" dirty="0"/>
            </a:br>
            <a:r>
              <a:rPr lang="ru-RU" sz="1800" b="1" dirty="0">
                <a:solidFill>
                  <a:schemeClr val="tx2">
                    <a:lumMod val="75000"/>
                  </a:schemeClr>
                </a:solidFill>
                <a:latin typeface="Roboto Condensed Light" panose="02000000000000000000" pitchFamily="2" charset="0"/>
                <a:ea typeface="Roboto Condensed Light" panose="02000000000000000000" pitchFamily="2" charset="0"/>
              </a:rPr>
              <a:t>П</a:t>
            </a: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ро позитивний досвід спільної опіки</a:t>
            </a:r>
            <a:r>
              <a:rPr lang="ru-RU" sz="1800" dirty="0"/>
              <a:t/>
            </a:r>
            <a:br>
              <a:rPr lang="ru-RU" sz="1800" dirty="0"/>
            </a:br>
            <a:endParaRPr lang="uk-UA" sz="1800" b="1" dirty="0">
              <a:solidFill>
                <a:schemeClr val="tx2">
                  <a:lumMod val="75000"/>
                </a:schemeClr>
              </a:solidFill>
              <a:latin typeface="Roboto Condensed Light" panose="02000000000000000000" pitchFamily="2" charset="0"/>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8D12F6D-28A3-06EE-ADBB-6DEA8AAB9F81}"/>
              </a:ext>
            </a:extLst>
          </p:cNvPr>
          <p:cNvSpPr>
            <a:spLocks noGrp="1"/>
          </p:cNvSpPr>
          <p:nvPr>
            <p:ph idx="1"/>
          </p:nvPr>
        </p:nvSpPr>
        <p:spPr>
          <a:xfrm>
            <a:off x="660399" y="1634066"/>
            <a:ext cx="10782301" cy="3088705"/>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cs typeface="+mj-cs"/>
              </a:rPr>
              <a:t>Якщо батьки проживають в одному місті, позитивно характеризуються та виявляють однакове бажання піклуватися про дитину, суд застосовує модель спільної фізичної опіки з почерговим проживанням дитини з кожним із батьків. Така модель забезпечує належне виховання, задоволення потреб дитини та сприяє співпраці батьків, оскільки дитина потребує як материнської, так і батьківської турботи для повноцінного розвитку</a:t>
            </a:r>
          </a:p>
          <a:p>
            <a:pPr marL="0" indent="0" algn="just">
              <a:lnSpc>
                <a:spcPct val="113000"/>
              </a:lnSpc>
              <a:spcBef>
                <a:spcPts val="0"/>
              </a:spcBef>
              <a:buNone/>
            </a:pPr>
            <a:endParaRPr lang="uk-UA" sz="1800" dirty="0">
              <a:solidFill>
                <a:schemeClr val="accent1">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Івано-Франківського апеляційного суду від 20 березня 2024 року у справі 347/1317/22</a:t>
            </a:r>
          </a:p>
        </p:txBody>
      </p:sp>
      <p:sp>
        <p:nvSpPr>
          <p:cNvPr id="4" name="Місце для тексту 3">
            <a:extLst>
              <a:ext uri="{FF2B5EF4-FFF2-40B4-BE49-F238E27FC236}">
                <a16:creationId xmlns:a16="http://schemas.microsoft.com/office/drawing/2014/main" id="{F7A500C8-F97B-5676-8F41-77E09D7302E2}"/>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1664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614E1-04C1-8D6C-08A8-434DAB9214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8414F7-C0D8-660F-F949-C3D56972F97E}"/>
              </a:ext>
            </a:extLst>
          </p:cNvPr>
          <p:cNvSpPr>
            <a:spLocks noGrp="1"/>
          </p:cNvSpPr>
          <p:nvPr>
            <p:ph type="title"/>
          </p:nvPr>
        </p:nvSpPr>
        <p:spPr>
          <a:xfrm>
            <a:off x="660399" y="677333"/>
            <a:ext cx="10600267" cy="956733"/>
          </a:xfrm>
        </p:spPr>
        <p:txBody>
          <a:bodyPr>
            <a:noAutofit/>
          </a:bodyPr>
          <a:lstStyle/>
          <a:p>
            <a:pPr algn="just"/>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неправомірності залишення позову без розгляду у зв’язку з невнесенням вартості майна на депозитний рахунок суду у справах про витребування майна у добросовісного відповідача</a:t>
            </a:r>
          </a:p>
        </p:txBody>
      </p:sp>
      <p:sp>
        <p:nvSpPr>
          <p:cNvPr id="3" name="Місце для вмісту 2">
            <a:extLst>
              <a:ext uri="{FF2B5EF4-FFF2-40B4-BE49-F238E27FC236}">
                <a16:creationId xmlns:a16="http://schemas.microsoft.com/office/drawing/2014/main" id="{4BDAB437-1DBB-72F2-26C3-06D78241A24E}"/>
              </a:ext>
            </a:extLst>
          </p:cNvPr>
          <p:cNvSpPr>
            <a:spLocks noGrp="1"/>
          </p:cNvSpPr>
          <p:nvPr>
            <p:ph idx="1"/>
          </p:nvPr>
        </p:nvSpPr>
        <p:spPr>
          <a:xfrm>
            <a:off x="660399" y="1634066"/>
            <a:ext cx="10782301"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Вимога ч. 5 ст. 390 ЦК України щодо попереднього внесення вартості майна на депозитний рахунок суду підлягає застосуванню виключно у справах про витребування майна у добросовісного набувача. У разі </a:t>
            </a:r>
            <a:r>
              <a:rPr lang="uk-UA" sz="1800" dirty="0" err="1">
                <a:solidFill>
                  <a:schemeClr val="accent1">
                    <a:lumMod val="75000"/>
                  </a:schemeClr>
                </a:solidFill>
                <a:latin typeface="Roboto Condensed Light" panose="02000000000000000000" pitchFamily="2" charset="0"/>
                <a:ea typeface="Roboto Condensed Light" panose="02000000000000000000" pitchFamily="2" charset="0"/>
              </a:rPr>
              <a:t>заявлення</a:t>
            </a: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 позову до недобросовісного набувача зазначена норма не застосовується. Оцінка добросовісності або недобросовісності набувача здійснюється судом за результатами дослідження доказів при ухваленні рішення по суті</a:t>
            </a:r>
          </a:p>
          <a:p>
            <a:pPr marL="0" indent="0" algn="just">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a:t>
            </a: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від 01 грудня 2025 року у справі № 354/419/25</a:t>
            </a: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p:txBody>
      </p:sp>
      <p:sp>
        <p:nvSpPr>
          <p:cNvPr id="4" name="Місце для тексту 3">
            <a:extLst>
              <a:ext uri="{FF2B5EF4-FFF2-40B4-BE49-F238E27FC236}">
                <a16:creationId xmlns:a16="http://schemas.microsoft.com/office/drawing/2014/main" id="{796D3115-D8AA-205D-D0F8-80A37F36246E}"/>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620503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A01C-E342-00FB-2043-E4BF430303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7C1DB5-8EB9-9BA3-5770-21A6D9E47ACF}"/>
              </a:ext>
            </a:extLst>
          </p:cNvPr>
          <p:cNvSpPr>
            <a:spLocks noGrp="1"/>
          </p:cNvSpPr>
          <p:nvPr>
            <p:ph type="title"/>
          </p:nvPr>
        </p:nvSpPr>
        <p:spPr>
          <a:xfrm>
            <a:off x="660399" y="677333"/>
            <a:ext cx="10600267" cy="956733"/>
          </a:xfrm>
        </p:spPr>
        <p:txBody>
          <a:bodyPr>
            <a:noAutofit/>
          </a:bodyPr>
          <a:lstStyle/>
          <a:p>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розмежування юрисдикції у спорах про витребування земельних ділянок</a:t>
            </a:r>
          </a:p>
        </p:txBody>
      </p:sp>
      <p:sp>
        <p:nvSpPr>
          <p:cNvPr id="3" name="Місце для вмісту 2">
            <a:extLst>
              <a:ext uri="{FF2B5EF4-FFF2-40B4-BE49-F238E27FC236}">
                <a16:creationId xmlns:a16="http://schemas.microsoft.com/office/drawing/2014/main" id="{E8D12F6D-28A3-06EE-ADBB-6DEA8AAB9F81}"/>
              </a:ext>
            </a:extLst>
          </p:cNvPr>
          <p:cNvSpPr>
            <a:spLocks noGrp="1"/>
          </p:cNvSpPr>
          <p:nvPr>
            <p:ph idx="1"/>
          </p:nvPr>
        </p:nvSpPr>
        <p:spPr>
          <a:xfrm>
            <a:off x="660399" y="1634066"/>
            <a:ext cx="10782301"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Позовні вимоги прокурора в інтересах держави в особі органу виконавчої влади про витребування майна з чужого незаконного володіння, де останнім набувачем є юридична особа, підлягають розгляду в порядку господарського судочинства</a:t>
            </a:r>
          </a:p>
          <a:p>
            <a:pPr marL="0" indent="0" algn="just">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a:t>
            </a:r>
            <a:r>
              <a:rPr lang="uk-UA" sz="1800" dirty="0">
                <a:solidFill>
                  <a:schemeClr val="tx2">
                    <a:lumMod val="75000"/>
                  </a:schemeClr>
                </a:solidFill>
                <a:latin typeface="Roboto Condensed Light" panose="02000000000000000000" pitchFamily="2" charset="0"/>
                <a:ea typeface="Roboto Condensed Light" panose="02000000000000000000" pitchFamily="2" charset="0"/>
              </a:rPr>
              <a:t>від 02 квітня 2025 року у справі № 354/668/15</a:t>
            </a: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p:txBody>
      </p:sp>
      <p:sp>
        <p:nvSpPr>
          <p:cNvPr id="4" name="Місце для тексту 3">
            <a:extLst>
              <a:ext uri="{FF2B5EF4-FFF2-40B4-BE49-F238E27FC236}">
                <a16:creationId xmlns:a16="http://schemas.microsoft.com/office/drawing/2014/main" id="{F7A500C8-F97B-5676-8F41-77E09D7302E2}"/>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17461648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A01C-E342-00FB-2043-E4BF430303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7C1DB5-8EB9-9BA3-5770-21A6D9E47ACF}"/>
              </a:ext>
            </a:extLst>
          </p:cNvPr>
          <p:cNvSpPr>
            <a:spLocks noGrp="1"/>
          </p:cNvSpPr>
          <p:nvPr>
            <p:ph type="title"/>
          </p:nvPr>
        </p:nvSpPr>
        <p:spPr>
          <a:xfrm>
            <a:off x="660399" y="677333"/>
            <a:ext cx="10600267" cy="956733"/>
          </a:xfrm>
        </p:spPr>
        <p:txBody>
          <a:bodyPr>
            <a:noAutofit/>
          </a:bodyPr>
          <a:lstStyle/>
          <a:p>
            <a:r>
              <a:rPr lang="uk-UA" sz="1800" b="1" dirty="0">
                <a:solidFill>
                  <a:schemeClr val="tx2">
                    <a:lumMod val="75000"/>
                  </a:schemeClr>
                </a:solidFill>
                <a:latin typeface="Roboto Condensed Light" panose="02000000000000000000" pitchFamily="2" charset="0"/>
                <a:ea typeface="Roboto Condensed Light" panose="02000000000000000000" pitchFamily="2" charset="0"/>
                <a:cs typeface="+mn-cs"/>
              </a:rPr>
              <a:t>Щодо відсутності обов'язку залучення всіх спадкоємців до справи про звільнення майна з-під арешту</a:t>
            </a:r>
          </a:p>
        </p:txBody>
      </p:sp>
      <p:sp>
        <p:nvSpPr>
          <p:cNvPr id="3" name="Місце для вмісту 2">
            <a:extLst>
              <a:ext uri="{FF2B5EF4-FFF2-40B4-BE49-F238E27FC236}">
                <a16:creationId xmlns:a16="http://schemas.microsoft.com/office/drawing/2014/main" id="{E8D12F6D-28A3-06EE-ADBB-6DEA8AAB9F81}"/>
              </a:ext>
            </a:extLst>
          </p:cNvPr>
          <p:cNvSpPr>
            <a:spLocks noGrp="1"/>
          </p:cNvSpPr>
          <p:nvPr>
            <p:ph idx="1"/>
          </p:nvPr>
        </p:nvSpPr>
        <p:spPr>
          <a:xfrm>
            <a:off x="660399" y="2047304"/>
            <a:ext cx="10782301"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rPr>
              <a:t>При розгляді позову про звільнення майна з-під арешту не є обов'язковим залучення всіх спадкоємців померлого власника майна, оскільки звільнення майна з-під арешту не впливає на спадкові права та обов'язки спадкоємців, обсяг спадкової маси, арешт є лише тимчасовим обмеженням права власності. Процес зняття арешту може бути продовжений як кожним спадкоємцем окремо, так і всіма разом</a:t>
            </a:r>
          </a:p>
          <a:p>
            <a:pPr marL="0" indent="0" algn="just">
              <a:lnSpc>
                <a:spcPct val="113000"/>
              </a:lnSpc>
              <a:spcBef>
                <a:spcPts val="0"/>
              </a:spcBef>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від 24 вересня 2025 року у справі № 344/7040/18</a:t>
            </a:r>
          </a:p>
        </p:txBody>
      </p:sp>
      <p:sp>
        <p:nvSpPr>
          <p:cNvPr id="4" name="Місце для тексту 3">
            <a:extLst>
              <a:ext uri="{FF2B5EF4-FFF2-40B4-BE49-F238E27FC236}">
                <a16:creationId xmlns:a16="http://schemas.microsoft.com/office/drawing/2014/main" id="{F7A500C8-F97B-5676-8F41-77E09D7302E2}"/>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6482835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A01C-E342-00FB-2043-E4BF430303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7C1DB5-8EB9-9BA3-5770-21A6D9E47ACF}"/>
              </a:ext>
            </a:extLst>
          </p:cNvPr>
          <p:cNvSpPr>
            <a:spLocks noGrp="1"/>
          </p:cNvSpPr>
          <p:nvPr>
            <p:ph type="title"/>
          </p:nvPr>
        </p:nvSpPr>
        <p:spPr>
          <a:xfrm>
            <a:off x="660399" y="677333"/>
            <a:ext cx="10600267" cy="956733"/>
          </a:xfrm>
        </p:spPr>
        <p:txBody>
          <a:bodyPr>
            <a:noAutofit/>
          </a:bodyPr>
          <a:lstStyle/>
          <a:p>
            <a:r>
              <a:rPr lang="uk-UA" sz="1800" b="1" dirty="0">
                <a:solidFill>
                  <a:schemeClr val="tx2">
                    <a:lumMod val="75000"/>
                  </a:schemeClr>
                </a:solidFill>
                <a:latin typeface="Roboto Condensed Light" panose="02000000000000000000" pitchFamily="2" charset="0"/>
                <a:ea typeface="Roboto Condensed Light" panose="02000000000000000000" pitchFamily="2" charset="0"/>
                <a:cs typeface="+mn-cs"/>
              </a:rPr>
              <a:t>Про можливість застосування наслідків ухилення від експертизи лише після її призначення </a:t>
            </a:r>
          </a:p>
        </p:txBody>
      </p:sp>
      <p:sp>
        <p:nvSpPr>
          <p:cNvPr id="3" name="Місце для вмісту 2">
            <a:extLst>
              <a:ext uri="{FF2B5EF4-FFF2-40B4-BE49-F238E27FC236}">
                <a16:creationId xmlns:a16="http://schemas.microsoft.com/office/drawing/2014/main" id="{E8D12F6D-28A3-06EE-ADBB-6DEA8AAB9F81}"/>
              </a:ext>
            </a:extLst>
          </p:cNvPr>
          <p:cNvSpPr>
            <a:spLocks noGrp="1"/>
          </p:cNvSpPr>
          <p:nvPr>
            <p:ph idx="1"/>
          </p:nvPr>
        </p:nvSpPr>
        <p:spPr>
          <a:xfrm>
            <a:off x="660399" y="2047304"/>
            <a:ext cx="10782301" cy="2675467"/>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cs typeface="+mj-cs"/>
              </a:rPr>
              <a:t>Наслідки ухилення учасника справи від участі в експертизі, передбачені ст. 109 ЦПК України, можуть бути застосовані лише після постановлення ухвали про призначення експертизи та встановлення факту реального ухилення особи від її проведення, тому застосування цих норм без призначення експертизи є передчасним і юридично необґрунтованим </a:t>
            </a:r>
          </a:p>
          <a:p>
            <a:pPr marL="0" indent="0" algn="just">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від 12 листопада 2025 року у справі № 346/5502/22</a:t>
            </a:r>
          </a:p>
        </p:txBody>
      </p:sp>
      <p:sp>
        <p:nvSpPr>
          <p:cNvPr id="4" name="Місце для тексту 3">
            <a:extLst>
              <a:ext uri="{FF2B5EF4-FFF2-40B4-BE49-F238E27FC236}">
                <a16:creationId xmlns:a16="http://schemas.microsoft.com/office/drawing/2014/main" id="{F7A500C8-F97B-5676-8F41-77E09D7302E2}"/>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7869787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8A01C-E342-00FB-2043-E4BF430303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7C1DB5-8EB9-9BA3-5770-21A6D9E47ACF}"/>
              </a:ext>
            </a:extLst>
          </p:cNvPr>
          <p:cNvSpPr>
            <a:spLocks noGrp="1"/>
          </p:cNvSpPr>
          <p:nvPr>
            <p:ph type="title"/>
          </p:nvPr>
        </p:nvSpPr>
        <p:spPr>
          <a:xfrm>
            <a:off x="660399" y="677333"/>
            <a:ext cx="11464193" cy="956733"/>
          </a:xfrm>
        </p:spPr>
        <p:txBody>
          <a:bodyPr>
            <a:noAutofit/>
          </a:bodyPr>
          <a:lstStyle/>
          <a:p>
            <a:pPr algn="just">
              <a:spcBef>
                <a:spcPts val="1000"/>
              </a:spcBef>
            </a:pPr>
            <a:r>
              <a:rPr lang="uk-UA" sz="1800" b="1" dirty="0">
                <a:solidFill>
                  <a:schemeClr val="tx2">
                    <a:lumMod val="75000"/>
                  </a:schemeClr>
                </a:solidFill>
                <a:latin typeface="Roboto Condensed Light" panose="02000000000000000000" pitchFamily="2" charset="0"/>
                <a:ea typeface="Roboto Condensed Light" panose="02000000000000000000" pitchFamily="2" charset="0"/>
              </a:rPr>
              <a:t>Щодо застосування строків апеляційного оскарження до рішень, ухвалених до набрання чинності ЦПК України 2017 року</a:t>
            </a:r>
          </a:p>
        </p:txBody>
      </p:sp>
      <p:sp>
        <p:nvSpPr>
          <p:cNvPr id="3" name="Місце для вмісту 2">
            <a:extLst>
              <a:ext uri="{FF2B5EF4-FFF2-40B4-BE49-F238E27FC236}">
                <a16:creationId xmlns:a16="http://schemas.microsoft.com/office/drawing/2014/main" id="{E8D12F6D-28A3-06EE-ADBB-6DEA8AAB9F81}"/>
              </a:ext>
            </a:extLst>
          </p:cNvPr>
          <p:cNvSpPr>
            <a:spLocks noGrp="1"/>
          </p:cNvSpPr>
          <p:nvPr>
            <p:ph idx="1"/>
          </p:nvPr>
        </p:nvSpPr>
        <p:spPr>
          <a:xfrm>
            <a:off x="660399" y="1634066"/>
            <a:ext cx="10782301" cy="3088705"/>
          </a:xfrm>
        </p:spPr>
        <p:txBody>
          <a:bodyPr>
            <a:noAutofit/>
          </a:bodyPr>
          <a:lstStyle/>
          <a:p>
            <a:pPr marL="0" indent="0" algn="just">
              <a:lnSpc>
                <a:spcPct val="113000"/>
              </a:lnSpc>
              <a:spcBef>
                <a:spcPts val="0"/>
              </a:spcBef>
              <a:buNone/>
            </a:pPr>
            <a:r>
              <a:rPr lang="uk-UA" sz="1800" dirty="0">
                <a:solidFill>
                  <a:schemeClr val="accent1">
                    <a:lumMod val="75000"/>
                  </a:schemeClr>
                </a:solidFill>
                <a:latin typeface="Roboto Condensed Light" panose="02000000000000000000" pitchFamily="2" charset="0"/>
                <a:ea typeface="Roboto Condensed Light" panose="02000000000000000000" pitchFamily="2" charset="0"/>
                <a:cs typeface="+mj-cs"/>
              </a:rPr>
              <a:t>Судові рішення, ухвалені до набрання чинності ЦПК України 2017 року, оскаржуються протягом строків, що діяли раніше, однак розгляд скарг здійснюється за новими процесуальними правилами. Непослідовність суду у визначенні процесуального строку створює правову невизначеність та порушує право на апеляційне оскарження, що є підставою для скасування ухвали</a:t>
            </a:r>
          </a:p>
          <a:p>
            <a:pPr marL="0" indent="0" algn="just">
              <a:buNone/>
            </a:pPr>
            <a:endPar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endParaRPr>
          </a:p>
          <a:p>
            <a:pPr marL="0" indent="0" algn="just">
              <a:lnSpc>
                <a:spcPct val="113000"/>
              </a:lnSpc>
              <a:spcBef>
                <a:spcPts val="0"/>
              </a:spcBef>
              <a:buNone/>
            </a:pPr>
            <a:r>
              <a:rPr lang="uk-UA" sz="1800" dirty="0">
                <a:solidFill>
                  <a:schemeClr val="tx2">
                    <a:lumMod val="75000"/>
                  </a:schemeClr>
                </a:solidFill>
                <a:latin typeface="Roboto Condensed Light" panose="02000000000000000000" pitchFamily="2" charset="0"/>
                <a:ea typeface="Roboto Condensed Light" panose="02000000000000000000" pitchFamily="2" charset="0"/>
                <a:cs typeface="+mj-cs"/>
              </a:rPr>
              <a:t>Постанова КЦС ВС від 04 березня 2026 року у справі № 341/658/13 </a:t>
            </a:r>
          </a:p>
        </p:txBody>
      </p:sp>
      <p:sp>
        <p:nvSpPr>
          <p:cNvPr id="4" name="Місце для тексту 3">
            <a:extLst>
              <a:ext uri="{FF2B5EF4-FFF2-40B4-BE49-F238E27FC236}">
                <a16:creationId xmlns:a16="http://schemas.microsoft.com/office/drawing/2014/main" id="{F7A500C8-F97B-5676-8F41-77E09D7302E2}"/>
              </a:ext>
            </a:extLst>
          </p:cNvPr>
          <p:cNvSpPr txBox="1">
            <a:spLocks/>
          </p:cNvSpPr>
          <p:nvPr/>
        </p:nvSpPr>
        <p:spPr>
          <a:xfrm>
            <a:off x="3767667" y="6040562"/>
            <a:ext cx="7114268" cy="294761"/>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Івано-Франківської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413073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a:extLst>
            <a:ext uri="{FF2B5EF4-FFF2-40B4-BE49-F238E27FC236}">
              <a16:creationId xmlns:a16="http://schemas.microsoft.com/office/drawing/2014/main" id="{997D65AF-F0B4-F308-A804-FB9AFACDA253}"/>
            </a:ext>
          </a:extLst>
        </p:cNvPr>
        <p:cNvGrpSpPr/>
        <p:nvPr/>
      </p:nvGrpSpPr>
      <p:grpSpPr>
        <a:xfrm>
          <a:off x="0" y="0"/>
          <a:ext cx="0" cy="0"/>
          <a:chOff x="0" y="0"/>
          <a:chExt cx="0" cy="0"/>
        </a:xfrm>
      </p:grpSpPr>
      <p:sp>
        <p:nvSpPr>
          <p:cNvPr id="8" name="TextBox 5">
            <a:extLst>
              <a:ext uri="{FF2B5EF4-FFF2-40B4-BE49-F238E27FC236}">
                <a16:creationId xmlns:a16="http://schemas.microsoft.com/office/drawing/2014/main" id="{75057A91-6257-07C0-8A76-F423F377ACB2}"/>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3" name="Пряма сполучна лінія 2">
            <a:extLst>
              <a:ext uri="{FF2B5EF4-FFF2-40B4-BE49-F238E27FC236}">
                <a16:creationId xmlns:a16="http://schemas.microsoft.com/office/drawing/2014/main" id="{A8F6D24C-DB4C-7EE5-E6B9-288E86820F3F}"/>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5" name="Графіка 13">
            <a:extLst>
              <a:ext uri="{FF2B5EF4-FFF2-40B4-BE49-F238E27FC236}">
                <a16:creationId xmlns:a16="http://schemas.microsoft.com/office/drawing/2014/main" id="{787C442F-5D14-4101-A1BE-166F44A64CBD}"/>
              </a:ext>
            </a:extLst>
          </p:cNvPr>
          <p:cNvPicPr>
            <a:picLocks noChangeAspect="1"/>
          </p:cNvPicPr>
          <p:nvPr/>
        </p:nvPicPr>
        <p:blipFill>
          <a:blip r:embed="rId2">
            <a:extLst>
              <a:ext uri="{96DAC541-7B7A-43D3-8B79-37D633B846F1}">
                <asvg:svgBlip xmlns:asvg="http://schemas.microsoft.com/office/drawing/2016/SVG/main" xmlns="" r:embed="rId4"/>
              </a:ext>
            </a:extLst>
          </a:blip>
          <a:stretch>
            <a:fillRect/>
          </a:stretch>
        </p:blipFill>
        <p:spPr>
          <a:xfrm>
            <a:off x="692286" y="441697"/>
            <a:ext cx="1232064" cy="1396865"/>
          </a:xfrm>
          <a:prstGeom prst="rect">
            <a:avLst/>
          </a:prstGeom>
        </p:spPr>
      </p:pic>
    </p:spTree>
    <p:extLst>
      <p:ext uri="{BB962C8B-B14F-4D97-AF65-F5344CB8AC3E}">
        <p14:creationId xmlns:p14="http://schemas.microsoft.com/office/powerpoint/2010/main" val="110521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E536AE-3047-B3B7-CA2E-95973DA862CA}"/>
              </a:ext>
            </a:extLst>
          </p:cNvPr>
          <p:cNvSpPr>
            <a:spLocks noGrp="1"/>
          </p:cNvSpPr>
          <p:nvPr>
            <p:ph type="ctrTitle"/>
          </p:nvPr>
        </p:nvSpPr>
        <p:spPr>
          <a:xfrm>
            <a:off x="518735" y="397933"/>
            <a:ext cx="10363200" cy="683046"/>
          </a:xfrm>
        </p:spPr>
        <p:txBody>
          <a:bodyPr>
            <a:normAutofit fontScale="90000"/>
          </a:bodyPr>
          <a:lstStyle/>
          <a:p>
            <a:r>
              <a:rPr lang="uk-UA" sz="2000" b="1" dirty="0">
                <a:solidFill>
                  <a:schemeClr val="tx2">
                    <a:lumMod val="75000"/>
                  </a:schemeClr>
                </a:solidFill>
              </a:rPr>
              <a:t>Встановлення земельного сервітуту за рішенням суду при недосягненні домовленості</a:t>
            </a:r>
            <a:r>
              <a:rPr lang="uk-UA" dirty="0">
                <a:solidFill>
                  <a:schemeClr val="tx2">
                    <a:lumMod val="75000"/>
                  </a:schemeClr>
                </a:solidFill>
              </a:rPr>
              <a:t/>
            </a:r>
            <a:br>
              <a:rPr lang="uk-UA" dirty="0">
                <a:solidFill>
                  <a:schemeClr val="tx2">
                    <a:lumMod val="75000"/>
                  </a:schemeClr>
                </a:solidFill>
              </a:rPr>
            </a:br>
            <a:endParaRPr lang="uk-UA" dirty="0">
              <a:solidFill>
                <a:schemeClr val="tx2">
                  <a:lumMod val="75000"/>
                </a:schemeClr>
              </a:solidFill>
            </a:endParaRPr>
          </a:p>
        </p:txBody>
      </p:sp>
      <p:sp>
        <p:nvSpPr>
          <p:cNvPr id="3" name="Підзаголовок 2">
            <a:extLst>
              <a:ext uri="{FF2B5EF4-FFF2-40B4-BE49-F238E27FC236}">
                <a16:creationId xmlns:a16="http://schemas.microsoft.com/office/drawing/2014/main" id="{D0AC8EDC-FC75-3E02-BCC0-CABAF304D32C}"/>
              </a:ext>
            </a:extLst>
          </p:cNvPr>
          <p:cNvSpPr>
            <a:spLocks noGrp="1"/>
          </p:cNvSpPr>
          <p:nvPr>
            <p:ph type="subTitle" idx="1"/>
          </p:nvPr>
        </p:nvSpPr>
        <p:spPr>
          <a:xfrm>
            <a:off x="522641" y="1322712"/>
            <a:ext cx="11322226" cy="3270578"/>
          </a:xfrm>
        </p:spPr>
        <p:txBody>
          <a:bodyPr/>
          <a:lstStyle/>
          <a:p>
            <a:pPr algn="just"/>
            <a:r>
              <a:rPr lang="uk-UA" sz="1800" dirty="0">
                <a:solidFill>
                  <a:schemeClr val="accent1">
                    <a:lumMod val="75000"/>
                  </a:schemeClr>
                </a:solidFill>
              </a:rPr>
              <a:t>Встановлення судом безоплатного земельного сервітуту для проходу, проїзду та прокладання комунікацій через сусідню земельну ділянку допускається за сукупності таких умов: доведення неможливості нормального використання власної земельної ділянки без встановлення сервітуту; відсутність альтернативних шляхів доступу; вжиття заходів досудового врегулювання спору; наявність технічної можливості встановлення сервітуту; відсутність надмірного обтяження власника земельної ділянки, щодо якої встановлюється сервітут</a:t>
            </a:r>
          </a:p>
          <a:p>
            <a:pPr algn="just"/>
            <a:endParaRPr lang="uk-UA" sz="1800" dirty="0">
              <a:solidFill>
                <a:schemeClr val="tx2">
                  <a:lumMod val="75000"/>
                </a:schemeClr>
              </a:solidFill>
            </a:endParaRPr>
          </a:p>
          <a:p>
            <a:pPr algn="just"/>
            <a:r>
              <a:rPr lang="uk-UA" sz="1800" dirty="0">
                <a:solidFill>
                  <a:schemeClr val="tx2">
                    <a:lumMod val="75000"/>
                  </a:schemeClr>
                </a:solidFill>
              </a:rPr>
              <a:t>Постанова КЦС ВС від 25 червня 2025 року в справі № 463/10616/19 </a:t>
            </a:r>
          </a:p>
          <a:p>
            <a:endParaRPr lang="uk-UA" dirty="0"/>
          </a:p>
        </p:txBody>
      </p:sp>
      <p:sp>
        <p:nvSpPr>
          <p:cNvPr id="4" name="Місце для тексту 3">
            <a:extLst>
              <a:ext uri="{FF2B5EF4-FFF2-40B4-BE49-F238E27FC236}">
                <a16:creationId xmlns:a16="http://schemas.microsoft.com/office/drawing/2014/main" id="{3F6CB270-2351-EBBB-C8AA-BBA03571EB3D}"/>
              </a:ext>
            </a:extLst>
          </p:cNvPr>
          <p:cNvSpPr>
            <a:spLocks noGrp="1"/>
          </p:cNvSpPr>
          <p:nvPr>
            <p:ph type="body" sz="quarter" idx="13"/>
          </p:nvPr>
        </p:nvSpPr>
        <p:spPr>
          <a:xfrm>
            <a:off x="4953000" y="6023629"/>
            <a:ext cx="6891867" cy="294761"/>
          </a:xfrm>
        </p:spPr>
        <p:txBody>
          <a:bodyPr>
            <a:noAutofit/>
          </a:bodyPr>
          <a:lstStyle/>
          <a:p>
            <a:pPr algn="just"/>
            <a:r>
              <a:rPr lang="uk-UA" sz="10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Tree>
    <p:extLst>
      <p:ext uri="{BB962C8B-B14F-4D97-AF65-F5344CB8AC3E}">
        <p14:creationId xmlns:p14="http://schemas.microsoft.com/office/powerpoint/2010/main" val="622581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6993F7-FE6A-7BB3-DF2C-584D4FB3901E}"/>
              </a:ext>
            </a:extLst>
          </p:cNvPr>
          <p:cNvSpPr>
            <a:spLocks noGrp="1"/>
          </p:cNvSpPr>
          <p:nvPr>
            <p:ph type="ctrTitle"/>
          </p:nvPr>
        </p:nvSpPr>
        <p:spPr>
          <a:xfrm>
            <a:off x="586468" y="927432"/>
            <a:ext cx="10363200" cy="716912"/>
          </a:xfrm>
        </p:spPr>
        <p:txBody>
          <a:bodyPr>
            <a:normAutofit fontScale="90000"/>
          </a:bodyPr>
          <a:lstStyle/>
          <a:p>
            <a:r>
              <a:rPr lang="uk-UA" sz="2000" b="1" dirty="0">
                <a:solidFill>
                  <a:schemeClr val="tx2">
                    <a:lumMod val="75000"/>
                  </a:schemeClr>
                </a:solidFill>
              </a:rPr>
              <a:t>Щодо неефективності вимоги про повернення майна при розірванні договору довічного утримання</a:t>
            </a:r>
            <a:r>
              <a:rPr lang="uk-UA" b="1" dirty="0">
                <a:solidFill>
                  <a:schemeClr val="tx2">
                    <a:lumMod val="75000"/>
                  </a:schemeClr>
                </a:solidFill>
              </a:rPr>
              <a:t/>
            </a:r>
            <a:br>
              <a:rPr lang="uk-UA" b="1" dirty="0">
                <a:solidFill>
                  <a:schemeClr val="tx2">
                    <a:lumMod val="75000"/>
                  </a:schemeClr>
                </a:solidFill>
              </a:rPr>
            </a:br>
            <a:endParaRPr lang="uk-UA" b="1" dirty="0">
              <a:solidFill>
                <a:schemeClr val="tx2">
                  <a:lumMod val="75000"/>
                </a:schemeClr>
              </a:solidFill>
            </a:endParaRPr>
          </a:p>
        </p:txBody>
      </p:sp>
      <p:sp>
        <p:nvSpPr>
          <p:cNvPr id="3" name="Підзаголовок 2">
            <a:extLst>
              <a:ext uri="{FF2B5EF4-FFF2-40B4-BE49-F238E27FC236}">
                <a16:creationId xmlns:a16="http://schemas.microsoft.com/office/drawing/2014/main" id="{1B8AB79B-C91C-9C18-B881-27FA8ABCF417}"/>
              </a:ext>
            </a:extLst>
          </p:cNvPr>
          <p:cNvSpPr>
            <a:spLocks noGrp="1"/>
          </p:cNvSpPr>
          <p:nvPr>
            <p:ph type="subTitle" idx="1"/>
          </p:nvPr>
        </p:nvSpPr>
        <p:spPr>
          <a:xfrm>
            <a:off x="620335" y="1793711"/>
            <a:ext cx="10295467" cy="3270578"/>
          </a:xfrm>
        </p:spPr>
        <p:txBody>
          <a:bodyPr/>
          <a:lstStyle/>
          <a:p>
            <a:pPr algn="just"/>
            <a:r>
              <a:rPr lang="uk-UA" sz="1800" dirty="0">
                <a:solidFill>
                  <a:schemeClr val="accent1">
                    <a:lumMod val="75000"/>
                  </a:schemeClr>
                </a:solidFill>
              </a:rPr>
              <a:t>У разі розірвання договору довічного утримання на підставі статті 756 ЦК України, право власності повертається </a:t>
            </a:r>
            <a:r>
              <a:rPr lang="uk-UA" sz="1800" dirty="0" err="1">
                <a:solidFill>
                  <a:schemeClr val="accent1">
                    <a:lumMod val="75000"/>
                  </a:schemeClr>
                </a:solidFill>
              </a:rPr>
              <a:t>відчужувачу</a:t>
            </a:r>
            <a:r>
              <a:rPr lang="uk-UA" sz="1800" dirty="0">
                <a:solidFill>
                  <a:schemeClr val="accent1">
                    <a:lumMod val="75000"/>
                  </a:schemeClr>
                </a:solidFill>
              </a:rPr>
              <a:t> в силу закону, що робить вимогу про повернення майна неефективним способом захисту та є підставою для відмови у її задоволенні</a:t>
            </a:r>
          </a:p>
          <a:p>
            <a:pPr algn="just"/>
            <a:endParaRPr lang="uk-UA" dirty="0"/>
          </a:p>
          <a:p>
            <a:pPr algn="just"/>
            <a:r>
              <a:rPr lang="uk-UA" sz="1800" dirty="0">
                <a:solidFill>
                  <a:schemeClr val="tx2">
                    <a:lumMod val="75000"/>
                  </a:schemeClr>
                </a:solidFill>
              </a:rPr>
              <a:t>Постанова КЦС ВС від 19 листопада 2025 року в справі № 466/4585/23 </a:t>
            </a:r>
          </a:p>
          <a:p>
            <a:endParaRPr lang="uk-UA" dirty="0"/>
          </a:p>
        </p:txBody>
      </p:sp>
      <p:sp>
        <p:nvSpPr>
          <p:cNvPr id="4" name="Місце для тексту 3">
            <a:extLst>
              <a:ext uri="{FF2B5EF4-FFF2-40B4-BE49-F238E27FC236}">
                <a16:creationId xmlns:a16="http://schemas.microsoft.com/office/drawing/2014/main" id="{73EEE38F-B533-F8BD-8FCF-A00C245F0D91}"/>
              </a:ext>
            </a:extLst>
          </p:cNvPr>
          <p:cNvSpPr>
            <a:spLocks noGrp="1"/>
          </p:cNvSpPr>
          <p:nvPr>
            <p:ph type="body" sz="quarter" idx="13"/>
          </p:nvPr>
        </p:nvSpPr>
        <p:spPr>
          <a:xfrm>
            <a:off x="5139267" y="6040562"/>
            <a:ext cx="6129866" cy="294761"/>
          </a:xfrm>
        </p:spPr>
        <p:txBody>
          <a:bodyPr>
            <a:normAutofit fontScale="85000" lnSpcReduction="20000"/>
          </a:bodyPr>
          <a:lstStyle/>
          <a:p>
            <a:pPr algn="just"/>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486506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89E6D1-1E1D-7957-B7FE-D0AB5CB11D38}"/>
              </a:ext>
            </a:extLst>
          </p:cNvPr>
          <p:cNvSpPr>
            <a:spLocks noGrp="1"/>
          </p:cNvSpPr>
          <p:nvPr>
            <p:ph type="ctrTitle"/>
          </p:nvPr>
        </p:nvSpPr>
        <p:spPr>
          <a:xfrm>
            <a:off x="518735" y="522677"/>
            <a:ext cx="10363200" cy="647635"/>
          </a:xfrm>
        </p:spPr>
        <p:txBody>
          <a:bodyPr>
            <a:normAutofit fontScale="90000"/>
          </a:bodyPr>
          <a:lstStyle/>
          <a:p>
            <a:r>
              <a:rPr lang="uk-UA" sz="2000" b="1" dirty="0">
                <a:solidFill>
                  <a:schemeClr val="tx2">
                    <a:lumMod val="75000"/>
                  </a:schemeClr>
                </a:solidFill>
              </a:rPr>
              <a:t>Щодо умов договору довічного утримання та підстав для його розірвання</a:t>
            </a:r>
            <a:r>
              <a:rPr lang="uk-UA" dirty="0">
                <a:solidFill>
                  <a:schemeClr val="tx2">
                    <a:lumMod val="75000"/>
                  </a:schemeClr>
                </a:solidFill>
              </a:rPr>
              <a:t/>
            </a:r>
            <a:br>
              <a:rPr lang="uk-UA" dirty="0">
                <a:solidFill>
                  <a:schemeClr val="tx2">
                    <a:lumMod val="75000"/>
                  </a:schemeClr>
                </a:solidFill>
              </a:rPr>
            </a:br>
            <a:endParaRPr lang="uk-UA" dirty="0">
              <a:solidFill>
                <a:schemeClr val="tx2">
                  <a:lumMod val="75000"/>
                </a:schemeClr>
              </a:solidFill>
            </a:endParaRPr>
          </a:p>
        </p:txBody>
      </p:sp>
      <p:sp>
        <p:nvSpPr>
          <p:cNvPr id="3" name="Підзаголовок 2">
            <a:extLst>
              <a:ext uri="{FF2B5EF4-FFF2-40B4-BE49-F238E27FC236}">
                <a16:creationId xmlns:a16="http://schemas.microsoft.com/office/drawing/2014/main" id="{1931FB26-95F8-5128-D687-9874447B74D8}"/>
              </a:ext>
            </a:extLst>
          </p:cNvPr>
          <p:cNvSpPr>
            <a:spLocks noGrp="1"/>
          </p:cNvSpPr>
          <p:nvPr>
            <p:ph type="subTitle" idx="1"/>
          </p:nvPr>
        </p:nvSpPr>
        <p:spPr>
          <a:xfrm>
            <a:off x="522641" y="1415845"/>
            <a:ext cx="11195226" cy="3270578"/>
          </a:xfrm>
        </p:spPr>
        <p:txBody>
          <a:bodyPr/>
          <a:lstStyle/>
          <a:p>
            <a:pPr algn="just"/>
            <a:r>
              <a:rPr lang="uk-UA" sz="1800" dirty="0">
                <a:solidFill>
                  <a:schemeClr val="accent1">
                    <a:lumMod val="75000"/>
                  </a:schemeClr>
                </a:solidFill>
              </a:rPr>
              <a:t>Якщо в договорі довічного утримання (догляду) сторони погодили лише грошовий еквівалент утримання та обов’язок сплати комунальних послуг, без конкретних обов'язків з догляду (опікування), то ненадання набувачем догляду не може бути підставою для розірвання договору як істотне порушення його умов</a:t>
            </a:r>
          </a:p>
          <a:p>
            <a:pPr algn="just"/>
            <a:endParaRPr lang="uk-UA" sz="1800" dirty="0">
              <a:solidFill>
                <a:schemeClr val="accent1">
                  <a:lumMod val="75000"/>
                </a:schemeClr>
              </a:solidFill>
            </a:endParaRPr>
          </a:p>
          <a:p>
            <a:pPr algn="just"/>
            <a:r>
              <a:rPr lang="uk-UA" sz="1800" dirty="0">
                <a:solidFill>
                  <a:schemeClr val="tx2">
                    <a:lumMod val="75000"/>
                  </a:schemeClr>
                </a:solidFill>
              </a:rPr>
              <a:t>Постанова КЦС ВС від 26 серпня 2025 року в справі № 464/5967/23</a:t>
            </a:r>
          </a:p>
          <a:p>
            <a:endParaRPr lang="uk-UA" dirty="0"/>
          </a:p>
        </p:txBody>
      </p:sp>
      <p:sp>
        <p:nvSpPr>
          <p:cNvPr id="4" name="Місце для тексту 3">
            <a:extLst>
              <a:ext uri="{FF2B5EF4-FFF2-40B4-BE49-F238E27FC236}">
                <a16:creationId xmlns:a16="http://schemas.microsoft.com/office/drawing/2014/main" id="{557B2070-B2A9-2A04-4619-035B414135D5}"/>
              </a:ext>
            </a:extLst>
          </p:cNvPr>
          <p:cNvSpPr>
            <a:spLocks noGrp="1"/>
          </p:cNvSpPr>
          <p:nvPr>
            <p:ph type="body" sz="quarter" idx="13"/>
          </p:nvPr>
        </p:nvSpPr>
        <p:spPr>
          <a:xfrm>
            <a:off x="4698999" y="6040562"/>
            <a:ext cx="6182935" cy="294761"/>
          </a:xfrm>
        </p:spPr>
        <p:txBody>
          <a:bodyPr>
            <a:normAutofit fontScale="85000" lnSpcReduction="20000"/>
          </a:bodyPr>
          <a:lstStyle/>
          <a:p>
            <a:pPr algn="just"/>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Tree>
    <p:extLst>
      <p:ext uri="{BB962C8B-B14F-4D97-AF65-F5344CB8AC3E}">
        <p14:creationId xmlns:p14="http://schemas.microsoft.com/office/powerpoint/2010/main" val="393662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1538D2-9EEF-9CD2-A568-29D9050957E9}"/>
              </a:ext>
            </a:extLst>
          </p:cNvPr>
          <p:cNvSpPr>
            <a:spLocks noGrp="1"/>
          </p:cNvSpPr>
          <p:nvPr>
            <p:ph type="ctrTitle"/>
          </p:nvPr>
        </p:nvSpPr>
        <p:spPr>
          <a:xfrm>
            <a:off x="518735" y="341784"/>
            <a:ext cx="11385718" cy="535995"/>
          </a:xfrm>
        </p:spPr>
        <p:txBody>
          <a:bodyPr>
            <a:noAutofit/>
          </a:bodyPr>
          <a:lstStyle/>
          <a:p>
            <a:r>
              <a:rPr lang="uk-UA" sz="1800" b="1" noProof="0" dirty="0"/>
              <a:t>Щодо належного способу захисту при витребуванні майна та застосування позовної давності до </a:t>
            </a:r>
            <a:r>
              <a:rPr lang="uk-UA" sz="1800" b="1" noProof="0" dirty="0" err="1"/>
              <a:t>віндикаційних</a:t>
            </a:r>
            <a:r>
              <a:rPr lang="uk-UA" sz="1800" b="1" noProof="0" dirty="0"/>
              <a:t> позовів</a:t>
            </a:r>
          </a:p>
        </p:txBody>
      </p:sp>
      <p:sp>
        <p:nvSpPr>
          <p:cNvPr id="3" name="Підзаголовок 2">
            <a:extLst>
              <a:ext uri="{FF2B5EF4-FFF2-40B4-BE49-F238E27FC236}">
                <a16:creationId xmlns:a16="http://schemas.microsoft.com/office/drawing/2014/main" id="{0B947D7B-DB33-CD40-27FF-450E636562A8}"/>
              </a:ext>
            </a:extLst>
          </p:cNvPr>
          <p:cNvSpPr>
            <a:spLocks noGrp="1"/>
          </p:cNvSpPr>
          <p:nvPr>
            <p:ph type="subTitle" idx="1"/>
          </p:nvPr>
        </p:nvSpPr>
        <p:spPr>
          <a:xfrm>
            <a:off x="518735" y="1170312"/>
            <a:ext cx="10816374" cy="3270578"/>
          </a:xfrm>
        </p:spPr>
        <p:txBody>
          <a:bodyPr/>
          <a:lstStyle/>
          <a:p>
            <a:pPr algn="just"/>
            <a:r>
              <a:rPr lang="uk-UA" sz="1800" noProof="0" dirty="0">
                <a:solidFill>
                  <a:schemeClr val="accent1">
                    <a:lumMod val="75000"/>
                  </a:schemeClr>
                </a:solidFill>
              </a:rPr>
              <a:t>Визнання недійсним договору дарування не є ефективним способом захисту прав власника, якщо не відновлює його порушені права. Належним способом захисту є </a:t>
            </a:r>
            <a:r>
              <a:rPr lang="uk-UA" sz="1800" noProof="0" dirty="0" err="1">
                <a:solidFill>
                  <a:schemeClr val="accent1">
                    <a:lumMod val="75000"/>
                  </a:schemeClr>
                </a:solidFill>
              </a:rPr>
              <a:t>віндикаційний</a:t>
            </a:r>
            <a:r>
              <a:rPr lang="uk-UA" sz="1800" noProof="0" dirty="0">
                <a:solidFill>
                  <a:schemeClr val="accent1">
                    <a:lumMod val="75000"/>
                  </a:schemeClr>
                </a:solidFill>
              </a:rPr>
              <a:t> позов до кінцевого володільця майна. Скасування державної реєстрації права власності не є самостійним належним способом захисту при </a:t>
            </a:r>
            <a:r>
              <a:rPr lang="uk-UA" sz="1800" noProof="0" dirty="0" err="1">
                <a:solidFill>
                  <a:schemeClr val="accent1">
                    <a:lumMod val="75000"/>
                  </a:schemeClr>
                </a:solidFill>
              </a:rPr>
              <a:t>заявленні</a:t>
            </a:r>
            <a:r>
              <a:rPr lang="uk-UA" sz="1800" noProof="0" dirty="0">
                <a:solidFill>
                  <a:schemeClr val="accent1">
                    <a:lumMod val="75000"/>
                  </a:schemeClr>
                </a:solidFill>
              </a:rPr>
              <a:t> </a:t>
            </a:r>
            <a:r>
              <a:rPr lang="uk-UA" sz="1800" noProof="0" dirty="0" err="1">
                <a:solidFill>
                  <a:schemeClr val="accent1">
                    <a:lumMod val="75000"/>
                  </a:schemeClr>
                </a:solidFill>
              </a:rPr>
              <a:t>віндикаційного</a:t>
            </a:r>
            <a:r>
              <a:rPr lang="uk-UA" sz="1800" noProof="0" dirty="0">
                <a:solidFill>
                  <a:schemeClr val="accent1">
                    <a:lumMod val="75000"/>
                  </a:schemeClr>
                </a:solidFill>
              </a:rPr>
              <a:t> позову. На </a:t>
            </a:r>
            <a:r>
              <a:rPr lang="uk-UA" sz="1800" noProof="0" dirty="0" err="1">
                <a:solidFill>
                  <a:schemeClr val="accent1">
                    <a:lumMod val="75000"/>
                  </a:schemeClr>
                </a:solidFill>
              </a:rPr>
              <a:t>віндикаційні</a:t>
            </a:r>
            <a:r>
              <a:rPr lang="uk-UA" sz="1800" noProof="0" dirty="0">
                <a:solidFill>
                  <a:schemeClr val="accent1">
                    <a:lumMod val="75000"/>
                  </a:schemeClr>
                </a:solidFill>
              </a:rPr>
              <a:t> позови поширюється загальна позовна давність, початок відліку якої пов'язується з моментом</a:t>
            </a:r>
            <a:r>
              <a:rPr lang="uk-UA" sz="1800" dirty="0">
                <a:solidFill>
                  <a:schemeClr val="accent1">
                    <a:lumMod val="75000"/>
                  </a:schemeClr>
                </a:solidFill>
              </a:rPr>
              <a:t>, коли особа довідалася або могла довідатися про порушення права</a:t>
            </a:r>
            <a:endParaRPr lang="uk-UA" sz="1800" noProof="0" dirty="0">
              <a:solidFill>
                <a:schemeClr val="accent1">
                  <a:lumMod val="75000"/>
                </a:schemeClr>
              </a:solidFill>
            </a:endParaRPr>
          </a:p>
          <a:p>
            <a:pPr algn="just"/>
            <a:endParaRPr lang="uk-UA" sz="1800" noProof="0" dirty="0">
              <a:solidFill>
                <a:schemeClr val="accent1">
                  <a:lumMod val="75000"/>
                </a:schemeClr>
              </a:solidFill>
            </a:endParaRPr>
          </a:p>
          <a:p>
            <a:pPr algn="just"/>
            <a:r>
              <a:rPr lang="uk-UA" sz="1800" dirty="0">
                <a:solidFill>
                  <a:schemeClr val="tx2">
                    <a:lumMod val="75000"/>
                  </a:schemeClr>
                </a:solidFill>
              </a:rPr>
              <a:t>Постанова КЦС ВС від 28 січня 2026 року в справі № 461/4829/22</a:t>
            </a:r>
            <a:endParaRPr lang="uk-UA" sz="1800" noProof="0" dirty="0">
              <a:solidFill>
                <a:schemeClr val="tx2">
                  <a:lumMod val="75000"/>
                </a:schemeClr>
              </a:solidFill>
            </a:endParaRPr>
          </a:p>
        </p:txBody>
      </p:sp>
      <p:sp>
        <p:nvSpPr>
          <p:cNvPr id="4" name="Місце для тексту 3">
            <a:extLst>
              <a:ext uri="{FF2B5EF4-FFF2-40B4-BE49-F238E27FC236}">
                <a16:creationId xmlns:a16="http://schemas.microsoft.com/office/drawing/2014/main" id="{70451F3A-7FFD-949E-454B-E309FBF7C165}"/>
              </a:ext>
            </a:extLst>
          </p:cNvPr>
          <p:cNvSpPr>
            <a:spLocks noGrp="1"/>
          </p:cNvSpPr>
          <p:nvPr>
            <p:ph type="body" sz="quarter" idx="13"/>
          </p:nvPr>
        </p:nvSpPr>
        <p:spPr>
          <a:xfrm>
            <a:off x="5147733" y="6040562"/>
            <a:ext cx="6187376" cy="294761"/>
          </a:xfrm>
        </p:spPr>
        <p:txBody>
          <a:bodyPr>
            <a:normAutofit fontScale="77500" lnSpcReduction="20000"/>
          </a:bodyPr>
          <a:lstStyle/>
          <a:p>
            <a:pPr algn="just"/>
            <a:r>
              <a:rPr lang="uk-UA" sz="12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2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3895576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54E92D-D2AC-87CF-4F9C-F03F296DB221}"/>
              </a:ext>
            </a:extLst>
          </p:cNvPr>
          <p:cNvSpPr>
            <a:spLocks noGrp="1"/>
          </p:cNvSpPr>
          <p:nvPr>
            <p:ph type="ctrTitle"/>
          </p:nvPr>
        </p:nvSpPr>
        <p:spPr>
          <a:xfrm>
            <a:off x="518735" y="592667"/>
            <a:ext cx="11089066" cy="1024466"/>
          </a:xfrm>
        </p:spPr>
        <p:txBody>
          <a:bodyPr>
            <a:normAutofit fontScale="90000"/>
          </a:bodyPr>
          <a:lstStyle/>
          <a:p>
            <a:r>
              <a:rPr lang="uk-UA" sz="2000" b="1" dirty="0"/>
              <a:t>Моральна шкода, завдана особі тривалим кримінальним провадженням, яке було закрито</a:t>
            </a:r>
            <a:r>
              <a:rPr lang="uk-UA" sz="1800" b="1" dirty="0"/>
              <a:t/>
            </a:r>
            <a:br>
              <a:rPr lang="uk-UA" sz="1800" b="1" dirty="0"/>
            </a:br>
            <a:r>
              <a:rPr lang="uk-UA" sz="1800" b="1" dirty="0"/>
              <a:t/>
            </a:r>
            <a:br>
              <a:rPr lang="uk-UA" sz="1800" b="1" dirty="0"/>
            </a:br>
            <a:endParaRPr lang="uk-UA" sz="1800" b="1" dirty="0"/>
          </a:p>
        </p:txBody>
      </p:sp>
      <p:sp>
        <p:nvSpPr>
          <p:cNvPr id="3" name="Підзаголовок 2">
            <a:extLst>
              <a:ext uri="{FF2B5EF4-FFF2-40B4-BE49-F238E27FC236}">
                <a16:creationId xmlns:a16="http://schemas.microsoft.com/office/drawing/2014/main" id="{534EF403-4EB2-87DF-0B74-A19101F51564}"/>
              </a:ext>
            </a:extLst>
          </p:cNvPr>
          <p:cNvSpPr>
            <a:spLocks noGrp="1"/>
          </p:cNvSpPr>
          <p:nvPr>
            <p:ph type="subTitle" idx="1"/>
          </p:nvPr>
        </p:nvSpPr>
        <p:spPr>
          <a:xfrm>
            <a:off x="518735" y="1778000"/>
            <a:ext cx="11249932" cy="2662890"/>
          </a:xfrm>
        </p:spPr>
        <p:txBody>
          <a:bodyPr/>
          <a:lstStyle/>
          <a:p>
            <a:pPr algn="just"/>
            <a:r>
              <a:rPr lang="uk-UA" sz="1800" dirty="0">
                <a:solidFill>
                  <a:schemeClr val="accent1">
                    <a:lumMod val="75000"/>
                  </a:schemeClr>
                </a:solidFill>
              </a:rPr>
              <a:t>У справах щодо відшкодування моральної шкоди, завданої незаконними діями органів досудового розслідування, діє презумпція спричинення моральної шкоди позивачу відповідачем та обов'язок саме відповідача спростувати таку презумпцію. Надмірна тривалість кримінального провадження сама по собі здатна призвести до моральних страждань особи через тривалу невизначеність спірних правовідносин, необхідність відвідування органів досудового розслідування, неможливість здійснювати звичайну щоденну діяльність та підрив репутації</a:t>
            </a:r>
          </a:p>
          <a:p>
            <a:endParaRPr lang="uk-UA" dirty="0"/>
          </a:p>
          <a:p>
            <a:r>
              <a:rPr lang="uk-UA" sz="1800" dirty="0">
                <a:solidFill>
                  <a:schemeClr val="tx2">
                    <a:lumMod val="75000"/>
                  </a:schemeClr>
                </a:solidFill>
              </a:rPr>
              <a:t>Постанова КЦС ВС від 17 вересня 2025 року в справі № 461/6351/23 </a:t>
            </a:r>
          </a:p>
        </p:txBody>
      </p:sp>
      <p:sp>
        <p:nvSpPr>
          <p:cNvPr id="4" name="Місце для тексту 3">
            <a:extLst>
              <a:ext uri="{FF2B5EF4-FFF2-40B4-BE49-F238E27FC236}">
                <a16:creationId xmlns:a16="http://schemas.microsoft.com/office/drawing/2014/main" id="{19C4BE83-F2DB-7484-B9A4-4C4136D3E70C}"/>
              </a:ext>
            </a:extLst>
          </p:cNvPr>
          <p:cNvSpPr>
            <a:spLocks noGrp="1"/>
          </p:cNvSpPr>
          <p:nvPr>
            <p:ph type="body" sz="quarter" idx="13"/>
          </p:nvPr>
        </p:nvSpPr>
        <p:spPr>
          <a:xfrm>
            <a:off x="5190067" y="6040562"/>
            <a:ext cx="6223000" cy="294761"/>
          </a:xfrm>
        </p:spPr>
        <p:txBody>
          <a:bodyPr>
            <a:normAutofit fontScale="85000" lnSpcReduction="20000"/>
          </a:bodyPr>
          <a:lstStyle/>
          <a:p>
            <a:pPr algn="just"/>
            <a:r>
              <a:rPr lang="uk-UA" sz="105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05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a:p>
            <a:endParaRPr lang="uk-UA" dirty="0"/>
          </a:p>
        </p:txBody>
      </p:sp>
    </p:spTree>
    <p:extLst>
      <p:ext uri="{BB962C8B-B14F-4D97-AF65-F5344CB8AC3E}">
        <p14:creationId xmlns:p14="http://schemas.microsoft.com/office/powerpoint/2010/main" val="262407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F2EA62-158F-8146-5C9D-7AA2C046F5AF}"/>
              </a:ext>
            </a:extLst>
          </p:cNvPr>
          <p:cNvSpPr>
            <a:spLocks noGrp="1"/>
          </p:cNvSpPr>
          <p:nvPr>
            <p:ph type="ctrTitle"/>
          </p:nvPr>
        </p:nvSpPr>
        <p:spPr/>
        <p:txBody>
          <a:bodyPr>
            <a:normAutofit fontScale="90000"/>
          </a:bodyPr>
          <a:lstStyle/>
          <a:p>
            <a:r>
              <a:rPr lang="uk-UA" sz="1800" b="1" dirty="0" err="1"/>
              <a:t>Віндикаційний</a:t>
            </a:r>
            <a:r>
              <a:rPr lang="uk-UA" sz="1800" b="1" dirty="0"/>
              <a:t> позов як належний спосіб захисту права спадкоємця при накладенні земельних ділянок</a:t>
            </a:r>
          </a:p>
        </p:txBody>
      </p:sp>
      <p:sp>
        <p:nvSpPr>
          <p:cNvPr id="3" name="Підзаголовок 2">
            <a:extLst>
              <a:ext uri="{FF2B5EF4-FFF2-40B4-BE49-F238E27FC236}">
                <a16:creationId xmlns:a16="http://schemas.microsoft.com/office/drawing/2014/main" id="{3548ADED-FA3E-14EB-6455-EF8C9CEAE27D}"/>
              </a:ext>
            </a:extLst>
          </p:cNvPr>
          <p:cNvSpPr>
            <a:spLocks noGrp="1"/>
          </p:cNvSpPr>
          <p:nvPr>
            <p:ph type="subTitle" idx="1"/>
          </p:nvPr>
        </p:nvSpPr>
        <p:spPr>
          <a:xfrm>
            <a:off x="518735" y="1170312"/>
            <a:ext cx="11021332" cy="3270578"/>
          </a:xfrm>
        </p:spPr>
        <p:txBody>
          <a:bodyPr/>
          <a:lstStyle/>
          <a:p>
            <a:pPr algn="just"/>
            <a:r>
              <a:rPr lang="uk-UA" sz="1800" dirty="0">
                <a:solidFill>
                  <a:schemeClr val="accent1">
                    <a:lumMod val="75000"/>
                  </a:schemeClr>
                </a:solidFill>
              </a:rPr>
              <a:t>Спадкоємець, який прийняв спадщину у вигляді земельної ділянки та позбавлений можливості оформити право власності через накладення інших земельних ділянок, має звертатися із </a:t>
            </a:r>
            <a:r>
              <a:rPr lang="uk-UA" sz="1800" dirty="0" err="1">
                <a:solidFill>
                  <a:schemeClr val="accent1">
                    <a:lumMod val="75000"/>
                  </a:schemeClr>
                </a:solidFill>
              </a:rPr>
              <a:t>віндикаційним</a:t>
            </a:r>
            <a:r>
              <a:rPr lang="uk-UA" sz="1800" dirty="0">
                <a:solidFill>
                  <a:schemeClr val="accent1">
                    <a:lumMod val="75000"/>
                  </a:schemeClr>
                </a:solidFill>
              </a:rPr>
              <a:t> позовом про витребування майна. Позов про визнання незаконними рішень органів влади та скасування державної реєстрації права власності на спірне майно за відповідачами не є ефективним способом захисту спадкових прав. Обрання неналежного способу захисту є самостійною підставою для відмови у задоволенні позову.</a:t>
            </a:r>
          </a:p>
          <a:p>
            <a:endParaRPr lang="uk-UA" sz="1800" dirty="0">
              <a:solidFill>
                <a:schemeClr val="tx2">
                  <a:lumMod val="75000"/>
                </a:schemeClr>
              </a:solidFill>
            </a:endParaRPr>
          </a:p>
          <a:p>
            <a:r>
              <a:rPr lang="uk-UA" sz="1800" dirty="0">
                <a:solidFill>
                  <a:schemeClr val="tx2">
                    <a:lumMod val="75000"/>
                  </a:schemeClr>
                </a:solidFill>
              </a:rPr>
              <a:t>Постанова КЦС  ВС від 21 січня 2026 року в справі № 444/2634/21</a:t>
            </a:r>
          </a:p>
        </p:txBody>
      </p:sp>
      <p:sp>
        <p:nvSpPr>
          <p:cNvPr id="4" name="Місце для тексту 3">
            <a:extLst>
              <a:ext uri="{FF2B5EF4-FFF2-40B4-BE49-F238E27FC236}">
                <a16:creationId xmlns:a16="http://schemas.microsoft.com/office/drawing/2014/main" id="{AAAA4DA6-D311-9375-15C0-25C8B63F8D21}"/>
              </a:ext>
            </a:extLst>
          </p:cNvPr>
          <p:cNvSpPr>
            <a:spLocks noGrp="1"/>
          </p:cNvSpPr>
          <p:nvPr>
            <p:ph type="body" sz="quarter" idx="13"/>
          </p:nvPr>
        </p:nvSpPr>
        <p:spPr>
          <a:xfrm>
            <a:off x="5037667" y="6040562"/>
            <a:ext cx="6087533" cy="294761"/>
          </a:xfrm>
        </p:spPr>
        <p:txBody>
          <a:bodyPr>
            <a:normAutofit fontScale="85000" lnSpcReduction="20000"/>
          </a:bodyPr>
          <a:lstStyle/>
          <a:p>
            <a:pPr algn="just"/>
            <a:r>
              <a:rPr lang="uk-UA" sz="1100" dirty="0">
                <a:solidFill>
                  <a:schemeClr val="tx2">
                    <a:lumMod val="75000"/>
                  </a:schemeClr>
                </a:solidFill>
                <a:latin typeface="Roboto Condensed Light" panose="02000000000000000000" pitchFamily="2" charset="0"/>
                <a:ea typeface="Roboto Condensed Light" panose="02000000000000000000" pitchFamily="2" charset="0"/>
              </a:rPr>
              <a:t>Аналіз підстав скасування за результатами касаційного перегляду судових рішень, ухвалених судами Львівської області </a:t>
            </a:r>
            <a:endParaRPr lang="uk-UA" sz="1100" dirty="0">
              <a:solidFill>
                <a:schemeClr val="tx2">
                  <a:lumMod val="75000"/>
                </a:schemeClr>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Tree>
    <p:extLst>
      <p:ext uri="{BB962C8B-B14F-4D97-AF65-F5344CB8AC3E}">
        <p14:creationId xmlns:p14="http://schemas.microsoft.com/office/powerpoint/2010/main" val="15948489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3766</TotalTime>
  <Words>2925</Words>
  <Application>Microsoft Office PowerPoint</Application>
  <PresentationFormat>Широкий екран</PresentationFormat>
  <Paragraphs>181</Paragraphs>
  <Slides>37</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37</vt:i4>
      </vt:variant>
    </vt:vector>
  </HeadingPairs>
  <TitlesOfParts>
    <vt:vector size="42" baseType="lpstr">
      <vt:lpstr>Arial</vt:lpstr>
      <vt:lpstr>Calibri</vt:lpstr>
      <vt:lpstr>Calibri Light</vt:lpstr>
      <vt:lpstr>Roboto Condensed Light</vt:lpstr>
      <vt:lpstr>Тема Office</vt:lpstr>
      <vt:lpstr>Презентація PowerPoint</vt:lpstr>
      <vt:lpstr>Cтатистичні показники касаційного перегляду судових рішень у цивільних справах місцевих та апеляційних загальних судів Львівської області у 2025 році </vt:lpstr>
      <vt:lpstr>Cтатистичні показники касаційного перегляду судових рішень у цивільних справах місцевих та апеляційних загальних судів Львівської області у 2025 році </vt:lpstr>
      <vt:lpstr>Встановлення земельного сервітуту за рішенням суду при недосягненні домовленості </vt:lpstr>
      <vt:lpstr>Щодо неефективності вимоги про повернення майна при розірванні договору довічного утримання </vt:lpstr>
      <vt:lpstr>Щодо умов договору довічного утримання та підстав для його розірвання </vt:lpstr>
      <vt:lpstr>Щодо належного способу захисту при витребуванні майна та застосування позовної давності до віндикаційних позовів</vt:lpstr>
      <vt:lpstr>Моральна шкода, завдана особі тривалим кримінальним провадженням, яке було закрито  </vt:lpstr>
      <vt:lpstr>Віндикаційний позов як належний спосіб захисту права спадкоємця при накладенні земельних ділянок</vt:lpstr>
      <vt:lpstr>Щодо передчасності висновку про виселення без встановлення згоди власника альтернативного житла на вселення</vt:lpstr>
      <vt:lpstr>Щодо позбавлення батьківських прав через самоусунення від виконання батьківських обов'язків </vt:lpstr>
      <vt:lpstr>Щодо недостатності висновку лікарів-психіатрів для примусової госпіталізації без доказів реальної небезпеки </vt:lpstr>
      <vt:lpstr>Щодо обов'язку суду всебічно з'ясовувати обставини при призначенні опікуна над недієздатною особою</vt:lpstr>
      <vt:lpstr>Щодо встановлення у судовому порядку фактів, від доведення яких залежить виникнення права на спадкування</vt:lpstr>
      <vt:lpstr>Щодо встановлення факту належності правовстановлюючого документа при розбіжності імені після отримання нового паспорта </vt:lpstr>
      <vt:lpstr>Щодо права спадкоємця на апеляційне оскарження як процесуального правонаступника</vt:lpstr>
      <vt:lpstr>Щодо правонаступництва у справах про розірвання спадкового договору за позовом відчужувача </vt:lpstr>
      <vt:lpstr>Щодо можливості апеляційного оскарження ухвали про зупинення провадження у справі для надання строку на примирення</vt:lpstr>
      <vt:lpstr>Щодо можливості повторного звернення із заявою про перегляд заочного рішення після залишення попередньої заяви без розгляду у зв’язку із пропуском строку </vt:lpstr>
      <vt:lpstr>Щодо відсутності повноважень апеляційного суду закривати провадження з підстав його помилкового відкриття або повторної оцінки поважності причин пропуску строку</vt:lpstr>
      <vt:lpstr>Щодо залишення зустрічного позову без розгляду на стадії апеляційного перегляду з мотивів пропуску строку його подання</vt:lpstr>
      <vt:lpstr>Щодо права на розподіл судових витрат при апеляційному перегляді ухвали про відмову у видачі судового наказу</vt:lpstr>
      <vt:lpstr>Щодо відсутності підстав для зупинення провадження у цивільній справі через  досудове розслідування у кримінальному провадженні </vt:lpstr>
      <vt:lpstr>Щодо перевірки повноважень представника при відмові від позову </vt:lpstr>
      <vt:lpstr>Презентація PowerPoint</vt:lpstr>
      <vt:lpstr>Щодо розмежування фактичних тверджень та оціночних суджень у публікаціях </vt:lpstr>
      <vt:lpstr>Щодо преюдиціального значення судових рішень у спорах про припинення кредитних зобов'язань </vt:lpstr>
      <vt:lpstr>Щодо права користування житлом після припинення сімейних відносин   </vt:lpstr>
      <vt:lpstr>Щодо застосування конкурсного відбору керівника школи мистецтв як закладу культури   </vt:lpstr>
      <vt:lpstr>Щодо звільнення через конфлікт інтересів</vt:lpstr>
      <vt:lpstr> Про позитивний досвід спільної опіки </vt:lpstr>
      <vt:lpstr>Щодо неправомірності залишення позову без розгляду у зв’язку з невнесенням вартості майна на депозитний рахунок суду у справах про витребування майна у добросовісного відповідача</vt:lpstr>
      <vt:lpstr>Щодо розмежування юрисдикції у спорах про витребування земельних ділянок</vt:lpstr>
      <vt:lpstr>Щодо відсутності обов'язку залучення всіх спадкоємців до справи про звільнення майна з-під арешту</vt:lpstr>
      <vt:lpstr>Про можливість застосування наслідків ухилення від експертизи лише після її призначення </vt:lpstr>
      <vt:lpstr>Щодо застосування строків апеляційного оскарження до рішень, ухвалених до набрання чинності ЦПК України 2017 року</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Результати здійснення правосуддя Верховним Судом</dc:title>
  <dc:creator>Johny Puk</dc:creator>
  <cp:lastModifiedBy>Тарас Тарас</cp:lastModifiedBy>
  <cp:revision>361</cp:revision>
  <dcterms:created xsi:type="dcterms:W3CDTF">2019-05-13T19:51:33Z</dcterms:created>
  <dcterms:modified xsi:type="dcterms:W3CDTF">2026-03-31T08:41:32Z</dcterms:modified>
</cp:coreProperties>
</file>