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379" r:id="rId4"/>
    <p:sldId id="381" r:id="rId5"/>
    <p:sldId id="372" r:id="rId6"/>
    <p:sldId id="272" r:id="rId7"/>
    <p:sldId id="274" r:id="rId8"/>
    <p:sldId id="373" r:id="rId9"/>
    <p:sldId id="276" r:id="rId10"/>
    <p:sldId id="374" r:id="rId11"/>
    <p:sldId id="375" r:id="rId12"/>
    <p:sldId id="277" r:id="rId13"/>
    <p:sldId id="378" r:id="rId14"/>
    <p:sldId id="377" r:id="rId15"/>
    <p:sldId id="278" r:id="rId16"/>
    <p:sldId id="380" r:id="rId17"/>
    <p:sldId id="376" r:id="rId18"/>
    <p:sldId id="281" r:id="rId19"/>
    <p:sldId id="320" r:id="rId20"/>
    <p:sldId id="357" r:id="rId21"/>
    <p:sldId id="257" r:id="rId22"/>
    <p:sldId id="258" r:id="rId23"/>
    <p:sldId id="263" r:id="rId24"/>
    <p:sldId id="383" r:id="rId25"/>
    <p:sldId id="382" r:id="rId26"/>
    <p:sldId id="371" r:id="rId27"/>
  </p:sldIdLst>
  <p:sldSz cx="10693400" cy="7569200"/>
  <p:notesSz cx="10693400" cy="756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60"/>
  </p:normalViewPr>
  <p:slideViewPr>
    <p:cSldViewPr>
      <p:cViewPr varScale="1">
        <p:scale>
          <a:sx n="97" d="100"/>
          <a:sy n="97" d="100"/>
        </p:scale>
        <p:origin x="157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7885" y="1892046"/>
            <a:ext cx="9632315" cy="15894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058AA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8752"/>
            <a:ext cx="748538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75920">
              <a:lnSpc>
                <a:spcPct val="100000"/>
              </a:lnSpc>
              <a:spcBef>
                <a:spcPts val="45"/>
              </a:spcBef>
            </a:pPr>
            <a:r>
              <a:rPr sz="1100" spc="10" dirty="0"/>
              <a:t>Верховний</a:t>
            </a:r>
            <a:r>
              <a:rPr sz="1100" spc="270" dirty="0"/>
              <a:t> </a:t>
            </a:r>
            <a:r>
              <a:rPr sz="1100" spc="-25" dirty="0"/>
              <a:t>Суд</a:t>
            </a:r>
            <a:endParaRPr sz="11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86080">
              <a:lnSpc>
                <a:spcPct val="100000"/>
              </a:lnSpc>
              <a:spcBef>
                <a:spcPts val="45"/>
              </a:spcBef>
            </a:pPr>
            <a:r>
              <a:rPr sz="1100" spc="20" dirty="0"/>
              <a:t>Актуальні</a:t>
            </a:r>
            <a:r>
              <a:rPr sz="1100" spc="130" dirty="0"/>
              <a:t> </a:t>
            </a:r>
            <a:r>
              <a:rPr sz="1100" spc="45" dirty="0"/>
              <a:t>питання</a:t>
            </a:r>
            <a:r>
              <a:rPr sz="1100" spc="145" dirty="0"/>
              <a:t> </a:t>
            </a:r>
            <a:r>
              <a:rPr sz="1100" spc="50" dirty="0"/>
              <a:t>розгляду</a:t>
            </a:r>
            <a:r>
              <a:rPr sz="1100" spc="75" dirty="0"/>
              <a:t> </a:t>
            </a:r>
            <a:r>
              <a:rPr sz="1100" spc="20" dirty="0"/>
              <a:t>земельних</a:t>
            </a:r>
            <a:r>
              <a:rPr sz="1100" spc="125" dirty="0"/>
              <a:t> </a:t>
            </a:r>
            <a:r>
              <a:rPr sz="1100" spc="50" dirty="0"/>
              <a:t>спорів</a:t>
            </a:r>
            <a:r>
              <a:rPr sz="1100" spc="65" dirty="0"/>
              <a:t> </a:t>
            </a:r>
            <a:r>
              <a:rPr sz="1100" spc="20" dirty="0"/>
              <a:t>у</a:t>
            </a:r>
            <a:r>
              <a:rPr sz="1100" spc="85" dirty="0"/>
              <a:t> </a:t>
            </a:r>
            <a:r>
              <a:rPr sz="1100" spc="50" dirty="0"/>
              <a:t>практиці</a:t>
            </a:r>
            <a:r>
              <a:rPr sz="1100" spc="114" dirty="0"/>
              <a:t> </a:t>
            </a:r>
            <a:r>
              <a:rPr sz="1100" spc="20" dirty="0"/>
              <a:t>Верховного</a:t>
            </a:r>
            <a:r>
              <a:rPr sz="1100" spc="105" dirty="0"/>
              <a:t> </a:t>
            </a:r>
            <a:r>
              <a:rPr sz="1100" spc="-20" dirty="0"/>
              <a:t>Суду</a:t>
            </a:r>
            <a:endParaRPr sz="110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‹№›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058AA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75920">
              <a:lnSpc>
                <a:spcPct val="100000"/>
              </a:lnSpc>
              <a:spcBef>
                <a:spcPts val="45"/>
              </a:spcBef>
            </a:pPr>
            <a:r>
              <a:rPr sz="1100" spc="10" dirty="0"/>
              <a:t>Верховний</a:t>
            </a:r>
            <a:r>
              <a:rPr sz="1100" spc="270" dirty="0"/>
              <a:t> </a:t>
            </a:r>
            <a:r>
              <a:rPr sz="1100" spc="-25" dirty="0"/>
              <a:t>Суд</a:t>
            </a:r>
            <a:endParaRPr sz="11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86080">
              <a:lnSpc>
                <a:spcPct val="100000"/>
              </a:lnSpc>
              <a:spcBef>
                <a:spcPts val="45"/>
              </a:spcBef>
            </a:pPr>
            <a:r>
              <a:rPr sz="1100" spc="20" dirty="0"/>
              <a:t>Актуальні</a:t>
            </a:r>
            <a:r>
              <a:rPr sz="1100" spc="130" dirty="0"/>
              <a:t> </a:t>
            </a:r>
            <a:r>
              <a:rPr sz="1100" spc="45" dirty="0"/>
              <a:t>питання</a:t>
            </a:r>
            <a:r>
              <a:rPr sz="1100" spc="145" dirty="0"/>
              <a:t> </a:t>
            </a:r>
            <a:r>
              <a:rPr sz="1100" spc="50" dirty="0"/>
              <a:t>розгляду</a:t>
            </a:r>
            <a:r>
              <a:rPr sz="1100" spc="75" dirty="0"/>
              <a:t> </a:t>
            </a:r>
            <a:r>
              <a:rPr sz="1100" spc="20" dirty="0"/>
              <a:t>земельних</a:t>
            </a:r>
            <a:r>
              <a:rPr sz="1100" spc="125" dirty="0"/>
              <a:t> </a:t>
            </a:r>
            <a:r>
              <a:rPr sz="1100" spc="50" dirty="0"/>
              <a:t>спорів</a:t>
            </a:r>
            <a:r>
              <a:rPr sz="1100" spc="65" dirty="0"/>
              <a:t> </a:t>
            </a:r>
            <a:r>
              <a:rPr sz="1100" spc="20" dirty="0"/>
              <a:t>у</a:t>
            </a:r>
            <a:r>
              <a:rPr sz="1100" spc="85" dirty="0"/>
              <a:t> </a:t>
            </a:r>
            <a:r>
              <a:rPr sz="1100" spc="50" dirty="0"/>
              <a:t>практиці</a:t>
            </a:r>
            <a:r>
              <a:rPr sz="1100" spc="114" dirty="0"/>
              <a:t> </a:t>
            </a:r>
            <a:r>
              <a:rPr sz="1100" spc="20" dirty="0"/>
              <a:t>Верховного</a:t>
            </a:r>
            <a:r>
              <a:rPr sz="1100" spc="105" dirty="0"/>
              <a:t> </a:t>
            </a:r>
            <a:r>
              <a:rPr sz="1100" spc="-20" dirty="0"/>
              <a:t>Суду</a:t>
            </a:r>
            <a:endParaRPr sz="110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‹№›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058AA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75920">
              <a:lnSpc>
                <a:spcPct val="100000"/>
              </a:lnSpc>
              <a:spcBef>
                <a:spcPts val="45"/>
              </a:spcBef>
            </a:pPr>
            <a:r>
              <a:rPr sz="1100" spc="10" dirty="0"/>
              <a:t>Верховний</a:t>
            </a:r>
            <a:r>
              <a:rPr sz="1100" spc="270" dirty="0"/>
              <a:t> </a:t>
            </a:r>
            <a:r>
              <a:rPr sz="1100" spc="-25" dirty="0"/>
              <a:t>Суд</a:t>
            </a:r>
            <a:endParaRPr sz="110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86080">
              <a:lnSpc>
                <a:spcPct val="100000"/>
              </a:lnSpc>
              <a:spcBef>
                <a:spcPts val="45"/>
              </a:spcBef>
            </a:pPr>
            <a:r>
              <a:rPr sz="1100" spc="20" dirty="0"/>
              <a:t>Актуальні</a:t>
            </a:r>
            <a:r>
              <a:rPr sz="1100" spc="130" dirty="0"/>
              <a:t> </a:t>
            </a:r>
            <a:r>
              <a:rPr sz="1100" spc="45" dirty="0"/>
              <a:t>питання</a:t>
            </a:r>
            <a:r>
              <a:rPr sz="1100" spc="145" dirty="0"/>
              <a:t> </a:t>
            </a:r>
            <a:r>
              <a:rPr sz="1100" spc="50" dirty="0"/>
              <a:t>розгляду</a:t>
            </a:r>
            <a:r>
              <a:rPr sz="1100" spc="75" dirty="0"/>
              <a:t> </a:t>
            </a:r>
            <a:r>
              <a:rPr sz="1100" spc="20" dirty="0"/>
              <a:t>земельних</a:t>
            </a:r>
            <a:r>
              <a:rPr sz="1100" spc="125" dirty="0"/>
              <a:t> </a:t>
            </a:r>
            <a:r>
              <a:rPr sz="1100" spc="50" dirty="0"/>
              <a:t>спорів</a:t>
            </a:r>
            <a:r>
              <a:rPr sz="1100" spc="65" dirty="0"/>
              <a:t> </a:t>
            </a:r>
            <a:r>
              <a:rPr sz="1100" spc="20" dirty="0"/>
              <a:t>у</a:t>
            </a:r>
            <a:r>
              <a:rPr sz="1100" spc="85" dirty="0"/>
              <a:t> </a:t>
            </a:r>
            <a:r>
              <a:rPr sz="1100" spc="50" dirty="0"/>
              <a:t>практиці</a:t>
            </a:r>
            <a:r>
              <a:rPr sz="1100" spc="114" dirty="0"/>
              <a:t> </a:t>
            </a:r>
            <a:r>
              <a:rPr sz="1100" spc="20" dirty="0"/>
              <a:t>Верховного</a:t>
            </a:r>
            <a:r>
              <a:rPr sz="1100" spc="105" dirty="0"/>
              <a:t> </a:t>
            </a:r>
            <a:r>
              <a:rPr sz="1100" spc="-20" dirty="0"/>
              <a:t>Суду</a:t>
            </a:r>
            <a:endParaRPr sz="110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‹№›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89590" cy="7564120"/>
          </a:xfrm>
          <a:custGeom>
            <a:avLst/>
            <a:gdLst/>
            <a:ahLst/>
            <a:cxnLst/>
            <a:rect l="l" t="t" r="r" b="b"/>
            <a:pathLst>
              <a:path w="10689590" h="7564120">
                <a:moveTo>
                  <a:pt x="10689336" y="0"/>
                </a:moveTo>
                <a:lnTo>
                  <a:pt x="0" y="0"/>
                </a:lnTo>
                <a:lnTo>
                  <a:pt x="0" y="7563611"/>
                </a:lnTo>
                <a:lnTo>
                  <a:pt x="10689336" y="7563611"/>
                </a:lnTo>
                <a:lnTo>
                  <a:pt x="10689336" y="0"/>
                </a:lnTo>
                <a:close/>
              </a:path>
            </a:pathLst>
          </a:custGeom>
          <a:solidFill>
            <a:srgbClr val="EEE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058AA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75920">
              <a:lnSpc>
                <a:spcPct val="100000"/>
              </a:lnSpc>
              <a:spcBef>
                <a:spcPts val="45"/>
              </a:spcBef>
            </a:pPr>
            <a:r>
              <a:rPr sz="1100" spc="10" dirty="0"/>
              <a:t>Верховний</a:t>
            </a:r>
            <a:r>
              <a:rPr sz="1100" spc="270" dirty="0"/>
              <a:t> </a:t>
            </a:r>
            <a:r>
              <a:rPr sz="1100" spc="-25" dirty="0"/>
              <a:t>Суд</a:t>
            </a:r>
            <a:endParaRPr sz="110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86080">
              <a:lnSpc>
                <a:spcPct val="100000"/>
              </a:lnSpc>
              <a:spcBef>
                <a:spcPts val="45"/>
              </a:spcBef>
            </a:pPr>
            <a:r>
              <a:rPr sz="1100" spc="20" dirty="0"/>
              <a:t>Актуальні</a:t>
            </a:r>
            <a:r>
              <a:rPr sz="1100" spc="130" dirty="0"/>
              <a:t> </a:t>
            </a:r>
            <a:r>
              <a:rPr sz="1100" spc="45" dirty="0"/>
              <a:t>питання</a:t>
            </a:r>
            <a:r>
              <a:rPr sz="1100" spc="145" dirty="0"/>
              <a:t> </a:t>
            </a:r>
            <a:r>
              <a:rPr sz="1100" spc="50" dirty="0"/>
              <a:t>розгляду</a:t>
            </a:r>
            <a:r>
              <a:rPr sz="1100" spc="75" dirty="0"/>
              <a:t> </a:t>
            </a:r>
            <a:r>
              <a:rPr sz="1100" spc="20" dirty="0"/>
              <a:t>земельних</a:t>
            </a:r>
            <a:r>
              <a:rPr sz="1100" spc="125" dirty="0"/>
              <a:t> </a:t>
            </a:r>
            <a:r>
              <a:rPr sz="1100" spc="50" dirty="0"/>
              <a:t>спорів</a:t>
            </a:r>
            <a:r>
              <a:rPr sz="1100" spc="65" dirty="0"/>
              <a:t> </a:t>
            </a:r>
            <a:r>
              <a:rPr sz="1100" spc="20" dirty="0"/>
              <a:t>у</a:t>
            </a:r>
            <a:r>
              <a:rPr sz="1100" spc="85" dirty="0"/>
              <a:t> </a:t>
            </a:r>
            <a:r>
              <a:rPr sz="1100" spc="50" dirty="0"/>
              <a:t>практиці</a:t>
            </a:r>
            <a:r>
              <a:rPr sz="1100" spc="114" dirty="0"/>
              <a:t> </a:t>
            </a:r>
            <a:r>
              <a:rPr sz="1100" spc="20" dirty="0"/>
              <a:t>Верховного</a:t>
            </a:r>
            <a:r>
              <a:rPr sz="1100" spc="105" dirty="0"/>
              <a:t> </a:t>
            </a:r>
            <a:r>
              <a:rPr sz="1100" spc="-20" dirty="0"/>
              <a:t>Суду</a:t>
            </a:r>
            <a:endParaRPr sz="110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‹№›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75920">
              <a:lnSpc>
                <a:spcPct val="100000"/>
              </a:lnSpc>
              <a:spcBef>
                <a:spcPts val="45"/>
              </a:spcBef>
            </a:pPr>
            <a:r>
              <a:rPr sz="1100" spc="10" dirty="0"/>
              <a:t>Верховний</a:t>
            </a:r>
            <a:r>
              <a:rPr sz="1100" spc="270" dirty="0"/>
              <a:t> </a:t>
            </a:r>
            <a:r>
              <a:rPr sz="1100" spc="-25" dirty="0"/>
              <a:t>Суд</a:t>
            </a:r>
            <a:endParaRPr sz="110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86080">
              <a:lnSpc>
                <a:spcPct val="100000"/>
              </a:lnSpc>
              <a:spcBef>
                <a:spcPts val="45"/>
              </a:spcBef>
            </a:pPr>
            <a:r>
              <a:rPr sz="1100" spc="20" dirty="0"/>
              <a:t>Актуальні</a:t>
            </a:r>
            <a:r>
              <a:rPr sz="1100" spc="130" dirty="0"/>
              <a:t> </a:t>
            </a:r>
            <a:r>
              <a:rPr sz="1100" spc="45" dirty="0"/>
              <a:t>питання</a:t>
            </a:r>
            <a:r>
              <a:rPr sz="1100" spc="145" dirty="0"/>
              <a:t> </a:t>
            </a:r>
            <a:r>
              <a:rPr sz="1100" spc="50" dirty="0"/>
              <a:t>розгляду</a:t>
            </a:r>
            <a:r>
              <a:rPr sz="1100" spc="75" dirty="0"/>
              <a:t> </a:t>
            </a:r>
            <a:r>
              <a:rPr sz="1100" spc="20" dirty="0"/>
              <a:t>земельних</a:t>
            </a:r>
            <a:r>
              <a:rPr sz="1100" spc="125" dirty="0"/>
              <a:t> </a:t>
            </a:r>
            <a:r>
              <a:rPr sz="1100" spc="50" dirty="0"/>
              <a:t>спорів</a:t>
            </a:r>
            <a:r>
              <a:rPr sz="1100" spc="65" dirty="0"/>
              <a:t> </a:t>
            </a:r>
            <a:r>
              <a:rPr sz="1100" spc="20" dirty="0"/>
              <a:t>у</a:t>
            </a:r>
            <a:r>
              <a:rPr sz="1100" spc="85" dirty="0"/>
              <a:t> </a:t>
            </a:r>
            <a:r>
              <a:rPr sz="1100" spc="50" dirty="0"/>
              <a:t>практиці</a:t>
            </a:r>
            <a:r>
              <a:rPr sz="1100" spc="114" dirty="0"/>
              <a:t> </a:t>
            </a:r>
            <a:r>
              <a:rPr sz="1100" spc="20" dirty="0"/>
              <a:t>Верховного</a:t>
            </a:r>
            <a:r>
              <a:rPr sz="1100" spc="105" dirty="0"/>
              <a:t> </a:t>
            </a:r>
            <a:r>
              <a:rPr sz="1100" spc="-20" dirty="0"/>
              <a:t>Суду</a:t>
            </a:r>
            <a:endParaRPr sz="110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‹№›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89590" cy="7564120"/>
          </a:xfrm>
          <a:custGeom>
            <a:avLst/>
            <a:gdLst/>
            <a:ahLst/>
            <a:cxnLst/>
            <a:rect l="l" t="t" r="r" b="b"/>
            <a:pathLst>
              <a:path w="10689590" h="7564120">
                <a:moveTo>
                  <a:pt x="10689336" y="0"/>
                </a:moveTo>
                <a:lnTo>
                  <a:pt x="0" y="0"/>
                </a:lnTo>
                <a:lnTo>
                  <a:pt x="0" y="7563611"/>
                </a:lnTo>
                <a:lnTo>
                  <a:pt x="10689336" y="7563611"/>
                </a:lnTo>
                <a:lnTo>
                  <a:pt x="10689336" y="0"/>
                </a:lnTo>
                <a:close/>
              </a:path>
            </a:pathLst>
          </a:custGeom>
          <a:solidFill>
            <a:srgbClr val="EEE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41781" y="6963918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537" y="0"/>
                </a:lnTo>
              </a:path>
            </a:pathLst>
          </a:custGeom>
          <a:ln w="13716">
            <a:solidFill>
              <a:srgbClr val="0027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501" y="518286"/>
            <a:ext cx="9626396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058AA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501" y="1220215"/>
            <a:ext cx="9632315" cy="524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566" y="6685320"/>
            <a:ext cx="1261516" cy="2320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75920">
              <a:lnSpc>
                <a:spcPct val="100000"/>
              </a:lnSpc>
              <a:spcBef>
                <a:spcPts val="45"/>
              </a:spcBef>
            </a:pPr>
            <a:r>
              <a:rPr sz="1100" spc="10" dirty="0"/>
              <a:t>Верховний</a:t>
            </a:r>
            <a:r>
              <a:rPr sz="1100" spc="270" dirty="0"/>
              <a:t> </a:t>
            </a:r>
            <a:r>
              <a:rPr sz="1100" spc="-25" dirty="0"/>
              <a:t>Суд</a:t>
            </a:r>
            <a:endParaRPr sz="11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82317" y="6709704"/>
            <a:ext cx="4769738" cy="217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386080">
              <a:lnSpc>
                <a:spcPct val="100000"/>
              </a:lnSpc>
              <a:spcBef>
                <a:spcPts val="45"/>
              </a:spcBef>
            </a:pPr>
            <a:r>
              <a:rPr sz="1100" spc="20" dirty="0"/>
              <a:t>Актуальні</a:t>
            </a:r>
            <a:r>
              <a:rPr sz="1100" spc="130" dirty="0"/>
              <a:t> </a:t>
            </a:r>
            <a:r>
              <a:rPr sz="1100" spc="45" dirty="0"/>
              <a:t>питання</a:t>
            </a:r>
            <a:r>
              <a:rPr sz="1100" spc="145" dirty="0"/>
              <a:t> </a:t>
            </a:r>
            <a:r>
              <a:rPr sz="1100" spc="50" dirty="0"/>
              <a:t>розгляду</a:t>
            </a:r>
            <a:r>
              <a:rPr sz="1100" spc="75" dirty="0"/>
              <a:t> </a:t>
            </a:r>
            <a:r>
              <a:rPr sz="1100" spc="20" dirty="0"/>
              <a:t>земельних</a:t>
            </a:r>
            <a:r>
              <a:rPr sz="1100" spc="125" dirty="0"/>
              <a:t> </a:t>
            </a:r>
            <a:r>
              <a:rPr sz="1100" spc="50" dirty="0"/>
              <a:t>спорів</a:t>
            </a:r>
            <a:r>
              <a:rPr sz="1100" spc="65" dirty="0"/>
              <a:t> </a:t>
            </a:r>
            <a:r>
              <a:rPr sz="1100" spc="20" dirty="0"/>
              <a:t>у</a:t>
            </a:r>
            <a:r>
              <a:rPr sz="1100" spc="85" dirty="0"/>
              <a:t> </a:t>
            </a:r>
            <a:r>
              <a:rPr sz="1100" spc="50" dirty="0"/>
              <a:t>практиці</a:t>
            </a:r>
            <a:r>
              <a:rPr sz="1100" spc="114" dirty="0"/>
              <a:t> </a:t>
            </a:r>
            <a:r>
              <a:rPr sz="1100" spc="20" dirty="0"/>
              <a:t>Верховного</a:t>
            </a:r>
            <a:r>
              <a:rPr sz="1100" spc="105" dirty="0"/>
              <a:t> </a:t>
            </a:r>
            <a:r>
              <a:rPr sz="1100" spc="-20" dirty="0"/>
              <a:t>Суду</a:t>
            </a:r>
            <a:endParaRPr sz="110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09682" y="6672213"/>
            <a:ext cx="313436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274E"/>
                </a:solidFill>
                <a:latin typeface="Arial Narrow"/>
                <a:cs typeface="Arial Narrow"/>
              </a:defRPr>
            </a:lvl1pPr>
          </a:lstStyle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‹№›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ligazakon.ua/l_doc2.nsf/link1/an_978/ed_2025_12_19/pravo1/T012768.html?pravo=1#978" TargetMode="External"/><Relationship Id="rId2" Type="http://schemas.openxmlformats.org/officeDocument/2006/relationships/hyperlink" Target="http://search.ligazakon.ua/l_doc2.nsf/link1/an_846435/ed_2026_02_01/pravo1/T030435.html?pravo=1#846435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689590" cy="7564120"/>
          </a:xfrm>
          <a:custGeom>
            <a:avLst/>
            <a:gdLst/>
            <a:ahLst/>
            <a:cxnLst/>
            <a:rect l="l" t="t" r="r" b="b"/>
            <a:pathLst>
              <a:path w="10689590" h="7564120">
                <a:moveTo>
                  <a:pt x="10689336" y="0"/>
                </a:moveTo>
                <a:lnTo>
                  <a:pt x="0" y="0"/>
                </a:lnTo>
                <a:lnTo>
                  <a:pt x="0" y="7563611"/>
                </a:lnTo>
                <a:lnTo>
                  <a:pt x="10689336" y="7563611"/>
                </a:lnTo>
                <a:lnTo>
                  <a:pt x="10689336" y="0"/>
                </a:lnTo>
                <a:close/>
              </a:path>
            </a:pathLst>
          </a:custGeom>
          <a:solidFill>
            <a:srgbClr val="0027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1" y="399287"/>
            <a:ext cx="1144524" cy="139446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26491" y="2223261"/>
            <a:ext cx="6992620" cy="207454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675"/>
              </a:spcBef>
            </a:pPr>
            <a:r>
              <a:rPr sz="4800" spc="110" dirty="0">
                <a:solidFill>
                  <a:srgbClr val="FFFFFF"/>
                </a:solidFill>
              </a:rPr>
              <a:t>Актуальні</a:t>
            </a:r>
            <a:r>
              <a:rPr sz="4800" spc="-60" dirty="0">
                <a:solidFill>
                  <a:srgbClr val="FFFFFF"/>
                </a:solidFill>
              </a:rPr>
              <a:t> </a:t>
            </a:r>
            <a:r>
              <a:rPr sz="4800" spc="130" dirty="0">
                <a:solidFill>
                  <a:srgbClr val="FFFFFF"/>
                </a:solidFill>
              </a:rPr>
              <a:t>питання</a:t>
            </a:r>
            <a:r>
              <a:rPr sz="4800" spc="-80" dirty="0">
                <a:solidFill>
                  <a:srgbClr val="FFFFFF"/>
                </a:solidFill>
              </a:rPr>
              <a:t> </a:t>
            </a:r>
            <a:r>
              <a:rPr sz="4800" spc="120" dirty="0">
                <a:solidFill>
                  <a:srgbClr val="FFFFFF"/>
                </a:solidFill>
              </a:rPr>
              <a:t>розгляду </a:t>
            </a:r>
            <a:r>
              <a:rPr sz="4800" spc="110" dirty="0">
                <a:solidFill>
                  <a:srgbClr val="FFFFFF"/>
                </a:solidFill>
              </a:rPr>
              <a:t>земельних</a:t>
            </a:r>
            <a:r>
              <a:rPr sz="4800" spc="-90" dirty="0">
                <a:solidFill>
                  <a:srgbClr val="FFFFFF"/>
                </a:solidFill>
              </a:rPr>
              <a:t> </a:t>
            </a:r>
            <a:r>
              <a:rPr sz="4800" spc="155" dirty="0">
                <a:solidFill>
                  <a:srgbClr val="FFFFFF"/>
                </a:solidFill>
              </a:rPr>
              <a:t>спорів</a:t>
            </a:r>
            <a:r>
              <a:rPr sz="4800" spc="-110" dirty="0">
                <a:solidFill>
                  <a:srgbClr val="FFFFFF"/>
                </a:solidFill>
              </a:rPr>
              <a:t> </a:t>
            </a:r>
            <a:r>
              <a:rPr sz="4800" dirty="0">
                <a:solidFill>
                  <a:srgbClr val="FFFFFF"/>
                </a:solidFill>
              </a:rPr>
              <a:t>у</a:t>
            </a:r>
            <a:r>
              <a:rPr sz="4800" spc="-50" dirty="0">
                <a:solidFill>
                  <a:srgbClr val="FFFFFF"/>
                </a:solidFill>
              </a:rPr>
              <a:t> </a:t>
            </a:r>
            <a:r>
              <a:rPr sz="4800" spc="140" dirty="0">
                <a:solidFill>
                  <a:srgbClr val="FFFFFF"/>
                </a:solidFill>
              </a:rPr>
              <a:t>практиці </a:t>
            </a:r>
            <a:r>
              <a:rPr sz="4800" spc="100" dirty="0">
                <a:solidFill>
                  <a:srgbClr val="FFFFFF"/>
                </a:solidFill>
              </a:rPr>
              <a:t>Верховного</a:t>
            </a:r>
            <a:r>
              <a:rPr sz="4800" spc="-90" dirty="0">
                <a:solidFill>
                  <a:srgbClr val="FFFFFF"/>
                </a:solidFill>
              </a:rPr>
              <a:t> </a:t>
            </a:r>
            <a:r>
              <a:rPr sz="4800" spc="-20" dirty="0">
                <a:solidFill>
                  <a:srgbClr val="FFFFFF"/>
                </a:solidFill>
              </a:rPr>
              <a:t>Суду</a:t>
            </a:r>
            <a:endParaRPr sz="4800"/>
          </a:p>
        </p:txBody>
      </p:sp>
      <p:sp>
        <p:nvSpPr>
          <p:cNvPr id="5" name="object 5"/>
          <p:cNvSpPr txBox="1"/>
          <p:nvPr/>
        </p:nvSpPr>
        <p:spPr>
          <a:xfrm>
            <a:off x="485952" y="5845555"/>
            <a:ext cx="143174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uk-UA" sz="1600" dirty="0">
                <a:solidFill>
                  <a:srgbClr val="92D050"/>
                </a:solidFill>
                <a:latin typeface="Arial Narrow"/>
                <a:cs typeface="Arial Narrow"/>
              </a:rPr>
              <a:t>Євген Петров</a:t>
            </a:r>
            <a:endParaRPr sz="1600" dirty="0">
              <a:solidFill>
                <a:srgbClr val="92D050"/>
              </a:solidFill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5952" y="6308852"/>
            <a:ext cx="354901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 Narrow"/>
                <a:cs typeface="Arial Narrow"/>
              </a:rPr>
              <a:t>суддя</a:t>
            </a:r>
            <a:r>
              <a:rPr sz="1400" spc="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400" spc="50" dirty="0" err="1">
                <a:solidFill>
                  <a:srgbClr val="FFFFFF"/>
                </a:solidFill>
                <a:latin typeface="Arial Narrow"/>
                <a:cs typeface="Arial Narrow"/>
              </a:rPr>
              <a:t>Касаційного</a:t>
            </a:r>
            <a:r>
              <a:rPr sz="14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lang="uk-UA" sz="1400" spc="55" dirty="0">
                <a:solidFill>
                  <a:srgbClr val="FFFFFF"/>
                </a:solidFill>
                <a:latin typeface="Arial Narrow"/>
                <a:cs typeface="Arial Narrow"/>
              </a:rPr>
              <a:t>цивільного</a:t>
            </a:r>
            <a:r>
              <a:rPr sz="1400" spc="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FFFFFF"/>
                </a:solidFill>
                <a:latin typeface="Arial Narrow"/>
                <a:cs typeface="Arial Narrow"/>
              </a:rPr>
              <a:t>суду</a:t>
            </a:r>
            <a:r>
              <a:rPr sz="1400" spc="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400" dirty="0">
                <a:solidFill>
                  <a:srgbClr val="FFFFFF"/>
                </a:solidFill>
                <a:latin typeface="Arial Narrow"/>
                <a:cs typeface="Arial Narrow"/>
              </a:rPr>
              <a:t>у</a:t>
            </a:r>
            <a:r>
              <a:rPr sz="1400" spc="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Narrow"/>
                <a:cs typeface="Arial Narrow"/>
              </a:rPr>
              <a:t>складі </a:t>
            </a:r>
            <a:r>
              <a:rPr sz="1400" spc="20" dirty="0">
                <a:solidFill>
                  <a:srgbClr val="FFFFFF"/>
                </a:solidFill>
                <a:latin typeface="Arial Narrow"/>
                <a:cs typeface="Arial Narrow"/>
              </a:rPr>
              <a:t>Верховного</a:t>
            </a:r>
            <a:r>
              <a:rPr sz="1400" spc="1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Narrow"/>
                <a:cs typeface="Arial Narrow"/>
              </a:rPr>
              <a:t>Суду,</a:t>
            </a:r>
            <a:endParaRPr sz="14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uk-UA" sz="1400" spc="50" dirty="0">
                <a:solidFill>
                  <a:srgbClr val="FFFFFF"/>
                </a:solidFill>
                <a:latin typeface="Arial Narrow"/>
                <a:cs typeface="Arial Narrow"/>
              </a:rPr>
              <a:t>доктор</a:t>
            </a:r>
            <a:r>
              <a:rPr sz="14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400" spc="50" dirty="0">
                <a:solidFill>
                  <a:srgbClr val="FFFFFF"/>
                </a:solidFill>
                <a:latin typeface="Arial Narrow"/>
                <a:cs typeface="Arial Narrow"/>
              </a:rPr>
              <a:t>юридичних</a:t>
            </a:r>
            <a:r>
              <a:rPr sz="1400" dirty="0">
                <a:solidFill>
                  <a:srgbClr val="FFFFFF"/>
                </a:solidFill>
                <a:latin typeface="Arial Narrow"/>
                <a:cs typeface="Arial Narrow"/>
              </a:rPr>
              <a:t> наук,</a:t>
            </a:r>
            <a:r>
              <a:rPr sz="14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lang="uk-UA" sz="1400" spc="-10" dirty="0">
                <a:solidFill>
                  <a:srgbClr val="FFFFFF"/>
                </a:solidFill>
                <a:latin typeface="Arial Narrow"/>
                <a:cs typeface="Arial Narrow"/>
              </a:rPr>
              <a:t>професор</a:t>
            </a:r>
            <a:endParaRPr sz="14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11341" y="5864733"/>
            <a:ext cx="3790950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41425">
              <a:lnSpc>
                <a:spcPct val="100000"/>
              </a:lnSpc>
              <a:spcBef>
                <a:spcPts val="100"/>
              </a:spcBef>
            </a:pPr>
            <a:r>
              <a:rPr lang="uk-UA" sz="1400" spc="10" dirty="0">
                <a:solidFill>
                  <a:srgbClr val="EEE7E2"/>
                </a:solidFill>
                <a:latin typeface="Arial Narrow"/>
                <a:cs typeface="Arial Narrow"/>
              </a:rPr>
              <a:t>03 квітня </a:t>
            </a:r>
            <a:r>
              <a:rPr sz="1400" spc="10" dirty="0">
                <a:solidFill>
                  <a:srgbClr val="EEE7E2"/>
                </a:solidFill>
                <a:latin typeface="Arial Narrow"/>
                <a:cs typeface="Arial Narrow"/>
              </a:rPr>
              <a:t>202</a:t>
            </a:r>
            <a:r>
              <a:rPr lang="uk-UA" sz="1400" spc="10" dirty="0">
                <a:solidFill>
                  <a:srgbClr val="EEE7E2"/>
                </a:solidFill>
                <a:latin typeface="Arial Narrow"/>
                <a:cs typeface="Arial Narrow"/>
              </a:rPr>
              <a:t>6</a:t>
            </a:r>
            <a:r>
              <a:rPr sz="1400" spc="50" dirty="0">
                <a:solidFill>
                  <a:srgbClr val="EEE7E2"/>
                </a:solidFill>
                <a:latin typeface="Arial Narrow"/>
                <a:cs typeface="Arial Narrow"/>
              </a:rPr>
              <a:t> </a:t>
            </a:r>
            <a:r>
              <a:rPr sz="1400" spc="35" dirty="0">
                <a:solidFill>
                  <a:srgbClr val="EEE7E2"/>
                </a:solidFill>
                <a:latin typeface="Arial Narrow"/>
                <a:cs typeface="Arial Narrow"/>
              </a:rPr>
              <a:t>року </a:t>
            </a:r>
            <a:r>
              <a:rPr sz="1400" spc="10" dirty="0">
                <a:solidFill>
                  <a:srgbClr val="EEE7E2"/>
                </a:solidFill>
                <a:latin typeface="Arial Narrow"/>
                <a:cs typeface="Arial Narrow"/>
              </a:rPr>
              <a:t>Національна</a:t>
            </a:r>
            <a:r>
              <a:rPr sz="1400" spc="100" dirty="0">
                <a:solidFill>
                  <a:srgbClr val="EEE7E2"/>
                </a:solidFill>
                <a:latin typeface="Arial Narrow"/>
                <a:cs typeface="Arial Narrow"/>
              </a:rPr>
              <a:t> </a:t>
            </a:r>
            <a:r>
              <a:rPr sz="1400" spc="50" dirty="0">
                <a:solidFill>
                  <a:srgbClr val="EEE7E2"/>
                </a:solidFill>
                <a:latin typeface="Arial Narrow"/>
                <a:cs typeface="Arial Narrow"/>
              </a:rPr>
              <a:t>школа</a:t>
            </a:r>
            <a:r>
              <a:rPr sz="1400" spc="105" dirty="0">
                <a:solidFill>
                  <a:srgbClr val="EEE7E2"/>
                </a:solidFill>
                <a:latin typeface="Arial Narrow"/>
                <a:cs typeface="Arial Narrow"/>
              </a:rPr>
              <a:t> </a:t>
            </a:r>
            <a:r>
              <a:rPr sz="1400" spc="10" dirty="0" err="1">
                <a:solidFill>
                  <a:srgbClr val="EEE7E2"/>
                </a:solidFill>
                <a:latin typeface="Arial Narrow"/>
                <a:cs typeface="Arial Narrow"/>
              </a:rPr>
              <a:t>суддів</a:t>
            </a:r>
            <a:r>
              <a:rPr sz="1400" spc="160" dirty="0">
                <a:solidFill>
                  <a:srgbClr val="EEE7E2"/>
                </a:solidFill>
                <a:latin typeface="Arial Narrow"/>
                <a:cs typeface="Arial Narrow"/>
              </a:rPr>
              <a:t> </a:t>
            </a:r>
            <a:r>
              <a:rPr sz="1400" spc="-10" dirty="0" err="1">
                <a:solidFill>
                  <a:srgbClr val="EEE7E2"/>
                </a:solidFill>
                <a:latin typeface="Arial Narrow"/>
                <a:cs typeface="Arial Narrow"/>
              </a:rPr>
              <a:t>України</a:t>
            </a:r>
            <a:r>
              <a:rPr lang="uk-UA" sz="1400" spc="-10" dirty="0">
                <a:solidFill>
                  <a:srgbClr val="EEE7E2"/>
                </a:solidFill>
                <a:latin typeface="Arial Narrow"/>
                <a:cs typeface="Arial Narrow"/>
              </a:rPr>
              <a:t>, Львівське </a:t>
            </a:r>
            <a:r>
              <a:rPr lang="uk-UA" sz="1400" spc="-10" dirty="0" err="1">
                <a:solidFill>
                  <a:srgbClr val="EEE7E2"/>
                </a:solidFill>
                <a:latin typeface="Arial Narrow"/>
                <a:cs typeface="Arial Narrow"/>
              </a:rPr>
              <a:t>відділеня</a:t>
            </a:r>
            <a:endParaRPr sz="14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C2376-8F4D-5BA7-7050-1050E891C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03293D0-2C5A-2753-011D-88097BAAFE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501" y="518286"/>
            <a:ext cx="9626396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uk-UA" dirty="0"/>
              <a:t>Постанова Верховного Суду 18 грудня 2024 року у справі № 748/29/23</a:t>
            </a:r>
            <a:endParaRPr sz="27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904483D-A2D1-CF59-1D0D-9A8D0F4643C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F11C4233-00DE-FB62-0599-71F94625B9B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6B7792F8-FF8E-EB80-8E88-BB0039CD729E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D5241E4-CE09-2ACF-6480-37510BB35F20}"/>
              </a:ext>
            </a:extLst>
          </p:cNvPr>
          <p:cNvSpPr txBox="1"/>
          <p:nvPr/>
        </p:nvSpPr>
        <p:spPr>
          <a:xfrm>
            <a:off x="526491" y="1333246"/>
            <a:ext cx="9631045" cy="49832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ts val="2600"/>
              </a:lnSpc>
              <a:spcBef>
                <a:spcPts val="2445"/>
              </a:spcBef>
            </a:pPr>
            <a:r>
              <a:rPr lang="uk-UA" dirty="0"/>
              <a:t>К</a:t>
            </a:r>
            <a:r>
              <a:rPr lang="uk-UA" sz="1800" dirty="0"/>
              <a:t>оли право приватної власності на земельні ділянки </a:t>
            </a:r>
            <a:r>
              <a:rPr lang="uk-UA" sz="1800" dirty="0">
                <a:solidFill>
                  <a:srgbClr val="00B050"/>
                </a:solidFill>
              </a:rPr>
              <a:t>природно-заповідного та іншого природоохоронного призначення </a:t>
            </a:r>
            <a:r>
              <a:rPr lang="uk-UA" sz="1800" dirty="0"/>
              <a:t>було зареєстровано на підставі неправомірних рішень про передання таких земель у власність фізичних чи юридичних осіб. Такі рішення не створюють ті юридичні наслідки, на які вони спрямовані. За таких умов, ефективним способом судового захисту щодо повернення земельної ділянки природно-заповідного фонду власнику </a:t>
            </a:r>
            <a:r>
              <a:rPr lang="uk-UA" sz="1800" dirty="0">
                <a:solidFill>
                  <a:srgbClr val="00B050"/>
                </a:solidFill>
              </a:rPr>
              <a:t>є </a:t>
            </a:r>
            <a:r>
              <a:rPr lang="uk-UA" sz="1800" dirty="0" err="1">
                <a:solidFill>
                  <a:srgbClr val="00B050"/>
                </a:solidFill>
              </a:rPr>
              <a:t>негаторний</a:t>
            </a:r>
            <a:r>
              <a:rPr lang="uk-UA" sz="1800" dirty="0">
                <a:solidFill>
                  <a:srgbClr val="00B050"/>
                </a:solidFill>
              </a:rPr>
              <a:t>, а не </a:t>
            </a:r>
            <a:r>
              <a:rPr lang="uk-UA" sz="1800" dirty="0" err="1">
                <a:solidFill>
                  <a:srgbClr val="00B050"/>
                </a:solidFill>
              </a:rPr>
              <a:t>віндикаційний</a:t>
            </a:r>
            <a:r>
              <a:rPr lang="uk-UA" sz="1800" dirty="0">
                <a:solidFill>
                  <a:srgbClr val="00B050"/>
                </a:solidFill>
              </a:rPr>
              <a:t> позов</a:t>
            </a:r>
            <a:r>
              <a:rPr lang="uk-UA" sz="1800" dirty="0"/>
              <a:t>. При цьому, за умови пред'явлення такої вимоги до осіб, які перешкоджають законному власнику у реалізації речових прав на земельну ділянку, вимоги про скасування державної реєстрації права власності відповідачів на спірні земельні ділянки з одночасним припиненням їх права приватної власності на ці земельні ділянки не підлягають задоволенню, оскільки такі вимоги є неефективним способом захисту в цьому спорі. Рішення суду про витребування з незаконного володіння відповідача нерухомого майна, в тому числі і повернення земельної ділянки, саме по собі є підставою для внесення до Державного реєстру речових прав на нерухоме майно запису про державну реєстрацію за позивачем права власності на нерухоме майно, зареєстроване у цьому реєстрі за відповідачем.</a:t>
            </a:r>
            <a:endParaRPr sz="1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757362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990A9-C412-A7D3-1016-14D0B6D33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82C954F-F08B-DE65-14E9-493AF0D13E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70" dirty="0">
                <a:solidFill>
                  <a:srgbClr val="31BBAC"/>
                </a:solidFill>
              </a:rPr>
              <a:t>Звертаємо</a:t>
            </a:r>
            <a:r>
              <a:rPr sz="2700" spc="-75" dirty="0">
                <a:solidFill>
                  <a:srgbClr val="31BBAC"/>
                </a:solidFill>
              </a:rPr>
              <a:t> </a:t>
            </a:r>
            <a:r>
              <a:rPr sz="2700" spc="145" dirty="0">
                <a:solidFill>
                  <a:srgbClr val="31BBAC"/>
                </a:solidFill>
              </a:rPr>
              <a:t>також</a:t>
            </a:r>
            <a:r>
              <a:rPr sz="2700" spc="-70" dirty="0">
                <a:solidFill>
                  <a:srgbClr val="31BBAC"/>
                </a:solidFill>
              </a:rPr>
              <a:t> </a:t>
            </a:r>
            <a:r>
              <a:rPr sz="2700" spc="65" dirty="0">
                <a:solidFill>
                  <a:srgbClr val="31BBAC"/>
                </a:solidFill>
              </a:rPr>
              <a:t>увагу</a:t>
            </a:r>
            <a:r>
              <a:rPr sz="2700" spc="-60" dirty="0">
                <a:solidFill>
                  <a:srgbClr val="31BBAC"/>
                </a:solidFill>
              </a:rPr>
              <a:t> </a:t>
            </a:r>
            <a:r>
              <a:rPr sz="2700" spc="50" dirty="0">
                <a:solidFill>
                  <a:srgbClr val="31BBAC"/>
                </a:solidFill>
              </a:rPr>
              <a:t>на</a:t>
            </a:r>
            <a:r>
              <a:rPr sz="2700" spc="-45" dirty="0">
                <a:solidFill>
                  <a:srgbClr val="31BBAC"/>
                </a:solidFill>
              </a:rPr>
              <a:t> </a:t>
            </a:r>
            <a:r>
              <a:rPr sz="2700" spc="80" dirty="0">
                <a:solidFill>
                  <a:srgbClr val="31BBAC"/>
                </a:solidFill>
              </a:rPr>
              <a:t>висновки,</a:t>
            </a:r>
            <a:r>
              <a:rPr sz="2700" spc="-40" dirty="0">
                <a:solidFill>
                  <a:srgbClr val="31BBAC"/>
                </a:solidFill>
              </a:rPr>
              <a:t> </a:t>
            </a:r>
            <a:r>
              <a:rPr sz="2700" spc="70" dirty="0">
                <a:solidFill>
                  <a:srgbClr val="31BBAC"/>
                </a:solidFill>
              </a:rPr>
              <a:t>викладені</a:t>
            </a:r>
            <a:r>
              <a:rPr sz="2700" spc="-50" dirty="0">
                <a:solidFill>
                  <a:srgbClr val="31BBAC"/>
                </a:solidFill>
              </a:rPr>
              <a:t> </a:t>
            </a:r>
            <a:r>
              <a:rPr sz="2700" dirty="0">
                <a:solidFill>
                  <a:srgbClr val="31BBAC"/>
                </a:solidFill>
              </a:rPr>
              <a:t>у</a:t>
            </a:r>
            <a:r>
              <a:rPr sz="2700" spc="-15" dirty="0">
                <a:solidFill>
                  <a:srgbClr val="31BBAC"/>
                </a:solidFill>
              </a:rPr>
              <a:t> </a:t>
            </a:r>
            <a:r>
              <a:rPr sz="2700" spc="75" dirty="0">
                <a:solidFill>
                  <a:srgbClr val="31BBAC"/>
                </a:solidFill>
              </a:rPr>
              <a:t>постанові</a:t>
            </a:r>
            <a:r>
              <a:rPr sz="2700" spc="-50" dirty="0">
                <a:solidFill>
                  <a:srgbClr val="31BBAC"/>
                </a:solidFill>
              </a:rPr>
              <a:t> </a:t>
            </a:r>
            <a:r>
              <a:rPr sz="2700" dirty="0">
                <a:solidFill>
                  <a:srgbClr val="31BBAC"/>
                </a:solidFill>
              </a:rPr>
              <a:t>ВП</a:t>
            </a:r>
            <a:r>
              <a:rPr sz="2700" spc="-45" dirty="0">
                <a:solidFill>
                  <a:srgbClr val="31BBAC"/>
                </a:solidFill>
              </a:rPr>
              <a:t> </a:t>
            </a:r>
            <a:r>
              <a:rPr sz="2700" spc="-25" dirty="0">
                <a:solidFill>
                  <a:srgbClr val="31BBAC"/>
                </a:solidFill>
              </a:rPr>
              <a:t>ВС:</a:t>
            </a:r>
            <a:endParaRPr sz="270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4F3B5FE-365F-70A7-2EA7-B8EED6F64BC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6650397-CEF5-C5E6-1EEF-1F7B02CC44F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1FFC327-2225-7AC1-02FB-998147EA905B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F95C2ED8-2493-761E-D2A5-CF2043330D80}"/>
              </a:ext>
            </a:extLst>
          </p:cNvPr>
          <p:cNvSpPr txBox="1"/>
          <p:nvPr/>
        </p:nvSpPr>
        <p:spPr>
          <a:xfrm>
            <a:off x="526491" y="1333246"/>
            <a:ext cx="9631045" cy="51603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</a:tabLst>
            </a:pPr>
            <a:r>
              <a:rPr sz="2400" spc="75" dirty="0">
                <a:solidFill>
                  <a:srgbClr val="0058AA"/>
                </a:solidFill>
                <a:latin typeface="Arial Narrow"/>
                <a:cs typeface="Arial Narrow"/>
              </a:rPr>
              <a:t>від</a:t>
            </a:r>
            <a:r>
              <a:rPr sz="2400" spc="-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60" dirty="0">
                <a:solidFill>
                  <a:srgbClr val="0058AA"/>
                </a:solidFill>
                <a:latin typeface="Arial Narrow"/>
                <a:cs typeface="Arial Narrow"/>
              </a:rPr>
              <a:t>23</a:t>
            </a:r>
            <a:r>
              <a:rPr sz="2400" spc="-3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45" dirty="0">
                <a:solidFill>
                  <a:srgbClr val="0058AA"/>
                </a:solidFill>
                <a:latin typeface="Arial Narrow"/>
                <a:cs typeface="Arial Narrow"/>
              </a:rPr>
              <a:t>листопада</a:t>
            </a:r>
            <a:r>
              <a:rPr sz="2400" spc="-7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55" dirty="0">
                <a:solidFill>
                  <a:srgbClr val="0058AA"/>
                </a:solidFill>
                <a:latin typeface="Arial Narrow"/>
                <a:cs typeface="Arial Narrow"/>
              </a:rPr>
              <a:t>2021</a:t>
            </a:r>
            <a:r>
              <a:rPr sz="2400" spc="-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80" dirty="0">
                <a:solidFill>
                  <a:srgbClr val="0058AA"/>
                </a:solidFill>
                <a:latin typeface="Arial Narrow"/>
                <a:cs typeface="Arial Narrow"/>
              </a:rPr>
              <a:t>року</a:t>
            </a:r>
            <a:r>
              <a:rPr sz="2400" spc="-5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dirty="0">
                <a:solidFill>
                  <a:srgbClr val="0058AA"/>
                </a:solidFill>
                <a:latin typeface="Arial Narrow"/>
                <a:cs typeface="Arial Narrow"/>
              </a:rPr>
              <a:t>у</a:t>
            </a:r>
            <a:r>
              <a:rPr sz="2400" spc="-3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70" dirty="0">
                <a:solidFill>
                  <a:srgbClr val="0058AA"/>
                </a:solidFill>
                <a:latin typeface="Arial Narrow"/>
                <a:cs typeface="Arial Narrow"/>
              </a:rPr>
              <a:t>справі</a:t>
            </a:r>
            <a:r>
              <a:rPr sz="2400" spc="-5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dirty="0">
                <a:solidFill>
                  <a:srgbClr val="0058AA"/>
                </a:solidFill>
                <a:latin typeface="Arial Narrow"/>
                <a:cs typeface="Arial Narrow"/>
              </a:rPr>
              <a:t>№</a:t>
            </a:r>
            <a:r>
              <a:rPr sz="2400" spc="-6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80" dirty="0">
                <a:solidFill>
                  <a:srgbClr val="0058AA"/>
                </a:solidFill>
                <a:latin typeface="Arial Narrow"/>
                <a:cs typeface="Arial Narrow"/>
              </a:rPr>
              <a:t>359/3373/16-</a:t>
            </a:r>
            <a:r>
              <a:rPr sz="2400" spc="65" dirty="0">
                <a:solidFill>
                  <a:srgbClr val="0058AA"/>
                </a:solidFill>
                <a:latin typeface="Arial Narrow"/>
                <a:cs typeface="Arial Narrow"/>
              </a:rPr>
              <a:t>ц</a:t>
            </a:r>
            <a:r>
              <a:rPr sz="2400" spc="-7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200" dirty="0">
                <a:solidFill>
                  <a:srgbClr val="0058AA"/>
                </a:solidFill>
                <a:latin typeface="Arial Narrow"/>
                <a:cs typeface="Arial Narrow"/>
              </a:rPr>
              <a:t>*</a:t>
            </a:r>
            <a:endParaRPr sz="2400" dirty="0">
              <a:latin typeface="Arial Narrow"/>
              <a:cs typeface="Arial Narrow"/>
            </a:endParaRPr>
          </a:p>
          <a:p>
            <a:pPr marL="12700" marR="5080" algn="just">
              <a:lnSpc>
                <a:spcPct val="100000"/>
              </a:lnSpc>
              <a:spcBef>
                <a:spcPts val="2445"/>
              </a:spcBef>
            </a:pP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Велика</a:t>
            </a:r>
            <a:r>
              <a:rPr sz="1800" spc="1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Палата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Верховного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Суду</a:t>
            </a:r>
            <a:r>
              <a:rPr sz="1800" spc="1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відступила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від</a:t>
            </a:r>
            <a:r>
              <a:rPr sz="1800" spc="1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власного</a:t>
            </a:r>
            <a:r>
              <a:rPr sz="1800" spc="17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65" dirty="0">
                <a:solidFill>
                  <a:srgbClr val="00274E"/>
                </a:solidFill>
                <a:latin typeface="Arial Narrow"/>
                <a:cs typeface="Arial Narrow"/>
              </a:rPr>
              <a:t>правового</a:t>
            </a:r>
            <a:r>
              <a:rPr sz="1800" spc="17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75" dirty="0">
                <a:solidFill>
                  <a:srgbClr val="00274E"/>
                </a:solidFill>
                <a:latin typeface="Arial Narrow"/>
                <a:cs typeface="Arial Narrow"/>
              </a:rPr>
              <a:t>висновку</a:t>
            </a:r>
            <a:r>
              <a:rPr sz="1800" spc="1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щодо</a:t>
            </a:r>
            <a:r>
              <a:rPr sz="1800" spc="1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належного способу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захисту</a:t>
            </a:r>
            <a:r>
              <a:rPr sz="1800" spc="1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прав</a:t>
            </a:r>
            <a:r>
              <a:rPr sz="1800" spc="1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власника</a:t>
            </a:r>
            <a:r>
              <a:rPr sz="1800" spc="1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90" dirty="0">
                <a:solidFill>
                  <a:srgbClr val="00274E"/>
                </a:solidFill>
                <a:latin typeface="Arial Narrow"/>
                <a:cs typeface="Arial Narrow"/>
              </a:rPr>
              <a:t>в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разі</a:t>
            </a:r>
            <a:r>
              <a:rPr sz="1800" spc="1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заволодіння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75" dirty="0">
                <a:solidFill>
                  <a:srgbClr val="00274E"/>
                </a:solidFill>
                <a:latin typeface="Arial Narrow"/>
                <a:cs typeface="Arial Narrow"/>
              </a:rPr>
              <a:t>його</a:t>
            </a:r>
            <a:r>
              <a:rPr sz="1800" spc="1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нерухомим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Arial Narrow"/>
                <a:cs typeface="Arial Narrow"/>
              </a:rPr>
              <a:t>майном,</a:t>
            </a:r>
            <a:r>
              <a:rPr sz="1800" spc="1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B050"/>
                </a:solidFill>
                <a:latin typeface="Arial Narrow"/>
                <a:cs typeface="Arial Narrow"/>
              </a:rPr>
              <a:t>визначивши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,</a:t>
            </a:r>
            <a:r>
              <a:rPr sz="1800" spc="155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-25" dirty="0">
                <a:solidFill>
                  <a:srgbClr val="00B050"/>
                </a:solidFill>
                <a:latin typeface="Arial Narrow"/>
                <a:cs typeface="Arial Narrow"/>
              </a:rPr>
              <a:t>що 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пред’явлення</a:t>
            </a:r>
            <a:r>
              <a:rPr sz="1800" spc="390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75" dirty="0">
                <a:solidFill>
                  <a:srgbClr val="00B050"/>
                </a:solidFill>
                <a:latin typeface="Arial Narrow"/>
                <a:cs typeface="Arial Narrow"/>
              </a:rPr>
              <a:t>власником</a:t>
            </a:r>
            <a:r>
              <a:rPr sz="1800" spc="38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00B050"/>
                </a:solidFill>
                <a:latin typeface="Arial Narrow"/>
                <a:cs typeface="Arial Narrow"/>
              </a:rPr>
              <a:t>нерухомого</a:t>
            </a:r>
            <a:r>
              <a:rPr sz="1800" spc="400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B050"/>
                </a:solidFill>
                <a:latin typeface="Arial Narrow"/>
                <a:cs typeface="Arial Narrow"/>
              </a:rPr>
              <a:t>майна</a:t>
            </a:r>
            <a:r>
              <a:rPr sz="1800" spc="38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80" dirty="0">
                <a:solidFill>
                  <a:srgbClr val="00B050"/>
                </a:solidFill>
                <a:latin typeface="Arial Narrow"/>
                <a:cs typeface="Arial Narrow"/>
              </a:rPr>
              <a:t>вимоги</a:t>
            </a:r>
            <a:r>
              <a:rPr sz="1800" spc="39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B050"/>
                </a:solidFill>
                <a:latin typeface="Arial Narrow"/>
                <a:cs typeface="Arial Narrow"/>
              </a:rPr>
              <a:t>про</a:t>
            </a:r>
            <a:r>
              <a:rPr sz="1800" spc="38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B050"/>
                </a:solidFill>
                <a:latin typeface="Arial Narrow"/>
                <a:cs typeface="Arial Narrow"/>
              </a:rPr>
              <a:t>скасування</a:t>
            </a:r>
            <a:r>
              <a:rPr sz="1800" spc="390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рішень,</a:t>
            </a:r>
            <a:r>
              <a:rPr sz="1800" spc="38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B050"/>
                </a:solidFill>
                <a:latin typeface="Arial Narrow"/>
                <a:cs typeface="Arial Narrow"/>
              </a:rPr>
              <a:t>записів</a:t>
            </a:r>
            <a:r>
              <a:rPr sz="1800" spc="400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B050"/>
                </a:solidFill>
                <a:latin typeface="Arial Narrow"/>
                <a:cs typeface="Arial Narrow"/>
              </a:rPr>
              <a:t>про</a:t>
            </a:r>
            <a:r>
              <a:rPr sz="1800" spc="380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45" dirty="0">
                <a:solidFill>
                  <a:srgbClr val="00B050"/>
                </a:solidFill>
                <a:latin typeface="Arial Narrow"/>
                <a:cs typeface="Arial Narrow"/>
              </a:rPr>
              <a:t>державну </a:t>
            </a:r>
            <a:r>
              <a:rPr sz="1800" spc="55" dirty="0">
                <a:solidFill>
                  <a:srgbClr val="00B050"/>
                </a:solidFill>
                <a:latin typeface="Arial Narrow"/>
                <a:cs typeface="Arial Narrow"/>
              </a:rPr>
              <a:t>реєстрацію</a:t>
            </a:r>
            <a:r>
              <a:rPr sz="1800" spc="195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50" dirty="0">
                <a:solidFill>
                  <a:srgbClr val="00B050"/>
                </a:solidFill>
                <a:latin typeface="Arial Narrow"/>
                <a:cs typeface="Arial Narrow"/>
              </a:rPr>
              <a:t>права</a:t>
            </a:r>
            <a:r>
              <a:rPr sz="1800" spc="215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50" dirty="0">
                <a:solidFill>
                  <a:srgbClr val="00B050"/>
                </a:solidFill>
                <a:latin typeface="Arial Narrow"/>
                <a:cs typeface="Arial Narrow"/>
              </a:rPr>
              <a:t>власності</a:t>
            </a:r>
            <a:r>
              <a:rPr sz="1800" spc="204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на</a:t>
            </a:r>
            <a:r>
              <a:rPr sz="1800" spc="215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це</a:t>
            </a:r>
            <a:r>
              <a:rPr sz="1800" spc="204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65" dirty="0">
                <a:solidFill>
                  <a:srgbClr val="00B050"/>
                </a:solidFill>
                <a:latin typeface="Arial Narrow"/>
                <a:cs typeface="Arial Narrow"/>
              </a:rPr>
              <a:t>майно</a:t>
            </a:r>
            <a:r>
              <a:rPr sz="1800" spc="195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60" dirty="0">
                <a:solidFill>
                  <a:srgbClr val="00B050"/>
                </a:solidFill>
                <a:latin typeface="Arial Narrow"/>
                <a:cs typeface="Arial Narrow"/>
              </a:rPr>
              <a:t>за</a:t>
            </a:r>
            <a:r>
              <a:rPr sz="1800" spc="210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75" dirty="0">
                <a:solidFill>
                  <a:srgbClr val="00B050"/>
                </a:solidFill>
                <a:latin typeface="Arial Narrow"/>
                <a:cs typeface="Arial Narrow"/>
              </a:rPr>
              <a:t>незаконним</a:t>
            </a:r>
            <a:r>
              <a:rPr sz="1800" spc="195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50" dirty="0">
                <a:solidFill>
                  <a:srgbClr val="00B050"/>
                </a:solidFill>
                <a:latin typeface="Arial Narrow"/>
                <a:cs typeface="Arial Narrow"/>
              </a:rPr>
              <a:t>володільцем</a:t>
            </a:r>
            <a:r>
              <a:rPr sz="1800" spc="204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не</a:t>
            </a:r>
            <a:r>
              <a:rPr sz="1800" spc="210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90" dirty="0">
                <a:solidFill>
                  <a:srgbClr val="00B050"/>
                </a:solidFill>
                <a:latin typeface="Arial Narrow"/>
                <a:cs typeface="Arial Narrow"/>
              </a:rPr>
              <a:t>є</a:t>
            </a:r>
            <a:r>
              <a:rPr sz="1800" spc="210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необхідним</a:t>
            </a:r>
            <a:r>
              <a:rPr sz="1800" spc="204" dirty="0">
                <a:solidFill>
                  <a:srgbClr val="00B050"/>
                </a:solidFill>
                <a:latin typeface="Arial Narrow"/>
                <a:cs typeface="Arial Narrow"/>
              </a:rPr>
              <a:t>  </a:t>
            </a:r>
            <a:r>
              <a:rPr sz="1800" spc="-25" dirty="0">
                <a:solidFill>
                  <a:srgbClr val="00B050"/>
                </a:solidFill>
                <a:latin typeface="Arial Narrow"/>
                <a:cs typeface="Arial Narrow"/>
              </a:rPr>
              <a:t>для </a:t>
            </a:r>
            <a:r>
              <a:rPr sz="1800" spc="55" dirty="0">
                <a:solidFill>
                  <a:srgbClr val="00B050"/>
                </a:solidFill>
                <a:latin typeface="Arial Narrow"/>
                <a:cs typeface="Arial Narrow"/>
              </a:rPr>
              <a:t>ефективного</a:t>
            </a:r>
            <a:r>
              <a:rPr sz="1800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00B050"/>
                </a:solidFill>
                <a:latin typeface="Arial Narrow"/>
                <a:cs typeface="Arial Narrow"/>
              </a:rPr>
              <a:t>відновлення</a:t>
            </a:r>
            <a:r>
              <a:rPr sz="1800" spc="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75" dirty="0">
                <a:solidFill>
                  <a:srgbClr val="00B050"/>
                </a:solidFill>
                <a:latin typeface="Arial Narrow"/>
                <a:cs typeface="Arial Narrow"/>
              </a:rPr>
              <a:t>його</a:t>
            </a:r>
            <a:r>
              <a:rPr sz="1800" spc="1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800" spc="-10" dirty="0">
                <a:solidFill>
                  <a:srgbClr val="00B050"/>
                </a:solidFill>
                <a:latin typeface="Arial Narrow"/>
                <a:cs typeface="Arial Narrow"/>
              </a:rPr>
              <a:t>права.</a:t>
            </a:r>
            <a:endParaRPr sz="1800" dirty="0">
              <a:solidFill>
                <a:srgbClr val="00B050"/>
              </a:solidFill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Arial Narrow"/>
              <a:cs typeface="Arial Narrow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Велика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Палата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Верховного</a:t>
            </a:r>
            <a:r>
              <a:rPr sz="1800" spc="14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Суду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частково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відступила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шляхом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уточнення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від</a:t>
            </a:r>
            <a:r>
              <a:rPr sz="1800" spc="14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власного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40" dirty="0">
                <a:solidFill>
                  <a:srgbClr val="00274E"/>
                </a:solidFill>
                <a:latin typeface="Arial Narrow"/>
                <a:cs typeface="Arial Narrow"/>
              </a:rPr>
              <a:t>правового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висновку</a:t>
            </a:r>
            <a:r>
              <a:rPr sz="1800" spc="1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щодо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70" dirty="0">
                <a:solidFill>
                  <a:srgbClr val="00274E"/>
                </a:solidFill>
                <a:latin typeface="Arial Narrow"/>
                <a:cs typeface="Arial Narrow"/>
              </a:rPr>
              <a:t>розмежування</a:t>
            </a:r>
            <a:r>
              <a:rPr sz="1800" spc="1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Arial Narrow"/>
                <a:cs typeface="Arial Narrow"/>
              </a:rPr>
              <a:t>віндикаційного</a:t>
            </a:r>
            <a:r>
              <a:rPr sz="1800" spc="1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та</a:t>
            </a:r>
            <a:r>
              <a:rPr sz="1800" spc="1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негаторного</a:t>
            </a:r>
            <a:r>
              <a:rPr sz="1800" spc="1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позовів,</a:t>
            </a:r>
            <a:r>
              <a:rPr sz="1800" spc="1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274E"/>
                </a:solidFill>
                <a:latin typeface="Arial Narrow"/>
                <a:cs typeface="Arial Narrow"/>
              </a:rPr>
              <a:t>зауваживши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,</a:t>
            </a:r>
            <a:r>
              <a:rPr sz="1800" spc="1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що</a:t>
            </a:r>
            <a:r>
              <a:rPr sz="1800" spc="1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визначальним </a:t>
            </a:r>
            <a:r>
              <a:rPr sz="1800" spc="65" dirty="0">
                <a:solidFill>
                  <a:srgbClr val="FF0000"/>
                </a:solidFill>
                <a:latin typeface="Arial Narrow"/>
                <a:cs typeface="Arial Narrow"/>
              </a:rPr>
              <a:t>критерієм</a:t>
            </a:r>
            <a:r>
              <a:rPr sz="1800" spc="34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FF0000"/>
                </a:solidFill>
                <a:latin typeface="Arial Narrow"/>
                <a:cs typeface="Arial Narrow"/>
              </a:rPr>
              <a:t>для</a:t>
            </a:r>
            <a:r>
              <a:rPr sz="1800" spc="34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70" dirty="0">
                <a:solidFill>
                  <a:srgbClr val="FF0000"/>
                </a:solidFill>
                <a:latin typeface="Arial Narrow"/>
                <a:cs typeface="Arial Narrow"/>
              </a:rPr>
              <a:t>розмежування</a:t>
            </a:r>
            <a:r>
              <a:rPr sz="1800" spc="33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FF0000"/>
                </a:solidFill>
                <a:latin typeface="Arial Narrow"/>
                <a:cs typeface="Arial Narrow"/>
              </a:rPr>
              <a:t>віндикаційного</a:t>
            </a:r>
            <a:r>
              <a:rPr sz="1800" spc="345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FF0000"/>
                </a:solidFill>
                <a:latin typeface="Arial Narrow"/>
                <a:cs typeface="Arial Narrow"/>
              </a:rPr>
              <a:t>та</a:t>
            </a:r>
            <a:r>
              <a:rPr sz="1800" spc="35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FF0000"/>
                </a:solidFill>
                <a:latin typeface="Arial Narrow"/>
                <a:cs typeface="Arial Narrow"/>
              </a:rPr>
              <a:t>негаторного</a:t>
            </a:r>
            <a:r>
              <a:rPr sz="1800" spc="34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75" dirty="0">
                <a:solidFill>
                  <a:srgbClr val="FF0000"/>
                </a:solidFill>
                <a:latin typeface="Arial Narrow"/>
                <a:cs typeface="Arial Narrow"/>
              </a:rPr>
              <a:t>позовів</a:t>
            </a:r>
            <a:r>
              <a:rPr sz="1800" spc="345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90" dirty="0">
                <a:solidFill>
                  <a:srgbClr val="FF0000"/>
                </a:solidFill>
                <a:latin typeface="Arial Narrow"/>
                <a:cs typeface="Arial Narrow"/>
              </a:rPr>
              <a:t>є</a:t>
            </a:r>
            <a:r>
              <a:rPr sz="1800" spc="34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FF0000"/>
                </a:solidFill>
                <a:latin typeface="Arial Narrow"/>
                <a:cs typeface="Arial Narrow"/>
              </a:rPr>
              <a:t>відсутність</a:t>
            </a:r>
            <a:r>
              <a:rPr sz="1800" spc="345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FF0000"/>
                </a:solidFill>
                <a:latin typeface="Arial Narrow"/>
                <a:cs typeface="Arial Narrow"/>
              </a:rPr>
              <a:t>або</a:t>
            </a:r>
            <a:r>
              <a:rPr sz="1800" spc="35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FF0000"/>
                </a:solidFill>
                <a:latin typeface="Arial Narrow"/>
                <a:cs typeface="Arial Narrow"/>
              </a:rPr>
              <a:t>наявність</a:t>
            </a:r>
            <a:r>
              <a:rPr sz="1800" spc="34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Arial Narrow"/>
                <a:cs typeface="Arial Narrow"/>
              </a:rPr>
              <a:t>у </a:t>
            </a:r>
            <a:r>
              <a:rPr sz="1800" spc="60" dirty="0">
                <a:solidFill>
                  <a:srgbClr val="FF0000"/>
                </a:solidFill>
                <a:latin typeface="Arial Narrow"/>
                <a:cs typeface="Arial Narrow"/>
              </a:rPr>
              <a:t>позивача</a:t>
            </a:r>
            <a:r>
              <a:rPr sz="1800" spc="130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FF0000"/>
                </a:solidFill>
                <a:latin typeface="Arial Narrow"/>
                <a:cs typeface="Arial Narrow"/>
              </a:rPr>
              <a:t>володіння</a:t>
            </a:r>
            <a:r>
              <a:rPr sz="1800" spc="130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800" spc="60" dirty="0">
                <a:solidFill>
                  <a:srgbClr val="FF0000"/>
                </a:solidFill>
                <a:latin typeface="Arial Narrow"/>
                <a:cs typeface="Arial Narrow"/>
              </a:rPr>
              <a:t>майном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.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Arial Narrow"/>
                <a:cs typeface="Arial Narrow"/>
              </a:rPr>
              <a:t>Відсутність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або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наявність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90" dirty="0">
                <a:solidFill>
                  <a:srgbClr val="00274E"/>
                </a:solidFill>
                <a:latin typeface="Arial Narrow"/>
                <a:cs typeface="Arial Narrow"/>
              </a:rPr>
              <a:t>в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особи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володіння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нерухомим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майном </a:t>
            </a:r>
            <a:r>
              <a:rPr sz="1800" spc="65" dirty="0">
                <a:solidFill>
                  <a:srgbClr val="00274E"/>
                </a:solidFill>
                <a:latin typeface="Arial Narrow"/>
                <a:cs typeface="Arial Narrow"/>
              </a:rPr>
              <a:t>визначається</a:t>
            </a:r>
            <a:r>
              <a:rPr sz="1800" spc="120" dirty="0">
                <a:solidFill>
                  <a:srgbClr val="00274E"/>
                </a:solidFill>
                <a:latin typeface="Arial Narrow"/>
                <a:cs typeface="Arial Narrow"/>
              </a:rPr>
              <a:t> з</a:t>
            </a:r>
            <a:r>
              <a:rPr sz="1800" spc="10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огляду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принцип</a:t>
            </a:r>
            <a:r>
              <a:rPr sz="18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реєстраційного</a:t>
            </a:r>
            <a:r>
              <a:rPr sz="18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підтвердження</a:t>
            </a:r>
            <a:r>
              <a:rPr sz="18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володіння;</a:t>
            </a:r>
            <a:r>
              <a:rPr sz="18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особа,</a:t>
            </a:r>
            <a:r>
              <a:rPr sz="1800" spc="1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до</a:t>
            </a:r>
            <a:r>
              <a:rPr sz="18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якої</a:t>
            </a:r>
            <a:r>
              <a:rPr sz="18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-10" dirty="0">
                <a:solidFill>
                  <a:srgbClr val="00274E"/>
                </a:solidFill>
                <a:latin typeface="Arial Narrow"/>
                <a:cs typeface="Arial Narrow"/>
              </a:rPr>
              <a:t>перейшло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право</a:t>
            </a:r>
            <a:r>
              <a:rPr sz="1800" spc="40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власності</a:t>
            </a:r>
            <a:r>
              <a:rPr sz="1800" spc="38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800" spc="39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об’єкт</a:t>
            </a:r>
            <a:r>
              <a:rPr sz="1800" spc="40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нерухомості,</a:t>
            </a:r>
            <a:r>
              <a:rPr sz="1800" spc="40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набуває</a:t>
            </a:r>
            <a:r>
              <a:rPr sz="1800" spc="39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щодо</a:t>
            </a:r>
            <a:r>
              <a:rPr sz="1800" spc="40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70" dirty="0">
                <a:solidFill>
                  <a:srgbClr val="00274E"/>
                </a:solidFill>
                <a:latin typeface="Arial Narrow"/>
                <a:cs typeface="Arial Narrow"/>
              </a:rPr>
              <a:t>нього</a:t>
            </a:r>
            <a:r>
              <a:rPr sz="1800" spc="40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Arial Narrow"/>
                <a:cs typeface="Arial Narrow"/>
              </a:rPr>
              <a:t>всі</a:t>
            </a:r>
            <a:r>
              <a:rPr sz="1800" spc="40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75" dirty="0">
                <a:solidFill>
                  <a:srgbClr val="00274E"/>
                </a:solidFill>
                <a:latin typeface="Arial Narrow"/>
                <a:cs typeface="Arial Narrow"/>
              </a:rPr>
              <a:t>правоможності</a:t>
            </a:r>
            <a:r>
              <a:rPr sz="1800" spc="40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власника,</a:t>
            </a:r>
            <a:r>
              <a:rPr sz="1800" spc="3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зокрема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право</a:t>
            </a:r>
            <a:r>
              <a:rPr sz="1800" spc="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40" dirty="0">
                <a:solidFill>
                  <a:srgbClr val="00274E"/>
                </a:solidFill>
                <a:latin typeface="Arial Narrow"/>
                <a:cs typeface="Arial Narrow"/>
              </a:rPr>
              <a:t>володіння.</a:t>
            </a:r>
            <a:endParaRPr sz="18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18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800" dirty="0">
              <a:latin typeface="Arial Narrow"/>
              <a:cs typeface="Arial Narrow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800" spc="180" dirty="0">
                <a:solidFill>
                  <a:srgbClr val="0058AA"/>
                </a:solidFill>
                <a:latin typeface="Arial Narrow"/>
                <a:cs typeface="Arial Narrow"/>
              </a:rPr>
              <a:t>*</a:t>
            </a:r>
            <a:r>
              <a:rPr sz="1800" spc="3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spc="10" dirty="0">
                <a:solidFill>
                  <a:srgbClr val="0058AA"/>
                </a:solidFill>
                <a:latin typeface="Arial Narrow"/>
                <a:cs typeface="Arial Narrow"/>
              </a:rPr>
              <a:t>Постанову</a:t>
            </a:r>
            <a:r>
              <a:rPr sz="1800" spc="-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0058AA"/>
                </a:solidFill>
                <a:latin typeface="Arial Narrow"/>
                <a:cs typeface="Arial Narrow"/>
              </a:rPr>
              <a:t>прийнято</a:t>
            </a:r>
            <a:r>
              <a:rPr sz="1800" spc="-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spc="120" dirty="0">
                <a:solidFill>
                  <a:srgbClr val="0058AA"/>
                </a:solidFill>
                <a:latin typeface="Arial Narrow"/>
                <a:cs typeface="Arial Narrow"/>
              </a:rPr>
              <a:t>з</a:t>
            </a:r>
            <a:r>
              <a:rPr sz="1800" spc="4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58AA"/>
                </a:solidFill>
                <a:latin typeface="Arial Narrow"/>
                <a:cs typeface="Arial Narrow"/>
              </a:rPr>
              <a:t>окремими</a:t>
            </a:r>
            <a:r>
              <a:rPr sz="180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spc="65" dirty="0">
                <a:solidFill>
                  <a:srgbClr val="0058AA"/>
                </a:solidFill>
                <a:latin typeface="Arial Narrow"/>
                <a:cs typeface="Arial Narrow"/>
              </a:rPr>
              <a:t>думками</a:t>
            </a:r>
            <a:r>
              <a:rPr sz="1800" spc="-1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spc="-10" dirty="0">
                <a:solidFill>
                  <a:srgbClr val="0058AA"/>
                </a:solidFill>
                <a:latin typeface="Arial Narrow"/>
                <a:cs typeface="Arial Narrow"/>
              </a:rPr>
              <a:t>суддів</a:t>
            </a:r>
            <a:endParaRPr sz="1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21774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70" dirty="0">
                <a:solidFill>
                  <a:srgbClr val="31BBAC"/>
                </a:solidFill>
              </a:rPr>
              <a:t>Звертаємо</a:t>
            </a:r>
            <a:r>
              <a:rPr sz="2700" spc="-75" dirty="0">
                <a:solidFill>
                  <a:srgbClr val="31BBAC"/>
                </a:solidFill>
              </a:rPr>
              <a:t> </a:t>
            </a:r>
            <a:r>
              <a:rPr sz="2700" spc="145" dirty="0">
                <a:solidFill>
                  <a:srgbClr val="31BBAC"/>
                </a:solidFill>
              </a:rPr>
              <a:t>також</a:t>
            </a:r>
            <a:r>
              <a:rPr sz="2700" spc="-70" dirty="0">
                <a:solidFill>
                  <a:srgbClr val="31BBAC"/>
                </a:solidFill>
              </a:rPr>
              <a:t> </a:t>
            </a:r>
            <a:r>
              <a:rPr sz="2700" spc="65" dirty="0">
                <a:solidFill>
                  <a:srgbClr val="31BBAC"/>
                </a:solidFill>
              </a:rPr>
              <a:t>увагу</a:t>
            </a:r>
            <a:r>
              <a:rPr sz="2700" spc="-60" dirty="0">
                <a:solidFill>
                  <a:srgbClr val="31BBAC"/>
                </a:solidFill>
              </a:rPr>
              <a:t> </a:t>
            </a:r>
            <a:r>
              <a:rPr sz="2700" spc="50" dirty="0">
                <a:solidFill>
                  <a:srgbClr val="31BBAC"/>
                </a:solidFill>
              </a:rPr>
              <a:t>на</a:t>
            </a:r>
            <a:r>
              <a:rPr sz="2700" spc="-45" dirty="0">
                <a:solidFill>
                  <a:srgbClr val="31BBAC"/>
                </a:solidFill>
              </a:rPr>
              <a:t> </a:t>
            </a:r>
            <a:r>
              <a:rPr sz="2700" spc="80" dirty="0">
                <a:solidFill>
                  <a:srgbClr val="31BBAC"/>
                </a:solidFill>
              </a:rPr>
              <a:t>висновки,</a:t>
            </a:r>
            <a:r>
              <a:rPr sz="2700" spc="-40" dirty="0">
                <a:solidFill>
                  <a:srgbClr val="31BBAC"/>
                </a:solidFill>
              </a:rPr>
              <a:t> </a:t>
            </a:r>
            <a:r>
              <a:rPr sz="2700" spc="70" dirty="0">
                <a:solidFill>
                  <a:srgbClr val="31BBAC"/>
                </a:solidFill>
              </a:rPr>
              <a:t>викладені</a:t>
            </a:r>
            <a:r>
              <a:rPr sz="2700" spc="-50" dirty="0">
                <a:solidFill>
                  <a:srgbClr val="31BBAC"/>
                </a:solidFill>
              </a:rPr>
              <a:t> </a:t>
            </a:r>
            <a:r>
              <a:rPr sz="2700" dirty="0">
                <a:solidFill>
                  <a:srgbClr val="31BBAC"/>
                </a:solidFill>
              </a:rPr>
              <a:t>у</a:t>
            </a:r>
            <a:r>
              <a:rPr sz="2700" spc="-15" dirty="0">
                <a:solidFill>
                  <a:srgbClr val="31BBAC"/>
                </a:solidFill>
              </a:rPr>
              <a:t> </a:t>
            </a:r>
            <a:r>
              <a:rPr sz="2700" spc="75" dirty="0">
                <a:solidFill>
                  <a:srgbClr val="31BBAC"/>
                </a:solidFill>
              </a:rPr>
              <a:t>постанові</a:t>
            </a:r>
            <a:r>
              <a:rPr sz="2700" spc="-50" dirty="0">
                <a:solidFill>
                  <a:srgbClr val="31BBAC"/>
                </a:solidFill>
              </a:rPr>
              <a:t> </a:t>
            </a:r>
            <a:r>
              <a:rPr sz="2700" dirty="0">
                <a:solidFill>
                  <a:srgbClr val="31BBAC"/>
                </a:solidFill>
              </a:rPr>
              <a:t>ВП</a:t>
            </a:r>
            <a:r>
              <a:rPr sz="2700" spc="-45" dirty="0">
                <a:solidFill>
                  <a:srgbClr val="31BBAC"/>
                </a:solidFill>
              </a:rPr>
              <a:t> </a:t>
            </a:r>
            <a:r>
              <a:rPr sz="2700" spc="-25" dirty="0">
                <a:solidFill>
                  <a:srgbClr val="31BBAC"/>
                </a:solidFill>
              </a:rPr>
              <a:t>ВС:</a:t>
            </a:r>
            <a:endParaRPr sz="2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6491" y="1333246"/>
            <a:ext cx="9631680" cy="4968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</a:tabLst>
            </a:pPr>
            <a:r>
              <a:rPr sz="2400" spc="75" dirty="0">
                <a:solidFill>
                  <a:srgbClr val="0058AA"/>
                </a:solidFill>
                <a:latin typeface="Arial Narrow"/>
                <a:cs typeface="Arial Narrow"/>
              </a:rPr>
              <a:t>від</a:t>
            </a:r>
            <a:r>
              <a:rPr sz="2400" spc="-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60" dirty="0">
                <a:solidFill>
                  <a:srgbClr val="0058AA"/>
                </a:solidFill>
                <a:latin typeface="Arial Narrow"/>
                <a:cs typeface="Arial Narrow"/>
              </a:rPr>
              <a:t>28</a:t>
            </a:r>
            <a:r>
              <a:rPr sz="2400" spc="-3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45" dirty="0">
                <a:solidFill>
                  <a:srgbClr val="0058AA"/>
                </a:solidFill>
                <a:latin typeface="Arial Narrow"/>
                <a:cs typeface="Arial Narrow"/>
              </a:rPr>
              <a:t>листопада</a:t>
            </a:r>
            <a:r>
              <a:rPr sz="2400" spc="-7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55" dirty="0">
                <a:solidFill>
                  <a:srgbClr val="0058AA"/>
                </a:solidFill>
                <a:latin typeface="Arial Narrow"/>
                <a:cs typeface="Arial Narrow"/>
              </a:rPr>
              <a:t>2018</a:t>
            </a:r>
            <a:r>
              <a:rPr sz="2400" spc="-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80" dirty="0">
                <a:solidFill>
                  <a:srgbClr val="0058AA"/>
                </a:solidFill>
                <a:latin typeface="Arial Narrow"/>
                <a:cs typeface="Arial Narrow"/>
              </a:rPr>
              <a:t>року</a:t>
            </a:r>
            <a:r>
              <a:rPr sz="2400" spc="-5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dirty="0">
                <a:solidFill>
                  <a:srgbClr val="0058AA"/>
                </a:solidFill>
                <a:latin typeface="Arial Narrow"/>
                <a:cs typeface="Arial Narrow"/>
              </a:rPr>
              <a:t>у</a:t>
            </a:r>
            <a:r>
              <a:rPr sz="2400" spc="-3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70" dirty="0">
                <a:solidFill>
                  <a:srgbClr val="0058AA"/>
                </a:solidFill>
                <a:latin typeface="Arial Narrow"/>
                <a:cs typeface="Arial Narrow"/>
              </a:rPr>
              <a:t>справі</a:t>
            </a:r>
            <a:r>
              <a:rPr sz="2400" spc="-5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dirty="0">
                <a:solidFill>
                  <a:srgbClr val="0058AA"/>
                </a:solidFill>
                <a:latin typeface="Arial Narrow"/>
                <a:cs typeface="Arial Narrow"/>
              </a:rPr>
              <a:t>№</a:t>
            </a:r>
            <a:r>
              <a:rPr sz="2400" spc="-6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80" dirty="0">
                <a:solidFill>
                  <a:srgbClr val="0058AA"/>
                </a:solidFill>
                <a:latin typeface="Arial Narrow"/>
                <a:cs typeface="Arial Narrow"/>
              </a:rPr>
              <a:t>504/2864/13-</a:t>
            </a:r>
            <a:r>
              <a:rPr sz="2400" spc="65" dirty="0">
                <a:solidFill>
                  <a:srgbClr val="0058AA"/>
                </a:solidFill>
                <a:latin typeface="Arial Narrow"/>
                <a:cs typeface="Arial Narrow"/>
              </a:rPr>
              <a:t>ц</a:t>
            </a:r>
            <a:r>
              <a:rPr sz="2400" spc="-7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400" spc="200" dirty="0">
                <a:solidFill>
                  <a:srgbClr val="0058AA"/>
                </a:solidFill>
                <a:latin typeface="Arial Narrow"/>
                <a:cs typeface="Arial Narrow"/>
              </a:rPr>
              <a:t>*</a:t>
            </a:r>
            <a:endParaRPr sz="2400">
              <a:latin typeface="Arial Narrow"/>
              <a:cs typeface="Arial Narrow"/>
            </a:endParaRPr>
          </a:p>
          <a:p>
            <a:pPr marL="12700" marR="5080" algn="just">
              <a:lnSpc>
                <a:spcPct val="100000"/>
              </a:lnSpc>
              <a:spcBef>
                <a:spcPts val="2425"/>
              </a:spcBef>
            </a:pP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Заволодіння</a:t>
            </a:r>
            <a:r>
              <a:rPr sz="2000" spc="9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75" dirty="0">
                <a:solidFill>
                  <a:srgbClr val="00274E"/>
                </a:solidFill>
                <a:latin typeface="Arial Narrow"/>
                <a:cs typeface="Arial Narrow"/>
              </a:rPr>
              <a:t>громадянами</a:t>
            </a:r>
            <a:r>
              <a:rPr sz="2000" spc="10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та</a:t>
            </a:r>
            <a:r>
              <a:rPr sz="2000" spc="10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85" dirty="0">
                <a:solidFill>
                  <a:srgbClr val="00274E"/>
                </a:solidFill>
                <a:latin typeface="Arial Narrow"/>
                <a:cs typeface="Arial Narrow"/>
              </a:rPr>
              <a:t>юридичними</a:t>
            </a:r>
            <a:r>
              <a:rPr sz="2000" spc="10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особами</a:t>
            </a:r>
            <a:r>
              <a:rPr sz="2000" spc="9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5" dirty="0">
                <a:solidFill>
                  <a:srgbClr val="31BBAC"/>
                </a:solidFill>
                <a:latin typeface="Arial Narrow"/>
                <a:cs typeface="Arial Narrow"/>
              </a:rPr>
              <a:t>землями</a:t>
            </a:r>
            <a:r>
              <a:rPr sz="2000" spc="90" dirty="0">
                <a:solidFill>
                  <a:srgbClr val="31BBAC"/>
                </a:solidFill>
                <a:latin typeface="Arial Narrow"/>
                <a:cs typeface="Arial Narrow"/>
              </a:rPr>
              <a:t>  </a:t>
            </a:r>
            <a:r>
              <a:rPr sz="2000" spc="60" dirty="0">
                <a:solidFill>
                  <a:srgbClr val="31BBAC"/>
                </a:solidFill>
                <a:latin typeface="Arial Narrow"/>
                <a:cs typeface="Arial Narrow"/>
              </a:rPr>
              <a:t>водного</a:t>
            </a:r>
            <a:r>
              <a:rPr sz="2000" spc="90" dirty="0">
                <a:solidFill>
                  <a:srgbClr val="31BBAC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31BBAC"/>
                </a:solidFill>
                <a:latin typeface="Arial Narrow"/>
                <a:cs typeface="Arial Narrow"/>
              </a:rPr>
              <a:t>фонду</a:t>
            </a:r>
            <a:r>
              <a:rPr sz="2000" spc="90" dirty="0">
                <a:solidFill>
                  <a:srgbClr val="31BBAC"/>
                </a:solidFill>
                <a:latin typeface="Arial Narrow"/>
                <a:cs typeface="Arial Narrow"/>
              </a:rPr>
              <a:t>  </a:t>
            </a:r>
            <a:r>
              <a:rPr sz="2000" spc="40" dirty="0">
                <a:solidFill>
                  <a:srgbClr val="00274E"/>
                </a:solidFill>
                <a:latin typeface="Arial Narrow"/>
                <a:cs typeface="Arial Narrow"/>
              </a:rPr>
              <a:t>всупереч </a:t>
            </a:r>
            <a:r>
              <a:rPr sz="2000" spc="95" dirty="0">
                <a:solidFill>
                  <a:srgbClr val="00274E"/>
                </a:solidFill>
                <a:latin typeface="Arial Narrow"/>
                <a:cs typeface="Arial Narrow"/>
              </a:rPr>
              <a:t>вимогам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105" dirty="0">
                <a:solidFill>
                  <a:srgbClr val="00274E"/>
                </a:solidFill>
                <a:latin typeface="Arial Narrow"/>
                <a:cs typeface="Arial Narrow"/>
              </a:rPr>
              <a:t>ЗК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  України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(перехід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до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них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права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володіння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85" dirty="0">
                <a:solidFill>
                  <a:srgbClr val="00274E"/>
                </a:solidFill>
                <a:latin typeface="Arial Narrow"/>
                <a:cs typeface="Arial Narrow"/>
              </a:rPr>
              <a:t>цими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  землями)  </a:t>
            </a:r>
            <a:r>
              <a:rPr sz="2000" spc="100" dirty="0">
                <a:solidFill>
                  <a:srgbClr val="00274E"/>
                </a:solidFill>
                <a:latin typeface="Arial Narrow"/>
                <a:cs typeface="Arial Narrow"/>
              </a:rPr>
              <a:t>є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75" dirty="0">
                <a:solidFill>
                  <a:srgbClr val="00274E"/>
                </a:solidFill>
                <a:latin typeface="Arial Narrow"/>
                <a:cs typeface="Arial Narrow"/>
              </a:rPr>
              <a:t>неможливим. 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Розташування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  земель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80" dirty="0">
                <a:solidFill>
                  <a:srgbClr val="00274E"/>
                </a:solidFill>
                <a:latin typeface="Arial Narrow"/>
                <a:cs typeface="Arial Narrow"/>
              </a:rPr>
              <a:t>водного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фонду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90" dirty="0">
                <a:solidFill>
                  <a:srgbClr val="00274E"/>
                </a:solidFill>
                <a:latin typeface="Arial Narrow"/>
                <a:cs typeface="Arial Narrow"/>
              </a:rPr>
              <a:t>вказує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80" dirty="0">
                <a:solidFill>
                  <a:srgbClr val="00274E"/>
                </a:solidFill>
                <a:latin typeface="Arial Narrow"/>
                <a:cs typeface="Arial Narrow"/>
              </a:rPr>
              <a:t>неможливість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75" dirty="0">
                <a:solidFill>
                  <a:srgbClr val="00274E"/>
                </a:solidFill>
                <a:latin typeface="Arial Narrow"/>
                <a:cs typeface="Arial Narrow"/>
              </a:rPr>
              <a:t>виникнення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приватного 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власника,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а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  отже,  і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90" dirty="0">
                <a:solidFill>
                  <a:srgbClr val="00274E"/>
                </a:solidFill>
                <a:latin typeface="Arial Narrow"/>
                <a:cs typeface="Arial Narrow"/>
              </a:rPr>
              <a:t>нового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володільця,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105" dirty="0">
                <a:solidFill>
                  <a:srgbClr val="00274E"/>
                </a:solidFill>
                <a:latin typeface="Arial Narrow"/>
                <a:cs typeface="Arial Narrow"/>
              </a:rPr>
              <a:t>крім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випадків,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передбачених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у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статті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  59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цього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кодексу.</a:t>
            </a: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2000">
              <a:latin typeface="Arial Narrow"/>
              <a:cs typeface="Arial Narrow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Отже,</a:t>
            </a:r>
            <a:r>
              <a:rPr sz="2000" spc="2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зайняття</a:t>
            </a:r>
            <a:r>
              <a:rPr sz="2000" spc="2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dirty="0">
                <a:solidFill>
                  <a:srgbClr val="31BBAC"/>
                </a:solidFill>
                <a:latin typeface="Arial Narrow"/>
                <a:cs typeface="Arial Narrow"/>
              </a:rPr>
              <a:t>земельної</a:t>
            </a:r>
            <a:r>
              <a:rPr sz="2000" spc="275" dirty="0">
                <a:solidFill>
                  <a:srgbClr val="31BBAC"/>
                </a:solidFill>
                <a:latin typeface="Arial Narrow"/>
                <a:cs typeface="Arial Narrow"/>
              </a:rPr>
              <a:t> </a:t>
            </a:r>
            <a:r>
              <a:rPr sz="2000" spc="65" dirty="0">
                <a:solidFill>
                  <a:srgbClr val="31BBAC"/>
                </a:solidFill>
                <a:latin typeface="Arial Narrow"/>
                <a:cs typeface="Arial Narrow"/>
              </a:rPr>
              <a:t>ділянки</a:t>
            </a:r>
            <a:r>
              <a:rPr sz="2000" spc="260" dirty="0">
                <a:solidFill>
                  <a:srgbClr val="31BBAC"/>
                </a:solidFill>
                <a:latin typeface="Arial Narrow"/>
                <a:cs typeface="Arial Narrow"/>
              </a:rPr>
              <a:t> </a:t>
            </a:r>
            <a:r>
              <a:rPr sz="2000" spc="65" dirty="0">
                <a:solidFill>
                  <a:srgbClr val="31BBAC"/>
                </a:solidFill>
                <a:latin typeface="Arial Narrow"/>
                <a:cs typeface="Arial Narrow"/>
              </a:rPr>
              <a:t>водного</a:t>
            </a:r>
            <a:r>
              <a:rPr sz="2000" spc="250" dirty="0">
                <a:solidFill>
                  <a:srgbClr val="31BBAC"/>
                </a:solidFill>
                <a:latin typeface="Arial Narrow"/>
                <a:cs typeface="Arial Narrow"/>
              </a:rPr>
              <a:t> </a:t>
            </a:r>
            <a:r>
              <a:rPr sz="2000" dirty="0">
                <a:solidFill>
                  <a:srgbClr val="31BBAC"/>
                </a:solidFill>
                <a:latin typeface="Arial Narrow"/>
                <a:cs typeface="Arial Narrow"/>
              </a:rPr>
              <a:t>фонду</a:t>
            </a:r>
            <a:r>
              <a:rPr sz="2000" spc="265" dirty="0">
                <a:solidFill>
                  <a:srgbClr val="31BBAC"/>
                </a:solidFill>
                <a:latin typeface="Arial Narrow"/>
                <a:cs typeface="Arial Narrow"/>
              </a:rPr>
              <a:t> </a:t>
            </a:r>
            <a:r>
              <a:rPr sz="2000" spc="135" dirty="0">
                <a:solidFill>
                  <a:srgbClr val="00274E"/>
                </a:solidFill>
                <a:latin typeface="Arial Narrow"/>
                <a:cs typeface="Arial Narrow"/>
              </a:rPr>
              <a:t>з</a:t>
            </a:r>
            <a:r>
              <a:rPr sz="2000" spc="2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порушенням</a:t>
            </a:r>
            <a:r>
              <a:rPr sz="2000" spc="2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статті</a:t>
            </a:r>
            <a:r>
              <a:rPr sz="2000" spc="2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59</a:t>
            </a:r>
            <a:r>
              <a:rPr sz="2000" spc="2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105" dirty="0">
                <a:solidFill>
                  <a:srgbClr val="00274E"/>
                </a:solidFill>
                <a:latin typeface="Arial Narrow"/>
                <a:cs typeface="Arial Narrow"/>
              </a:rPr>
              <a:t>ЗК</a:t>
            </a:r>
            <a:r>
              <a:rPr sz="2000" spc="2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України</a:t>
            </a:r>
            <a:r>
              <a:rPr sz="2000" spc="2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має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розглядатися</a:t>
            </a:r>
            <a:r>
              <a:rPr sz="2000" spc="10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135" dirty="0">
                <a:solidFill>
                  <a:srgbClr val="00274E"/>
                </a:solidFill>
                <a:latin typeface="Arial Narrow"/>
                <a:cs typeface="Arial Narrow"/>
              </a:rPr>
              <a:t>як</a:t>
            </a:r>
            <a:r>
              <a:rPr sz="2000" spc="10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274E"/>
                </a:solidFill>
                <a:latin typeface="Arial Narrow"/>
                <a:cs typeface="Arial Narrow"/>
              </a:rPr>
              <a:t>не</a:t>
            </a:r>
            <a:r>
              <a:rPr sz="2000" spc="9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пов'язане</a:t>
            </a:r>
            <a:r>
              <a:rPr sz="2000" spc="10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135" dirty="0">
                <a:solidFill>
                  <a:srgbClr val="00274E"/>
                </a:solidFill>
                <a:latin typeface="Arial Narrow"/>
                <a:cs typeface="Arial Narrow"/>
              </a:rPr>
              <a:t>з</a:t>
            </a:r>
            <a:r>
              <a:rPr sz="2000" spc="10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позбавленням</a:t>
            </a:r>
            <a:r>
              <a:rPr sz="2000" spc="10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65" dirty="0">
                <a:solidFill>
                  <a:srgbClr val="00274E"/>
                </a:solidFill>
                <a:latin typeface="Arial Narrow"/>
                <a:cs typeface="Arial Narrow"/>
              </a:rPr>
              <a:t>володіння</a:t>
            </a:r>
            <a:r>
              <a:rPr sz="2000" spc="9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порушення</a:t>
            </a:r>
            <a:r>
              <a:rPr sz="2000" spc="10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55" dirty="0">
                <a:solidFill>
                  <a:srgbClr val="00274E"/>
                </a:solidFill>
                <a:latin typeface="Arial Narrow"/>
                <a:cs typeface="Arial Narrow"/>
              </a:rPr>
              <a:t>права</a:t>
            </a:r>
            <a:r>
              <a:rPr sz="2000" spc="11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власності 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держави</a:t>
            </a:r>
            <a:r>
              <a:rPr sz="2000" spc="1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чи</a:t>
            </a:r>
            <a:r>
              <a:rPr sz="2000" spc="1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60" dirty="0">
                <a:solidFill>
                  <a:srgbClr val="00274E"/>
                </a:solidFill>
                <a:latin typeface="Arial Narrow"/>
                <a:cs typeface="Arial Narrow"/>
              </a:rPr>
              <a:t>відповідної</a:t>
            </a:r>
            <a:r>
              <a:rPr sz="20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50" dirty="0">
                <a:solidFill>
                  <a:srgbClr val="00274E"/>
                </a:solidFill>
                <a:latin typeface="Arial Narrow"/>
                <a:cs typeface="Arial Narrow"/>
              </a:rPr>
              <a:t>територіальної</a:t>
            </a:r>
            <a:r>
              <a:rPr sz="20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70" dirty="0">
                <a:solidFill>
                  <a:srgbClr val="00274E"/>
                </a:solidFill>
                <a:latin typeface="Arial Narrow"/>
                <a:cs typeface="Arial Narrow"/>
              </a:rPr>
              <a:t>громади.</a:t>
            </a:r>
            <a:r>
              <a:rPr sz="2000" spc="11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2000" spc="50" dirty="0">
                <a:solidFill>
                  <a:srgbClr val="00AFEF"/>
                </a:solidFill>
                <a:latin typeface="Arial Narrow"/>
                <a:cs typeface="Arial Narrow"/>
              </a:rPr>
              <a:t>У</a:t>
            </a:r>
            <a:r>
              <a:rPr sz="2000" spc="114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70" dirty="0">
                <a:solidFill>
                  <a:srgbClr val="00AFEF"/>
                </a:solidFill>
                <a:latin typeface="Arial Narrow"/>
                <a:cs typeface="Arial Narrow"/>
              </a:rPr>
              <a:t>такому</a:t>
            </a:r>
            <a:r>
              <a:rPr sz="2000" spc="120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50" dirty="0">
                <a:solidFill>
                  <a:srgbClr val="00AFEF"/>
                </a:solidFill>
                <a:latin typeface="Arial Narrow"/>
                <a:cs typeface="Arial Narrow"/>
              </a:rPr>
              <a:t>разі</a:t>
            </a:r>
            <a:r>
              <a:rPr sz="2000" spc="130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65" dirty="0">
                <a:solidFill>
                  <a:srgbClr val="00AFEF"/>
                </a:solidFill>
                <a:latin typeface="Arial Narrow"/>
                <a:cs typeface="Arial Narrow"/>
              </a:rPr>
              <a:t>позовна</a:t>
            </a:r>
            <a:r>
              <a:rPr sz="2000" spc="95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75" dirty="0">
                <a:solidFill>
                  <a:srgbClr val="00AFEF"/>
                </a:solidFill>
                <a:latin typeface="Arial Narrow"/>
                <a:cs typeface="Arial Narrow"/>
              </a:rPr>
              <a:t>вимога</a:t>
            </a:r>
            <a:r>
              <a:rPr sz="2000" spc="125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45" dirty="0">
                <a:solidFill>
                  <a:srgbClr val="00AFEF"/>
                </a:solidFill>
                <a:latin typeface="Arial Narrow"/>
                <a:cs typeface="Arial Narrow"/>
              </a:rPr>
              <a:t>зобов'язати повернути</a:t>
            </a:r>
            <a:r>
              <a:rPr sz="2000" spc="15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AFEF"/>
                </a:solidFill>
                <a:latin typeface="Arial Narrow"/>
                <a:cs typeface="Arial Narrow"/>
              </a:rPr>
              <a:t>земельну</a:t>
            </a:r>
            <a:r>
              <a:rPr sz="2000" spc="155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55" dirty="0">
                <a:solidFill>
                  <a:srgbClr val="00AFEF"/>
                </a:solidFill>
                <a:latin typeface="Arial Narrow"/>
                <a:cs typeface="Arial Narrow"/>
              </a:rPr>
              <a:t>ділянку</a:t>
            </a:r>
            <a:r>
              <a:rPr sz="2000" spc="155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75" dirty="0">
                <a:solidFill>
                  <a:srgbClr val="00AFEF"/>
                </a:solidFill>
                <a:latin typeface="Arial Narrow"/>
                <a:cs typeface="Arial Narrow"/>
              </a:rPr>
              <a:t>має</a:t>
            </a:r>
            <a:r>
              <a:rPr sz="2000" spc="15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55" dirty="0">
                <a:solidFill>
                  <a:srgbClr val="00AFEF"/>
                </a:solidFill>
                <a:latin typeface="Arial Narrow"/>
                <a:cs typeface="Arial Narrow"/>
              </a:rPr>
              <a:t>розглядатися</a:t>
            </a:r>
            <a:r>
              <a:rPr sz="2000" spc="15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125" dirty="0">
                <a:solidFill>
                  <a:srgbClr val="00AFEF"/>
                </a:solidFill>
                <a:latin typeface="Arial Narrow"/>
                <a:cs typeface="Arial Narrow"/>
              </a:rPr>
              <a:t>як</a:t>
            </a:r>
            <a:r>
              <a:rPr sz="2000" spc="15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50" dirty="0">
                <a:solidFill>
                  <a:srgbClr val="00AFEF"/>
                </a:solidFill>
                <a:latin typeface="Arial Narrow"/>
                <a:cs typeface="Arial Narrow"/>
              </a:rPr>
              <a:t>негаторний</a:t>
            </a:r>
            <a:r>
              <a:rPr sz="2000" spc="15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AFEF"/>
                </a:solidFill>
                <a:latin typeface="Arial Narrow"/>
                <a:cs typeface="Arial Narrow"/>
              </a:rPr>
              <a:t>позов,</a:t>
            </a:r>
            <a:r>
              <a:rPr sz="2000" spc="16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85" dirty="0">
                <a:solidFill>
                  <a:srgbClr val="00AFEF"/>
                </a:solidFill>
                <a:latin typeface="Arial Narrow"/>
                <a:cs typeface="Arial Narrow"/>
              </a:rPr>
              <a:t>який</a:t>
            </a:r>
            <a:r>
              <a:rPr sz="2000" spc="15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85" dirty="0">
                <a:solidFill>
                  <a:srgbClr val="00AFEF"/>
                </a:solidFill>
                <a:latin typeface="Arial Narrow"/>
                <a:cs typeface="Arial Narrow"/>
              </a:rPr>
              <a:t>може</a:t>
            </a:r>
            <a:r>
              <a:rPr sz="2000" spc="15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-20" dirty="0">
                <a:solidFill>
                  <a:srgbClr val="00AFEF"/>
                </a:solidFill>
                <a:latin typeface="Arial Narrow"/>
                <a:cs typeface="Arial Narrow"/>
              </a:rPr>
              <a:t>бути </a:t>
            </a:r>
            <a:r>
              <a:rPr sz="2000" spc="45" dirty="0">
                <a:solidFill>
                  <a:srgbClr val="00AFEF"/>
                </a:solidFill>
                <a:latin typeface="Arial Narrow"/>
                <a:cs typeface="Arial Narrow"/>
              </a:rPr>
              <a:t>заявлений</a:t>
            </a:r>
            <a:r>
              <a:rPr sz="2000" spc="36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60" dirty="0">
                <a:solidFill>
                  <a:srgbClr val="00AFEF"/>
                </a:solidFill>
                <a:latin typeface="Arial Narrow"/>
                <a:cs typeface="Arial Narrow"/>
              </a:rPr>
              <a:t>упродовж</a:t>
            </a:r>
            <a:r>
              <a:rPr sz="2000" spc="355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70" dirty="0">
                <a:solidFill>
                  <a:srgbClr val="00AFEF"/>
                </a:solidFill>
                <a:latin typeface="Arial Narrow"/>
                <a:cs typeface="Arial Narrow"/>
              </a:rPr>
              <a:t>всього</a:t>
            </a:r>
            <a:r>
              <a:rPr sz="2000" spc="36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AFEF"/>
                </a:solidFill>
                <a:latin typeface="Arial Narrow"/>
                <a:cs typeface="Arial Narrow"/>
              </a:rPr>
              <a:t>часу</a:t>
            </a:r>
            <a:r>
              <a:rPr sz="2000" spc="360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50" dirty="0">
                <a:solidFill>
                  <a:srgbClr val="00AFEF"/>
                </a:solidFill>
                <a:latin typeface="Arial Narrow"/>
                <a:cs typeface="Arial Narrow"/>
              </a:rPr>
              <a:t>тривання</a:t>
            </a:r>
            <a:r>
              <a:rPr sz="2000" spc="365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dirty="0">
                <a:solidFill>
                  <a:srgbClr val="00AFEF"/>
                </a:solidFill>
                <a:latin typeface="Arial Narrow"/>
                <a:cs typeface="Arial Narrow"/>
              </a:rPr>
              <a:t>порушення</a:t>
            </a:r>
            <a:r>
              <a:rPr sz="2000" spc="365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50" dirty="0">
                <a:solidFill>
                  <a:srgbClr val="00AFEF"/>
                </a:solidFill>
                <a:latin typeface="Arial Narrow"/>
                <a:cs typeface="Arial Narrow"/>
              </a:rPr>
              <a:t>прав</a:t>
            </a:r>
            <a:r>
              <a:rPr sz="2000" spc="355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75" dirty="0">
                <a:solidFill>
                  <a:srgbClr val="00AFEF"/>
                </a:solidFill>
                <a:latin typeface="Arial Narrow"/>
                <a:cs typeface="Arial Narrow"/>
              </a:rPr>
              <a:t>законного</a:t>
            </a:r>
            <a:r>
              <a:rPr sz="2000" spc="355" dirty="0">
                <a:solidFill>
                  <a:srgbClr val="00AFEF"/>
                </a:solidFill>
                <a:latin typeface="Arial Narrow"/>
                <a:cs typeface="Arial Narrow"/>
              </a:rPr>
              <a:t>  </a:t>
            </a:r>
            <a:r>
              <a:rPr sz="2000" spc="-10" dirty="0">
                <a:solidFill>
                  <a:srgbClr val="00AFEF"/>
                </a:solidFill>
                <a:latin typeface="Arial Narrow"/>
                <a:cs typeface="Arial Narrow"/>
              </a:rPr>
              <a:t>володільця </a:t>
            </a:r>
            <a:r>
              <a:rPr sz="2000" spc="50" dirty="0">
                <a:solidFill>
                  <a:srgbClr val="00AFEF"/>
                </a:solidFill>
                <a:latin typeface="Arial Narrow"/>
                <a:cs typeface="Arial Narrow"/>
              </a:rPr>
              <a:t>відповідної</a:t>
            </a:r>
            <a:r>
              <a:rPr sz="2000" spc="25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10" dirty="0">
                <a:solidFill>
                  <a:srgbClr val="00AFEF"/>
                </a:solidFill>
                <a:latin typeface="Arial Narrow"/>
                <a:cs typeface="Arial Narrow"/>
              </a:rPr>
              <a:t>земельної</a:t>
            </a:r>
            <a:r>
              <a:rPr sz="2000" spc="30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70" dirty="0">
                <a:solidFill>
                  <a:srgbClr val="00AFEF"/>
                </a:solidFill>
                <a:latin typeface="Arial Narrow"/>
                <a:cs typeface="Arial Narrow"/>
              </a:rPr>
              <a:t>ділянки</a:t>
            </a:r>
            <a:r>
              <a:rPr sz="2000" spc="10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70" dirty="0">
                <a:solidFill>
                  <a:srgbClr val="00AFEF"/>
                </a:solidFill>
                <a:latin typeface="Arial Narrow"/>
                <a:cs typeface="Arial Narrow"/>
              </a:rPr>
              <a:t>водного</a:t>
            </a:r>
            <a:r>
              <a:rPr sz="2000" spc="15" dirty="0">
                <a:solidFill>
                  <a:srgbClr val="00AFEF"/>
                </a:solidFill>
                <a:latin typeface="Arial Narrow"/>
                <a:cs typeface="Arial Narrow"/>
              </a:rPr>
              <a:t> </a:t>
            </a:r>
            <a:r>
              <a:rPr sz="2000" spc="-10" dirty="0">
                <a:solidFill>
                  <a:srgbClr val="00AFEF"/>
                </a:solidFill>
                <a:latin typeface="Arial Narrow"/>
                <a:cs typeface="Arial Narrow"/>
              </a:rPr>
              <a:t>фонду.</a:t>
            </a: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2000">
              <a:latin typeface="Arial Narrow"/>
              <a:cs typeface="Arial Narrow"/>
            </a:endParaRPr>
          </a:p>
          <a:p>
            <a:pPr marL="12700" algn="just">
              <a:lnSpc>
                <a:spcPct val="100000"/>
              </a:lnSpc>
            </a:pPr>
            <a:r>
              <a:rPr sz="2000" spc="210" dirty="0">
                <a:solidFill>
                  <a:srgbClr val="0058AA"/>
                </a:solidFill>
                <a:latin typeface="Arial Narrow"/>
                <a:cs typeface="Arial Narrow"/>
              </a:rPr>
              <a:t>*</a:t>
            </a:r>
            <a:r>
              <a:rPr sz="2000" spc="-2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000" spc="45" dirty="0">
                <a:solidFill>
                  <a:srgbClr val="0058AA"/>
                </a:solidFill>
                <a:latin typeface="Arial Narrow"/>
                <a:cs typeface="Arial Narrow"/>
              </a:rPr>
              <a:t>Постанову</a:t>
            </a:r>
            <a:r>
              <a:rPr sz="2000" spc="-5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000" spc="60" dirty="0">
                <a:solidFill>
                  <a:srgbClr val="0058AA"/>
                </a:solidFill>
                <a:latin typeface="Arial Narrow"/>
                <a:cs typeface="Arial Narrow"/>
              </a:rPr>
              <a:t>прийнято</a:t>
            </a:r>
            <a:r>
              <a:rPr sz="2000" spc="-6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000" spc="135" dirty="0">
                <a:solidFill>
                  <a:srgbClr val="0058AA"/>
                </a:solidFill>
                <a:latin typeface="Arial Narrow"/>
                <a:cs typeface="Arial Narrow"/>
              </a:rPr>
              <a:t>з</a:t>
            </a:r>
            <a:r>
              <a:rPr sz="2000" spc="-3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000" spc="85" dirty="0">
                <a:solidFill>
                  <a:srgbClr val="0058AA"/>
                </a:solidFill>
                <a:latin typeface="Arial Narrow"/>
                <a:cs typeface="Arial Narrow"/>
              </a:rPr>
              <a:t>окремою</a:t>
            </a:r>
            <a:r>
              <a:rPr sz="2000" spc="-7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000" spc="95" dirty="0">
                <a:solidFill>
                  <a:srgbClr val="0058AA"/>
                </a:solidFill>
                <a:latin typeface="Arial Narrow"/>
                <a:cs typeface="Arial Narrow"/>
              </a:rPr>
              <a:t>думкою</a:t>
            </a:r>
            <a:r>
              <a:rPr sz="2000" spc="-8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2000" spc="40" dirty="0">
                <a:solidFill>
                  <a:srgbClr val="0058AA"/>
                </a:solidFill>
                <a:latin typeface="Arial Narrow"/>
                <a:cs typeface="Arial Narrow"/>
              </a:rPr>
              <a:t>суддів</a:t>
            </a:r>
            <a:endParaRPr sz="2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76F46-5664-B9A7-2024-7552C5815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8E4F421-4320-02B4-7A61-5113EA9651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501" y="518286"/>
            <a:ext cx="9626396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dirty="0"/>
              <a:t>Постанова Великої Палати Верховного Суду  від 23 листопада 2021 року у</a:t>
            </a:r>
            <a:br>
              <a:rPr lang="uk-UA" dirty="0"/>
            </a:br>
            <a:r>
              <a:rPr lang="uk-UA" dirty="0"/>
              <a:t>справі № 359/3373/16-ц </a:t>
            </a:r>
            <a:endParaRPr sz="27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AA5CD35-1837-4E7F-6D3C-8E786D450FC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B8D340D-76AD-4773-6036-53DFC13464C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D2BAE10-05C6-BD16-08F6-D2C0F842D682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76B3A03-E52F-84D0-3FE3-87AB3D241162}"/>
              </a:ext>
            </a:extLst>
          </p:cNvPr>
          <p:cNvSpPr txBox="1"/>
          <p:nvPr/>
        </p:nvSpPr>
        <p:spPr>
          <a:xfrm>
            <a:off x="526491" y="1333246"/>
            <a:ext cx="9631680" cy="54354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lnSpc>
                <a:spcPts val="2500"/>
              </a:lnSpc>
            </a:pPr>
            <a:r>
              <a:rPr lang="uk-UA" dirty="0"/>
              <a:t>З</a:t>
            </a:r>
            <a:r>
              <a:rPr lang="uk-UA" sz="1800" dirty="0"/>
              <a:t>аволодіння громадянами та юридичними особами землями водного фонду (перехід до них володіння цими землями) всупереч вимогам ЗК України </a:t>
            </a:r>
            <a:r>
              <a:rPr lang="uk-UA" sz="1800" dirty="0">
                <a:solidFill>
                  <a:srgbClr val="FF0000"/>
                </a:solidFill>
              </a:rPr>
              <a:t>є неможливим</a:t>
            </a:r>
            <a:r>
              <a:rPr lang="uk-UA" sz="1800" dirty="0"/>
              <a:t>; розташування земель водного фонду вказує на неможливість виникнення приватного власника, а отже, і нового володільця, крім випадків, передбачених у статті 59 цього Кодексу (див., зокрема, висновки Великої Палати Верховного Суду, сформульовані у постановах від 11 вересня 2019 року у справі </a:t>
            </a:r>
            <a:br>
              <a:rPr lang="uk-UA" sz="1800" dirty="0"/>
            </a:br>
            <a:r>
              <a:rPr lang="uk-UA" sz="1800" dirty="0"/>
              <a:t>№ 487/10132/14-ц (провадження № 14-364цс19), від 15 вересня 2020 року у справі № 372/1684/14-ц (провадження № 14-740цс19) та інших).</a:t>
            </a:r>
          </a:p>
          <a:p>
            <a:pPr algn="just">
              <a:lnSpc>
                <a:spcPts val="2500"/>
              </a:lnSpc>
            </a:pPr>
            <a:endParaRPr lang="uk-UA" sz="1800" dirty="0"/>
          </a:p>
          <a:p>
            <a:pPr algn="just">
              <a:lnSpc>
                <a:spcPts val="2500"/>
              </a:lnSpc>
            </a:pPr>
            <a:r>
              <a:rPr lang="uk-UA" sz="1800" dirty="0"/>
              <a:t>Тому протиправне зайняття такої земельної ділянки або державну реєстрацію права власності на неї за приватною особою слід розглядати як не пов`язане з позбавленням володіння порушення права власності держави чи відповідної територіальної громади, а </a:t>
            </a:r>
            <a:r>
              <a:rPr lang="uk-UA" sz="1800" dirty="0">
                <a:solidFill>
                  <a:srgbClr val="FF0000"/>
                </a:solidFill>
              </a:rPr>
              <a:t>таке право захищається не </a:t>
            </a:r>
            <a:r>
              <a:rPr lang="uk-UA" sz="1800" dirty="0" err="1">
                <a:solidFill>
                  <a:srgbClr val="FF0000"/>
                </a:solidFill>
              </a:rPr>
              <a:t>віндикаційним</a:t>
            </a:r>
            <a:r>
              <a:rPr lang="uk-UA" sz="1800" dirty="0">
                <a:solidFill>
                  <a:srgbClr val="FF0000"/>
                </a:solidFill>
              </a:rPr>
              <a:t>, а </a:t>
            </a:r>
            <a:r>
              <a:rPr lang="uk-UA" sz="1800" dirty="0" err="1">
                <a:solidFill>
                  <a:srgbClr val="FF0000"/>
                </a:solidFill>
              </a:rPr>
              <a:t>негаторним</a:t>
            </a:r>
            <a:r>
              <a:rPr lang="uk-UA" sz="1800" dirty="0">
                <a:solidFill>
                  <a:srgbClr val="FF0000"/>
                </a:solidFill>
              </a:rPr>
              <a:t> позовом. </a:t>
            </a:r>
            <a:r>
              <a:rPr lang="uk-UA" sz="1800" dirty="0"/>
              <a:t>За змістом наведених постанов та виходячи з обставин, встановлених у цих справах, зазначені висновки не застосовуються щодо заволодіння замкненими природними водоймами загальною площею до 3 гектарів, оскільки такі водойми можуть надаватися у власність приватним особам (стаття 59 ЗК України).</a:t>
            </a:r>
          </a:p>
        </p:txBody>
      </p:sp>
    </p:spTree>
    <p:extLst>
      <p:ext uri="{BB962C8B-B14F-4D97-AF65-F5344CB8AC3E}">
        <p14:creationId xmlns:p14="http://schemas.microsoft.com/office/powerpoint/2010/main" val="4073131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6FA88-2594-4D02-2F7D-20A43C3AE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AB4E2F5-6601-E0E6-3F15-FFD6BDCE2F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8499" y="518286"/>
            <a:ext cx="9461397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dirty="0"/>
              <a:t>Постанова Верховного Суду від 17 грудня 2025 року у справі № 370/702/21 </a:t>
            </a:r>
            <a:endParaRPr sz="27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C5F4E4C-0096-F3F3-266A-9931D1FA7D3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2523D17-089A-9B6B-9288-D8E675AFE6F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277FE96-04F5-03B5-A7F5-AFAC1C5FAB76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5BA2C09-B655-80E5-7E9F-D8A2E582446D}"/>
              </a:ext>
            </a:extLst>
          </p:cNvPr>
          <p:cNvSpPr txBox="1"/>
          <p:nvPr/>
        </p:nvSpPr>
        <p:spPr>
          <a:xfrm>
            <a:off x="526491" y="1333246"/>
            <a:ext cx="9631680" cy="4013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uk-UA" sz="20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Зайняття земельної ділянки водного фонду з порушенням ЗК України та ВК України треба розглядати як таке, що не пов`язане з позбавленням володіння, порушення права власності держави чи відповідної територіальної громади. У такому разі позовну вимогу про зобов`язання повернути земельну ділянку потрібно розглядати як </a:t>
            </a:r>
            <a:r>
              <a:rPr lang="uk-UA" sz="2000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негаторний</a:t>
            </a:r>
            <a:r>
              <a:rPr lang="uk-UA" sz="20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позов, який можна заявити впродовж усього часу, допоки триватиме порушення прав законного володільця відповідної земельної ділянки водного фонду.</a:t>
            </a:r>
          </a:p>
          <a:p>
            <a:pPr algn="just"/>
            <a:endParaRPr lang="uk-UA" sz="200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pPr algn="just"/>
            <a:r>
              <a:rPr lang="uk-UA" sz="20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За наявності судового рішення для повернення спірної земельної ділянки, </a:t>
            </a:r>
            <a:r>
              <a:rPr lang="uk-UA" sz="2000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оспорювання наступних правочинів щодо спірного майна і проведених на підставі них реєстраційних дій, що посвідчують відповідне право відповідача, не є ефективним способом захисту права власника, а тому вимоги прокурора про визнання недійсними договорів купівлі-продажу спірних земельних ділянок та скасування державної реєстрації права власності задоволенню не підлягають</a:t>
            </a:r>
            <a:r>
              <a:rPr lang="uk-UA" sz="20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7589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000" spc="75" dirty="0"/>
              <a:t>Постанова</a:t>
            </a:r>
            <a:r>
              <a:rPr sz="3000" spc="-90" dirty="0"/>
              <a:t> </a:t>
            </a:r>
            <a:r>
              <a:rPr sz="3000" dirty="0"/>
              <a:t>ВП</a:t>
            </a:r>
            <a:r>
              <a:rPr sz="3000" spc="-60" dirty="0"/>
              <a:t> </a:t>
            </a:r>
            <a:r>
              <a:rPr sz="3000" spc="-50" dirty="0"/>
              <a:t>ВС</a:t>
            </a:r>
            <a:r>
              <a:rPr sz="3000" spc="-70" dirty="0"/>
              <a:t> </a:t>
            </a:r>
            <a:r>
              <a:rPr sz="3000" spc="95" dirty="0"/>
              <a:t>від</a:t>
            </a:r>
            <a:r>
              <a:rPr sz="3000" spc="-75" dirty="0"/>
              <a:t> </a:t>
            </a:r>
            <a:r>
              <a:rPr sz="3000" spc="60" dirty="0"/>
              <a:t>12.03.2024</a:t>
            </a:r>
            <a:r>
              <a:rPr sz="3000" spc="-70" dirty="0"/>
              <a:t> </a:t>
            </a:r>
            <a:r>
              <a:rPr sz="3000" dirty="0"/>
              <a:t>у</a:t>
            </a:r>
            <a:r>
              <a:rPr sz="3000" spc="-25" dirty="0"/>
              <a:t> </a:t>
            </a:r>
            <a:r>
              <a:rPr sz="3000" spc="85" dirty="0"/>
              <a:t>справі</a:t>
            </a:r>
            <a:r>
              <a:rPr sz="3000" spc="-60" dirty="0"/>
              <a:t> </a:t>
            </a:r>
            <a:r>
              <a:rPr sz="3000" dirty="0"/>
              <a:t>№</a:t>
            </a:r>
            <a:r>
              <a:rPr sz="3000" spc="-60" dirty="0"/>
              <a:t> </a:t>
            </a:r>
            <a:r>
              <a:rPr sz="3000" spc="125" dirty="0"/>
              <a:t>927/1206/21</a:t>
            </a:r>
            <a:r>
              <a:rPr sz="3000" spc="-70" dirty="0"/>
              <a:t> </a:t>
            </a:r>
            <a:r>
              <a:rPr sz="3000" spc="254" dirty="0"/>
              <a:t>*</a:t>
            </a:r>
            <a:endParaRPr sz="30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501" y="1291590"/>
            <a:ext cx="9632315" cy="56414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3999"/>
              </a:lnSpc>
              <a:spcBef>
                <a:spcPts val="100"/>
              </a:spcBef>
            </a:pP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Велика</a:t>
            </a:r>
            <a:r>
              <a:rPr sz="1800" spc="1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Палата</a:t>
            </a:r>
            <a:r>
              <a:rPr sz="1800" spc="1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Верховного</a:t>
            </a:r>
            <a:r>
              <a:rPr sz="1800" spc="1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Суду</a:t>
            </a:r>
            <a:r>
              <a:rPr sz="1800" spc="1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розглянула</a:t>
            </a:r>
            <a:r>
              <a:rPr sz="1800" spc="1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справу</a:t>
            </a:r>
            <a:r>
              <a:rPr sz="1800" spc="1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</a:t>
            </a:r>
            <a:r>
              <a:rPr sz="1800" spc="1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позовом</a:t>
            </a:r>
            <a:r>
              <a:rPr sz="1800" spc="1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керівника</a:t>
            </a:r>
            <a:r>
              <a:rPr sz="1800" spc="1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Ніжинської</a:t>
            </a:r>
            <a:r>
              <a:rPr sz="1800" spc="1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окружної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прокуратури</a:t>
            </a:r>
            <a:r>
              <a:rPr sz="1800" spc="2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інтересах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держави</a:t>
            </a:r>
            <a:r>
              <a:rPr sz="18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особі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Департаменту</a:t>
            </a:r>
            <a:r>
              <a:rPr sz="1800" spc="2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культури</a:t>
            </a:r>
            <a:r>
              <a:rPr sz="18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туризму,</a:t>
            </a:r>
            <a:r>
              <a:rPr sz="18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національностей</a:t>
            </a:r>
            <a:r>
              <a:rPr sz="1800" spc="2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-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релігій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Чернігівської</a:t>
            </a:r>
            <a:r>
              <a:rPr sz="18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обласної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державної</a:t>
            </a:r>
            <a:r>
              <a:rPr sz="1800" spc="22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адміністрації</a:t>
            </a:r>
            <a:r>
              <a:rPr sz="1800" spc="22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</a:t>
            </a:r>
            <a:r>
              <a:rPr sz="1800" spc="22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ГУ</a:t>
            </a:r>
            <a:r>
              <a:rPr sz="18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Держгеокадастру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Чернігівській</a:t>
            </a:r>
            <a:r>
              <a:rPr sz="18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-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області,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Плисківської</a:t>
            </a:r>
            <a:r>
              <a:rPr sz="1800" spc="1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сільської</a:t>
            </a:r>
            <a:r>
              <a:rPr sz="1800" spc="1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ради</a:t>
            </a:r>
            <a:r>
              <a:rPr sz="1800" spc="1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Ніжинського</a:t>
            </a:r>
            <a:r>
              <a:rPr sz="1800" spc="1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району</a:t>
            </a:r>
            <a:r>
              <a:rPr sz="1800" spc="1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Чернігівської</a:t>
            </a:r>
            <a:r>
              <a:rPr sz="1800" spc="1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області,</a:t>
            </a:r>
            <a:r>
              <a:rPr sz="1800" spc="1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ТОВ</a:t>
            </a:r>
            <a:r>
              <a:rPr sz="1800" spc="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«Івангородське»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i="1" spc="-2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визнання</a:t>
            </a:r>
            <a:r>
              <a:rPr sz="1800" i="1" spc="22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незаконним</a:t>
            </a:r>
            <a:r>
              <a:rPr sz="1800" i="1" spc="24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</a:t>
            </a:r>
            <a:r>
              <a:rPr sz="1800" i="1" spc="254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скасування</a:t>
            </a:r>
            <a:r>
              <a:rPr sz="1800" i="1" spc="21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наказу,</a:t>
            </a:r>
            <a:r>
              <a:rPr sz="1800" i="1" spc="24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скасування</a:t>
            </a:r>
            <a:r>
              <a:rPr sz="1800" i="1" spc="22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рішення</a:t>
            </a:r>
            <a:r>
              <a:rPr sz="1800" i="1" spc="229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</a:t>
            </a:r>
            <a:r>
              <a:rPr sz="1800" i="1" spc="22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державну</a:t>
            </a:r>
            <a:r>
              <a:rPr sz="1800" i="1" spc="24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spc="-1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реєстрацію</a:t>
            </a:r>
            <a:r>
              <a:rPr sz="1800" i="1" spc="22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spc="-33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800" i="1" spc="22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spc="-1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припинення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права</a:t>
            </a:r>
            <a:r>
              <a:rPr sz="1800" i="1" spc="13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spc="-3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власності,</a:t>
            </a:r>
            <a:r>
              <a:rPr sz="1800" i="1" spc="15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визнання</a:t>
            </a:r>
            <a:r>
              <a:rPr sz="1800" i="1" spc="13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недійсними</a:t>
            </a:r>
            <a:r>
              <a:rPr sz="1800" i="1" spc="15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договорів</a:t>
            </a:r>
            <a:r>
              <a:rPr sz="1800" i="1" spc="125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spc="-1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оренди.</a:t>
            </a:r>
            <a:endParaRPr sz="1800" dirty="0"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  <a:p>
            <a:pPr marL="12700" marR="6350" algn="just">
              <a:lnSpc>
                <a:spcPct val="113999"/>
              </a:lnSpc>
              <a:spcBef>
                <a:spcPts val="1830"/>
              </a:spcBef>
            </a:pPr>
            <a:r>
              <a:rPr sz="16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ВП</a:t>
            </a:r>
            <a:r>
              <a:rPr sz="16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ВС</a:t>
            </a:r>
            <a:r>
              <a:rPr sz="1600" spc="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констатувала,</a:t>
            </a:r>
            <a:r>
              <a:rPr sz="16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що</a:t>
            </a:r>
            <a:r>
              <a:rPr sz="16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5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оскарження</a:t>
            </a:r>
            <a:r>
              <a:rPr sz="1600" spc="75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рішення</a:t>
            </a:r>
            <a:r>
              <a:rPr sz="1600" spc="7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(наказу)</a:t>
            </a:r>
            <a:r>
              <a:rPr sz="1600" spc="9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уповноваженого</a:t>
            </a:r>
            <a:r>
              <a:rPr sz="1600" spc="105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органу</a:t>
            </a:r>
            <a:r>
              <a:rPr sz="1600" spc="8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5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</a:t>
            </a:r>
            <a:r>
              <a:rPr sz="1600" spc="6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передачу</a:t>
            </a:r>
            <a:r>
              <a:rPr sz="1600" spc="9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5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</a:t>
            </a:r>
            <a:r>
              <a:rPr sz="1600" spc="85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державної</a:t>
            </a:r>
            <a:r>
              <a:rPr sz="1600" spc="85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40" dirty="0">
                <a:solidFill>
                  <a:srgbClr val="00B0F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власності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</a:t>
            </a:r>
            <a:r>
              <a:rPr sz="1600" spc="2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комунальну</a:t>
            </a:r>
            <a:r>
              <a:rPr sz="16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власність</a:t>
            </a:r>
            <a:r>
              <a:rPr sz="16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земельних</a:t>
            </a:r>
            <a:r>
              <a:rPr sz="1600" spc="21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ділянок,</a:t>
            </a:r>
            <a:r>
              <a:rPr sz="1600" spc="22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</a:t>
            </a:r>
            <a:r>
              <a:rPr sz="1600" spc="21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5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яких</a:t>
            </a:r>
            <a:r>
              <a:rPr sz="1600" spc="21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розташовані</a:t>
            </a:r>
            <a:r>
              <a:rPr sz="1600" spc="215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5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пам'ятки</a:t>
            </a:r>
            <a:r>
              <a:rPr sz="1600" spc="21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археології,</a:t>
            </a:r>
            <a:r>
              <a:rPr sz="1600" spc="229" dirty="0">
                <a:solidFill>
                  <a:srgbClr val="31BBAC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</a:t>
            </a:r>
            <a:r>
              <a:rPr sz="1600" spc="2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іншим</a:t>
            </a:r>
            <a:r>
              <a:rPr sz="1600" spc="2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цільовим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призначенням</a:t>
            </a:r>
            <a:r>
              <a:rPr sz="1600" spc="3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(землі</a:t>
            </a:r>
            <a:r>
              <a:rPr sz="1600" spc="3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сільськогосподарського</a:t>
            </a:r>
            <a:r>
              <a:rPr sz="1600" spc="3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призначення</a:t>
            </a:r>
            <a:r>
              <a:rPr sz="1600" spc="3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для</a:t>
            </a:r>
            <a:r>
              <a:rPr sz="1600" spc="3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ведення</a:t>
            </a:r>
            <a:r>
              <a:rPr sz="1600" spc="3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фермерського</a:t>
            </a:r>
            <a:r>
              <a:rPr sz="1600" spc="3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господарства)</a:t>
            </a:r>
            <a:r>
              <a:rPr sz="1600" spc="3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є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ефективним</a:t>
            </a:r>
            <a:r>
              <a:rPr sz="16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способом</a:t>
            </a:r>
            <a:r>
              <a:rPr sz="16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захисту</a:t>
            </a:r>
            <a:r>
              <a:rPr sz="16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порушеного</a:t>
            </a:r>
            <a:r>
              <a:rPr sz="1600" spc="9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права</a:t>
            </a:r>
            <a:r>
              <a:rPr sz="16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6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інтересів</a:t>
            </a:r>
            <a:r>
              <a:rPr sz="16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держави,</a:t>
            </a:r>
            <a:r>
              <a:rPr sz="16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якщо</a:t>
            </a:r>
            <a:r>
              <a:rPr sz="16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подальше</a:t>
            </a:r>
            <a:r>
              <a:rPr sz="16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відчуження</a:t>
            </a:r>
            <a:r>
              <a:rPr sz="16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600" spc="-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земельної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ділянки</a:t>
            </a:r>
            <a:r>
              <a:rPr sz="1600" spc="3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</a:t>
            </a:r>
            <a:r>
              <a:rPr sz="1600" spc="3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відбулося,</a:t>
            </a:r>
            <a:r>
              <a:rPr sz="16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оскільки</a:t>
            </a:r>
            <a:r>
              <a:rPr sz="1600" spc="3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усуває</a:t>
            </a:r>
            <a:r>
              <a:rPr sz="1600" spc="3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стан</a:t>
            </a:r>
            <a:r>
              <a:rPr sz="1600" spc="3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юридичної</a:t>
            </a:r>
            <a:r>
              <a:rPr sz="1600" spc="3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невизначеності</a:t>
            </a:r>
            <a:r>
              <a:rPr sz="1600" spc="3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щодо</a:t>
            </a:r>
            <a:r>
              <a:rPr sz="1600" spc="3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цільового</a:t>
            </a:r>
            <a:r>
              <a:rPr sz="1600" spc="3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призначення</a:t>
            </a:r>
            <a:r>
              <a:rPr sz="1600" spc="3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-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земельної </a:t>
            </a:r>
            <a:r>
              <a:rPr sz="16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ділянки</a:t>
            </a:r>
            <a:r>
              <a:rPr sz="1600" spc="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6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особи</a:t>
            </a:r>
            <a:r>
              <a:rPr sz="16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її</a:t>
            </a:r>
            <a:r>
              <a:rPr sz="16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власника.</a:t>
            </a:r>
            <a:endParaRPr sz="1600" dirty="0"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600" dirty="0"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  <a:p>
            <a:pPr marL="12700" marR="6985" algn="just">
              <a:lnSpc>
                <a:spcPct val="100000"/>
              </a:lnSpc>
            </a:pP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Скасування</a:t>
            </a:r>
            <a:r>
              <a:rPr sz="16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рішення</a:t>
            </a:r>
            <a:r>
              <a:rPr sz="1600" spc="3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уповноваженого</a:t>
            </a:r>
            <a:r>
              <a:rPr sz="1600" spc="40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органу,</a:t>
            </a:r>
            <a:r>
              <a:rPr sz="1600" spc="3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яке</a:t>
            </a:r>
            <a:r>
              <a:rPr sz="1600" spc="40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продовжує</a:t>
            </a:r>
            <a:r>
              <a:rPr sz="1600" spc="4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діяти</a:t>
            </a:r>
            <a:r>
              <a:rPr sz="1600" spc="39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9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як</a:t>
            </a:r>
            <a:r>
              <a:rPr sz="1600" spc="40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підстава</a:t>
            </a:r>
            <a:r>
              <a:rPr sz="1600" spc="38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виникнення</a:t>
            </a:r>
            <a:r>
              <a:rPr sz="1600" spc="38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600" spc="38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4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існування</a:t>
            </a:r>
            <a:r>
              <a:rPr sz="1600" spc="38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права </a:t>
            </a:r>
            <a:r>
              <a:rPr sz="1600" spc="5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комунальної</a:t>
            </a:r>
            <a:r>
              <a:rPr sz="1600" spc="30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власності</a:t>
            </a:r>
            <a:r>
              <a:rPr sz="1600" spc="29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</a:t>
            </a:r>
            <a:r>
              <a:rPr sz="1600" spc="29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внесення</a:t>
            </a:r>
            <a:r>
              <a:rPr sz="1600" spc="29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6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відповідного</a:t>
            </a:r>
            <a:r>
              <a:rPr sz="1600" spc="30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запису</a:t>
            </a:r>
            <a:r>
              <a:rPr sz="1600" spc="3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</a:t>
            </a:r>
            <a:r>
              <a:rPr sz="1600" spc="3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7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Державного</a:t>
            </a:r>
            <a:r>
              <a:rPr sz="1600" spc="30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реєстру</a:t>
            </a:r>
            <a:r>
              <a:rPr sz="1600" spc="30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речових</a:t>
            </a:r>
            <a:r>
              <a:rPr sz="1600" spc="29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прав</a:t>
            </a:r>
            <a:r>
              <a:rPr sz="1600" spc="29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</a:t>
            </a:r>
            <a:r>
              <a:rPr sz="1600" spc="28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нерухоме</a:t>
            </a:r>
            <a:r>
              <a:rPr sz="1600" spc="32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майно,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приведе</a:t>
            </a:r>
            <a:r>
              <a:rPr sz="1600" spc="16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</a:t>
            </a:r>
            <a:r>
              <a:rPr sz="1600" spc="17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усунення</a:t>
            </a:r>
            <a:r>
              <a:rPr sz="1600" spc="16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порушення</a:t>
            </a:r>
            <a:r>
              <a:rPr sz="1600" spc="15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прав</a:t>
            </a:r>
            <a:r>
              <a:rPr sz="1600" spc="14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держави</a:t>
            </a:r>
            <a:r>
              <a:rPr sz="1600" spc="16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</a:t>
            </a:r>
            <a:r>
              <a:rPr sz="1600" spc="13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особливо</a:t>
            </a:r>
            <a:r>
              <a:rPr sz="1600" spc="18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цінні</a:t>
            </a:r>
            <a:r>
              <a:rPr sz="1600" spc="15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5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об'єкти</a:t>
            </a:r>
            <a:r>
              <a:rPr sz="1600" spc="185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археологічної</a:t>
            </a:r>
            <a:r>
              <a:rPr sz="1600" spc="2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спадщини.</a:t>
            </a:r>
            <a:endParaRPr sz="1600" dirty="0">
              <a:solidFill>
                <a:srgbClr val="FF0000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600" dirty="0">
              <a:solidFill>
                <a:srgbClr val="FF0000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0312" y="352119"/>
            <a:ext cx="8484545" cy="781252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marL="11139" marR="4456" algn="ctr">
              <a:spcBef>
                <a:spcPts val="92"/>
              </a:spcBef>
            </a:pPr>
            <a:r>
              <a:rPr spc="-17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Витребування </a:t>
            </a:r>
            <a:r>
              <a:rPr spc="-21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чи</a:t>
            </a:r>
            <a:r>
              <a:rPr spc="-17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8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повернення</a:t>
            </a:r>
            <a:r>
              <a:rPr spc="-14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7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земельної </a:t>
            </a:r>
            <a:r>
              <a:rPr spc="-19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ділянки</a:t>
            </a:r>
            <a:r>
              <a:rPr spc="-14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4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історико- </a:t>
            </a:r>
            <a:r>
              <a:rPr spc="-17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культурного</a:t>
            </a:r>
            <a:r>
              <a:rPr spc="-14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6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призначення?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1901" y="1421920"/>
            <a:ext cx="9710387" cy="4725359"/>
          </a:xfrm>
          <a:prstGeom prst="rect">
            <a:avLst/>
          </a:prstGeom>
        </p:spPr>
        <p:txBody>
          <a:bodyPr vert="horz" wrap="square" lIns="0" tIns="11139" rIns="0" bIns="0" rtlCol="0">
            <a:spAutoFit/>
          </a:bodyPr>
          <a:lstStyle/>
          <a:p>
            <a:pPr marL="11139" marR="355340" algn="just">
              <a:spcBef>
                <a:spcPts val="88"/>
              </a:spcBef>
            </a:pPr>
            <a:r>
              <a:rPr spc="-8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справа</a:t>
            </a:r>
            <a:r>
              <a:rPr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5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</a:t>
            </a:r>
            <a:r>
              <a:rPr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7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позовом</a:t>
            </a:r>
            <a:r>
              <a:rPr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прокурора </a:t>
            </a:r>
            <a:r>
              <a:rPr spc="-4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інтересах </a:t>
            </a:r>
            <a:r>
              <a:rPr spc="-11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держави</a:t>
            </a:r>
            <a:r>
              <a:rPr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до особі</a:t>
            </a:r>
            <a:r>
              <a:rPr spc="-11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Департаменту</a:t>
            </a:r>
            <a:r>
              <a:rPr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культури</a:t>
            </a:r>
            <a:r>
              <a:rPr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ОДА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6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ГУ</a:t>
            </a:r>
            <a:r>
              <a:rPr spc="-44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Держгеокадастру, </a:t>
            </a:r>
            <a:r>
              <a:rPr spc="-127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сільради,</a:t>
            </a:r>
            <a:r>
              <a:rPr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ТОВ</a:t>
            </a:r>
            <a:r>
              <a:rPr spc="-7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pc="-7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pc="-7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незаконним </a:t>
            </a:r>
            <a:r>
              <a:rPr spc="-127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</a:t>
            </a:r>
            <a:r>
              <a:rPr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скасування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наказу,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скасування</a:t>
            </a:r>
            <a:r>
              <a:rPr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pc="-6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державну</a:t>
            </a:r>
            <a:r>
              <a:rPr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реєстрацію</a:t>
            </a:r>
            <a:r>
              <a:rPr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2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endParaRPr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11139" algn="just"/>
            <a:r>
              <a:rPr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припинення</a:t>
            </a:r>
            <a:r>
              <a:rPr spc="-7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права </a:t>
            </a:r>
            <a:r>
              <a:rPr spc="-11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власності,</a:t>
            </a:r>
            <a:r>
              <a:rPr spc="-8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pc="-8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недійсними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договорів</a:t>
            </a:r>
            <a:r>
              <a:rPr spc="-6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оренди</a:t>
            </a:r>
            <a:r>
              <a:rPr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землі</a:t>
            </a:r>
            <a:endParaRPr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3392" algn="just">
              <a:spcBef>
                <a:spcPts val="456"/>
              </a:spcBef>
            </a:pPr>
            <a:r>
              <a:rPr spc="-9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Позиція</a:t>
            </a:r>
            <a:r>
              <a:rPr spc="-123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Великої</a:t>
            </a:r>
            <a:r>
              <a:rPr spc="-88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Палати</a:t>
            </a:r>
            <a:r>
              <a:rPr spc="-13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2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ВС:</a:t>
            </a:r>
            <a:endParaRPr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74581" marR="4456" indent="-251745" algn="just">
              <a:spcBef>
                <a:spcPts val="702"/>
              </a:spcBef>
              <a:buFont typeface="Wingdings"/>
              <a:buChar char=""/>
              <a:tabLst>
                <a:tab pos="274581" algn="l"/>
              </a:tabLst>
            </a:pP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пам’ятки</a:t>
            </a:r>
            <a:r>
              <a:rPr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археології</a:t>
            </a:r>
            <a:r>
              <a:rPr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зазвичай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знаходяться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безпосередньо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глибині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земної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поверхні,</a:t>
            </a:r>
            <a:r>
              <a:rPr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зв’язку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чим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нерозривно </a:t>
            </a:r>
            <a:r>
              <a:rPr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пов’язані</a:t>
            </a:r>
            <a:r>
              <a:rPr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земельними</a:t>
            </a:r>
            <a:r>
              <a:rPr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ділянками,</a:t>
            </a:r>
            <a:r>
              <a:rPr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яких</a:t>
            </a:r>
            <a:r>
              <a:rPr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вони</a:t>
            </a:r>
            <a:r>
              <a:rPr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розташовані.</a:t>
            </a:r>
            <a:r>
              <a:rPr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Правовий</a:t>
            </a:r>
            <a:r>
              <a:rPr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режим</a:t>
            </a:r>
            <a:r>
              <a:rPr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земельної</a:t>
            </a:r>
            <a:r>
              <a:rPr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ділянки,</a:t>
            </a:r>
            <a:r>
              <a:rPr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якій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розташована</a:t>
            </a:r>
            <a:r>
              <a:rPr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пам’ятка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археології,</a:t>
            </a:r>
            <a:r>
              <a:rPr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20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pc="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має</a:t>
            </a:r>
            <a:r>
              <a:rPr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відрізнятися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</a:t>
            </a:r>
            <a:r>
              <a:rPr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правового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режиму</a:t>
            </a:r>
            <a:r>
              <a:rPr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самої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пам’ятки,</a:t>
            </a:r>
            <a:r>
              <a:rPr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яка</a:t>
            </a:r>
            <a:r>
              <a:rPr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згідно</a:t>
            </a:r>
            <a:r>
              <a:rPr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Законом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України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«Про</a:t>
            </a:r>
            <a:r>
              <a:rPr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охорону</a:t>
            </a:r>
            <a:r>
              <a:rPr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культурної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спадщини»</a:t>
            </a:r>
            <a:r>
              <a:rPr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може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перебувати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приватній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чи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комунальній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власності;</a:t>
            </a:r>
            <a:endParaRPr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74581" marR="4456" indent="-251745" algn="just">
              <a:spcBef>
                <a:spcPts val="531"/>
              </a:spcBef>
              <a:buFont typeface="Wingdings"/>
              <a:buChar char=""/>
              <a:tabLst>
                <a:tab pos="274581" algn="l"/>
              </a:tabLst>
            </a:pP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відновленням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становища,</a:t>
            </a:r>
            <a:r>
              <a:rPr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яке</a:t>
            </a:r>
            <a:r>
              <a:rPr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існувало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порушення,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також</a:t>
            </a:r>
            <a:r>
              <a:rPr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недійсним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pc="-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органу</a:t>
            </a:r>
            <a:r>
              <a:rPr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місцевого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самоврядування.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На</a:t>
            </a:r>
            <a:r>
              <a:rPr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підставі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оскаржуваного</a:t>
            </a:r>
            <a:r>
              <a:rPr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ради</a:t>
            </a:r>
            <a:r>
              <a:rPr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було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здійснено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державну</a:t>
            </a:r>
            <a:r>
              <a:rPr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реєстрацію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права</a:t>
            </a:r>
            <a:r>
              <a:rPr spc="-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спірну</a:t>
            </a:r>
            <a:r>
              <a:rPr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земельну</a:t>
            </a:r>
            <a:r>
              <a:rPr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ділянку,</a:t>
            </a:r>
            <a:r>
              <a:rPr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отже,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вимоги</a:t>
            </a:r>
            <a:r>
              <a:rPr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pc="-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оспорюваного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pc="-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недійсним</a:t>
            </a:r>
            <a:r>
              <a:rPr spc="-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</a:t>
            </a:r>
            <a:r>
              <a:rPr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окремий</a:t>
            </a:r>
            <a:r>
              <a:rPr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спосіб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захисту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поновлення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порушених</a:t>
            </a:r>
            <a:r>
              <a:rPr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можуть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бути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предметом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розгляду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господарських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судах;</a:t>
            </a:r>
            <a:endParaRPr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74581" marR="4456" indent="-251745" algn="just">
              <a:spcBef>
                <a:spcPts val="526"/>
              </a:spcBef>
              <a:buFont typeface="Wingdings"/>
              <a:buChar char=""/>
              <a:tabLst>
                <a:tab pos="274581" algn="l"/>
              </a:tabLst>
            </a:pP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наведений</a:t>
            </a:r>
            <a:r>
              <a:rPr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висновок</a:t>
            </a:r>
            <a:r>
              <a:rPr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застосовним</a:t>
            </a:r>
            <a:r>
              <a:rPr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</a:t>
            </a:r>
            <a:r>
              <a:rPr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правовідносин,</a:t>
            </a:r>
            <a:r>
              <a:rPr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яких</a:t>
            </a:r>
            <a:r>
              <a:rPr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земельна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ділянка</a:t>
            </a:r>
            <a:r>
              <a:rPr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протиправно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передана</a:t>
            </a:r>
            <a:r>
              <a:rPr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органами</a:t>
            </a:r>
            <a:r>
              <a:rPr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Держгеокадастру</a:t>
            </a:r>
            <a:r>
              <a:rPr spc="20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pc="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державної</a:t>
            </a:r>
            <a:r>
              <a:rPr spc="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</a:t>
            </a:r>
            <a:r>
              <a:rPr spc="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pc="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комунальну</a:t>
            </a:r>
            <a:r>
              <a:rPr spc="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власність</a:t>
            </a:r>
            <a:r>
              <a:rPr spc="20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територіальної</a:t>
            </a:r>
            <a:r>
              <a:rPr spc="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громади,</a:t>
            </a:r>
            <a:r>
              <a:rPr spc="19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якщо</a:t>
            </a:r>
            <a:r>
              <a:rPr spc="2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pc="19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відбулося</a:t>
            </a:r>
            <a:r>
              <a:rPr spc="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її</a:t>
            </a:r>
            <a:r>
              <a:rPr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14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подальше</a:t>
            </a:r>
            <a:r>
              <a:rPr spc="-16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pc="-123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відчуження</a:t>
            </a:r>
            <a:endParaRPr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620" y="6245419"/>
            <a:ext cx="331384" cy="0"/>
          </a:xfrm>
          <a:custGeom>
            <a:avLst/>
            <a:gdLst/>
            <a:ahLst/>
            <a:cxnLst/>
            <a:rect l="l" t="t" r="r" b="b"/>
            <a:pathLst>
              <a:path w="377825">
                <a:moveTo>
                  <a:pt x="0" y="0"/>
                </a:moveTo>
                <a:lnTo>
                  <a:pt x="377685" y="0"/>
                </a:lnTo>
              </a:path>
            </a:pathLst>
          </a:custGeom>
          <a:ln w="12700">
            <a:solidFill>
              <a:srgbClr val="0027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54825" y="6640664"/>
            <a:ext cx="1106455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/>
              <a:t>Верховний</a:t>
            </a:r>
            <a:r>
              <a:rPr spc="-53" dirty="0"/>
              <a:t> </a:t>
            </a:r>
            <a:r>
              <a:rPr spc="-44" dirty="0"/>
              <a:t>Суд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F6E55-CAF6-E5EE-3A01-75A7B07AC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1618CF5-CAC0-DBF3-8AFE-94542F62EF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501" y="518286"/>
            <a:ext cx="9626396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dirty="0"/>
              <a:t>Постанова Верховного Суду від 04 лютого 2026 року у справі № 615/2256/23 </a:t>
            </a:r>
            <a:endParaRPr sz="30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3860B27-2F1F-3EC8-5CF1-82E8D6F89D3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FB36E84-7967-38CB-C379-61AE79B648F2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B662B426-17B1-7056-DCF7-A9697B800684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6E97FB2-A792-FDD6-E924-16EEE0D6CF94}"/>
              </a:ext>
            </a:extLst>
          </p:cNvPr>
          <p:cNvSpPr txBox="1"/>
          <p:nvPr/>
        </p:nvSpPr>
        <p:spPr>
          <a:xfrm>
            <a:off x="217041" y="1226226"/>
            <a:ext cx="10259315" cy="56632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3999"/>
              </a:lnSpc>
              <a:spcBef>
                <a:spcPts val="100"/>
              </a:spcBef>
            </a:pPr>
            <a:r>
              <a:rPr lang="uk-UA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У пунктах 122, 123 постанови Великої Палати Верховного Суду від 12 березня 2024 року у справі № 927/1206/21 (провадження № 12-31гс23), який було враховано судом першої інстанції під час вирішення спору у цій справі, зроблено висновки про те, що з огляду на особливості правового регулювання земельних ділянок, на яких розташовані пам`ятки археології, та неможливість їх передання у комунальну чи приватну власність, Велика Палата Верховного Суду констатує, </a:t>
            </a:r>
            <a:r>
              <a:rPr lang="uk-UA" i="1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що позов з вимогою про визнання незаконним і скасування наказу ГУ </a:t>
            </a:r>
            <a:r>
              <a:rPr lang="uk-UA" i="1" dirty="0" err="1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Держгеокадастру</a:t>
            </a:r>
            <a:r>
              <a:rPr lang="uk-UA" i="1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за встановлених судами конкретних обставин цієї справи відповідає критерію правомірності та ефективності обраного позивачем способу захисту </a:t>
            </a:r>
            <a:r>
              <a:rPr lang="uk-UA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порушеного права, оскільки усуває стан юридичної невизначеності щодо цільового призначення земельної ділянки та особи її власника. Подібний за змістом висновок Велика Палата Верховного Суду вже формулювала у пункті 82 постанови від 15 вересня 2020 у справі № 469/1044/17 і підстави для відступу від цього висновку не встановлені.</a:t>
            </a:r>
          </a:p>
          <a:p>
            <a:pPr marL="12700" marR="5080" algn="just">
              <a:lnSpc>
                <a:spcPct val="113999"/>
              </a:lnSpc>
              <a:spcBef>
                <a:spcPts val="100"/>
              </a:spcBef>
            </a:pPr>
            <a:r>
              <a:rPr lang="uk-UA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Враховуючи викладене, наявні у справі докази достатнім чиним підтверджують, що спірна земельна ділянка розташована в межах пам`ятки археології та не може перебувати в приватній власності, а держава, як її законний власник, вправі вимагати </a:t>
            </a:r>
            <a:r>
              <a:rPr lang="uk-UA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усунення перешкод у здійсненні свого права користування та розпоряджання цією земельною ділянкою в порядку </a:t>
            </a:r>
            <a:r>
              <a:rPr lang="uk-UA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hlinkClick r:id="rId2" tooltip="Цивільний кодекс України; нормативно-правовий акт № 435-IV від 16.01.2003, ВР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статті 391 ЦК України</a:t>
            </a:r>
            <a:r>
              <a:rPr lang="uk-UA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та </a:t>
            </a:r>
            <a:r>
              <a:rPr lang="uk-UA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hlinkClick r:id="rId3" tooltip="Земельний кодекс України; нормативно-правовий акт № 2768-III від 25.10.2001, ВР Украї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статті 152 ЗК України</a:t>
            </a:r>
            <a:r>
              <a:rPr lang="uk-UA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, зокрема шляхом визнання незаконним та скасування наказу ГУ </a:t>
            </a:r>
            <a:r>
              <a:rPr lang="uk-UA" dirty="0" err="1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Держгеокадастру</a:t>
            </a:r>
            <a:r>
              <a:rPr lang="uk-UA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у Харківській області, яким цю земельну ділянку передано у приватну власність, і зобов`язання повернути її державі</a:t>
            </a:r>
          </a:p>
          <a:p>
            <a:pPr marL="12700" marR="5080" algn="just">
              <a:lnSpc>
                <a:spcPct val="113999"/>
              </a:lnSpc>
              <a:spcBef>
                <a:spcPts val="100"/>
              </a:spcBef>
            </a:pPr>
            <a:endParaRPr sz="16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698277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75" dirty="0"/>
              <a:t>Постанова</a:t>
            </a:r>
            <a:r>
              <a:rPr sz="3000" spc="-90" dirty="0"/>
              <a:t> </a:t>
            </a:r>
            <a:r>
              <a:rPr sz="3000" dirty="0"/>
              <a:t>ВП</a:t>
            </a:r>
            <a:r>
              <a:rPr sz="3000" spc="-60" dirty="0"/>
              <a:t> </a:t>
            </a:r>
            <a:r>
              <a:rPr sz="3000" spc="-45" dirty="0"/>
              <a:t>ВС</a:t>
            </a:r>
            <a:r>
              <a:rPr sz="3000" spc="-70" dirty="0"/>
              <a:t> </a:t>
            </a:r>
            <a:r>
              <a:rPr sz="3000" spc="95" dirty="0"/>
              <a:t>від</a:t>
            </a:r>
            <a:r>
              <a:rPr sz="3000" spc="-75" dirty="0"/>
              <a:t> </a:t>
            </a:r>
            <a:r>
              <a:rPr sz="3000" spc="60" dirty="0"/>
              <a:t>22.01.2025</a:t>
            </a:r>
            <a:r>
              <a:rPr sz="3000" spc="-70" dirty="0"/>
              <a:t> </a:t>
            </a:r>
            <a:r>
              <a:rPr sz="3000" dirty="0"/>
              <a:t>у</a:t>
            </a:r>
            <a:r>
              <a:rPr sz="3000" spc="-25" dirty="0"/>
              <a:t> </a:t>
            </a:r>
            <a:r>
              <a:rPr sz="3000" spc="85" dirty="0"/>
              <a:t>справі</a:t>
            </a:r>
            <a:r>
              <a:rPr sz="3000" spc="-60" dirty="0"/>
              <a:t> </a:t>
            </a:r>
            <a:r>
              <a:rPr sz="3000" dirty="0"/>
              <a:t>№</a:t>
            </a:r>
            <a:r>
              <a:rPr sz="3000" spc="-55" dirty="0"/>
              <a:t> </a:t>
            </a:r>
            <a:r>
              <a:rPr sz="3000" spc="125" dirty="0"/>
              <a:t>910/2389/23</a:t>
            </a:r>
            <a:r>
              <a:rPr sz="3000" spc="-75" dirty="0"/>
              <a:t> </a:t>
            </a:r>
            <a:r>
              <a:rPr sz="3000" spc="254" dirty="0"/>
              <a:t>*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501" y="1128166"/>
            <a:ext cx="9632315" cy="55661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4100"/>
              </a:lnSpc>
              <a:spcBef>
                <a:spcPts val="95"/>
              </a:spcBef>
            </a:pP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Велика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Палата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Верховного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Суду</a:t>
            </a:r>
            <a:r>
              <a:rPr sz="1600" spc="39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розглянула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справу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за</a:t>
            </a:r>
            <a:r>
              <a:rPr sz="1600" spc="3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 Narrow"/>
              </a:rPr>
              <a:t>позовом</a:t>
            </a:r>
            <a:r>
              <a:rPr sz="1600" spc="3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заступника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Генерального</a:t>
            </a:r>
            <a:r>
              <a:rPr sz="1600" spc="3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прокурора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 Narrow"/>
              </a:rPr>
              <a:t>в</a:t>
            </a:r>
            <a:r>
              <a:rPr sz="1600" spc="3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 Narrow"/>
              </a:rPr>
              <a:t>інтересах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держави</a:t>
            </a:r>
            <a:r>
              <a:rPr sz="1600" spc="42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до</a:t>
            </a:r>
            <a:r>
              <a:rPr sz="1600" spc="1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Київської</a:t>
            </a:r>
            <a:r>
              <a:rPr sz="1600" spc="1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міської</a:t>
            </a:r>
            <a:r>
              <a:rPr sz="1600" spc="1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ради,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Товариства</a:t>
            </a:r>
            <a:r>
              <a:rPr sz="1600" spc="1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5" dirty="0">
                <a:solidFill>
                  <a:srgbClr val="00274E"/>
                </a:solidFill>
                <a:latin typeface="Arial Narrow"/>
                <a:cs typeface="Arial Narrow"/>
              </a:rPr>
              <a:t>з</a:t>
            </a:r>
            <a:r>
              <a:rPr sz="1600" spc="1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обмеженою</a:t>
            </a:r>
            <a:r>
              <a:rPr sz="1600" spc="1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відповідальністю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"Науково-виробниче</a:t>
            </a:r>
            <a:r>
              <a:rPr sz="1600" spc="1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0" dirty="0">
                <a:solidFill>
                  <a:srgbClr val="00274E"/>
                </a:solidFill>
                <a:latin typeface="Arial Narrow"/>
                <a:cs typeface="Arial Narrow"/>
              </a:rPr>
              <a:t>підприємство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"Рестін",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за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участю</a:t>
            </a:r>
            <a:r>
              <a:rPr sz="1600" spc="20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третіх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осіб,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 Narrow"/>
              </a:rPr>
              <a:t>які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не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заявляють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самостійних</a:t>
            </a:r>
            <a:r>
              <a:rPr sz="1600" spc="2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 Narrow"/>
              </a:rPr>
              <a:t>вимог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щодо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предмета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спору,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600" spc="2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стороні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позивача: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-25" dirty="0">
                <a:solidFill>
                  <a:srgbClr val="00274E"/>
                </a:solidFill>
                <a:latin typeface="Arial Narrow"/>
                <a:cs typeface="Arial Narrow"/>
              </a:rPr>
              <a:t>1)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Міністерства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культури</a:t>
            </a:r>
            <a:r>
              <a:rPr sz="16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та</a:t>
            </a:r>
            <a:r>
              <a:rPr sz="16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стратегічних</a:t>
            </a:r>
            <a:r>
              <a:rPr sz="16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комунікацій</a:t>
            </a:r>
            <a:r>
              <a:rPr sz="16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України,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2)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Департаменту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культури</a:t>
            </a:r>
            <a:r>
              <a:rPr sz="16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 Narrow"/>
              </a:rPr>
              <a:t>виконавчого</a:t>
            </a:r>
            <a:r>
              <a:rPr sz="1600" spc="1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 Narrow"/>
              </a:rPr>
              <a:t>органу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35" dirty="0">
                <a:solidFill>
                  <a:srgbClr val="00274E"/>
                </a:solidFill>
                <a:latin typeface="Arial Narrow"/>
                <a:cs typeface="Arial Narrow"/>
              </a:rPr>
              <a:t>Київської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міської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ради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(Київської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міської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державної</a:t>
            </a:r>
            <a:r>
              <a:rPr sz="1600" spc="14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адміністрації),</a:t>
            </a:r>
            <a:r>
              <a:rPr sz="16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3)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Музею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видатних</a:t>
            </a:r>
            <a:r>
              <a:rPr sz="16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діячів</a:t>
            </a:r>
            <a:r>
              <a:rPr sz="1600" spc="13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української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культури</a:t>
            </a:r>
            <a:r>
              <a:rPr sz="1600" spc="13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-20" dirty="0">
                <a:solidFill>
                  <a:srgbClr val="00274E"/>
                </a:solidFill>
                <a:latin typeface="Arial Narrow"/>
                <a:cs typeface="Arial Narrow"/>
              </a:rPr>
              <a:t>Лесі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Українки,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Миколи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Лисенка,</a:t>
            </a:r>
            <a:r>
              <a:rPr sz="1600" spc="3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Панаса</a:t>
            </a:r>
            <a:r>
              <a:rPr sz="1600" spc="37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Саксаганського,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Михайла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Старицького,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про</a:t>
            </a:r>
            <a:r>
              <a:rPr sz="1800" i="1" spc="380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усунення</a:t>
            </a:r>
            <a:r>
              <a:rPr sz="1800" i="1" spc="385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перешкод</a:t>
            </a:r>
            <a:r>
              <a:rPr sz="1800" i="1" spc="380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spc="-50" dirty="0">
                <a:solidFill>
                  <a:srgbClr val="0058AA"/>
                </a:solidFill>
                <a:latin typeface="Arial Narrow"/>
                <a:cs typeface="Arial Narrow"/>
              </a:rPr>
              <a:t>у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користуванні</a:t>
            </a:r>
            <a:r>
              <a:rPr sz="1800" i="1" spc="130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spc="-254" dirty="0">
                <a:solidFill>
                  <a:srgbClr val="0058AA"/>
                </a:solidFill>
                <a:latin typeface="Arial Narrow"/>
                <a:cs typeface="Arial Narrow"/>
              </a:rPr>
              <a:t>та</a:t>
            </a:r>
            <a:r>
              <a:rPr sz="1800" i="1" spc="125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розпорядженні</a:t>
            </a:r>
            <a:r>
              <a:rPr sz="1800" i="1" spc="135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земельною</a:t>
            </a:r>
            <a:r>
              <a:rPr sz="1800" i="1" spc="130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ділянкою,</a:t>
            </a:r>
            <a:r>
              <a:rPr sz="1800" i="1" spc="135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визнання</a:t>
            </a:r>
            <a:r>
              <a:rPr sz="1800" i="1" spc="125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незаконним</a:t>
            </a:r>
            <a:r>
              <a:rPr sz="1800" i="1" spc="125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spc="-260" dirty="0">
                <a:solidFill>
                  <a:srgbClr val="0058AA"/>
                </a:solidFill>
                <a:latin typeface="Arial Narrow"/>
                <a:cs typeface="Arial Narrow"/>
              </a:rPr>
              <a:t>та</a:t>
            </a:r>
            <a:r>
              <a:rPr sz="1800" i="1" spc="135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скасування</a:t>
            </a:r>
            <a:r>
              <a:rPr sz="1800" i="1" spc="114" dirty="0">
                <a:solidFill>
                  <a:srgbClr val="0058AA"/>
                </a:solidFill>
                <a:latin typeface="Arial Narrow"/>
                <a:cs typeface="Arial Narrow"/>
              </a:rPr>
              <a:t>  </a:t>
            </a:r>
            <a:r>
              <a:rPr sz="1800" i="1" spc="-10" dirty="0">
                <a:solidFill>
                  <a:srgbClr val="0058AA"/>
                </a:solidFill>
                <a:latin typeface="Arial Narrow"/>
                <a:cs typeface="Arial Narrow"/>
              </a:rPr>
              <a:t>рішення,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визнання</a:t>
            </a:r>
            <a:r>
              <a:rPr sz="1800" i="1" spc="25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недійсним</a:t>
            </a:r>
            <a:r>
              <a:rPr sz="1800" i="1" spc="24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договору</a:t>
            </a:r>
            <a:r>
              <a:rPr sz="1800" i="1" spc="26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оренди</a:t>
            </a:r>
            <a:r>
              <a:rPr sz="1800" i="1" spc="254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земельної</a:t>
            </a:r>
            <a:r>
              <a:rPr sz="1800" i="1" spc="2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ділянки,</a:t>
            </a:r>
            <a:r>
              <a:rPr sz="1800" i="1" spc="254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скасування</a:t>
            </a:r>
            <a:r>
              <a:rPr sz="1800" i="1" spc="25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державної</a:t>
            </a:r>
            <a:r>
              <a:rPr sz="1800" i="1" spc="2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spc="-25" dirty="0">
                <a:solidFill>
                  <a:srgbClr val="0058AA"/>
                </a:solidFill>
                <a:latin typeface="Arial Narrow"/>
                <a:cs typeface="Arial Narrow"/>
              </a:rPr>
              <a:t>реєстрації</a:t>
            </a:r>
            <a:r>
              <a:rPr sz="1800" i="1" spc="254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права</a:t>
            </a:r>
            <a:r>
              <a:rPr sz="1800" i="1" spc="229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spc="-10" dirty="0">
                <a:solidFill>
                  <a:srgbClr val="0058AA"/>
                </a:solidFill>
                <a:latin typeface="Arial Narrow"/>
                <a:cs typeface="Arial Narrow"/>
              </a:rPr>
              <a:t>оренди </a:t>
            </a:r>
            <a:r>
              <a:rPr sz="1800" i="1" spc="-254" dirty="0">
                <a:solidFill>
                  <a:srgbClr val="0058AA"/>
                </a:solidFill>
                <a:latin typeface="Arial Narrow"/>
                <a:cs typeface="Arial Narrow"/>
              </a:rPr>
              <a:t>та</a:t>
            </a:r>
            <a:r>
              <a:rPr sz="1800" i="1" spc="114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зобов`язання</a:t>
            </a:r>
            <a:r>
              <a:rPr sz="1800" i="1" spc="10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spc="-45" dirty="0">
                <a:solidFill>
                  <a:srgbClr val="0058AA"/>
                </a:solidFill>
                <a:latin typeface="Arial Narrow"/>
                <a:cs typeface="Arial Narrow"/>
              </a:rPr>
              <a:t>повернути</a:t>
            </a:r>
            <a:r>
              <a:rPr sz="1800" i="1" spc="11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58AA"/>
                </a:solidFill>
                <a:latin typeface="Arial Narrow"/>
                <a:cs typeface="Arial Narrow"/>
              </a:rPr>
              <a:t>земельну</a:t>
            </a:r>
            <a:r>
              <a:rPr sz="1800" i="1" spc="10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800" i="1" spc="-10" dirty="0">
                <a:solidFill>
                  <a:srgbClr val="0058AA"/>
                </a:solidFill>
                <a:latin typeface="Arial Narrow"/>
                <a:cs typeface="Arial Narrow"/>
              </a:rPr>
              <a:t>ділянку.</a:t>
            </a:r>
            <a:endParaRPr sz="18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endParaRPr sz="1600" dirty="0">
              <a:latin typeface="Arial Narrow"/>
              <a:cs typeface="Arial Narrow"/>
            </a:endParaRPr>
          </a:p>
          <a:p>
            <a:pPr marL="12700" marR="6985" algn="just">
              <a:lnSpc>
                <a:spcPct val="113700"/>
              </a:lnSpc>
            </a:pPr>
            <a:r>
              <a:rPr sz="1600" dirty="0">
                <a:solidFill>
                  <a:srgbClr val="FF0000"/>
                </a:solidFill>
                <a:latin typeface="Arial Narrow"/>
                <a:cs typeface="Arial Narrow"/>
              </a:rPr>
              <a:t>Наявність</a:t>
            </a:r>
            <a:r>
              <a:rPr sz="1600" spc="190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55" dirty="0">
                <a:solidFill>
                  <a:srgbClr val="FF0000"/>
                </a:solidFill>
                <a:latin typeface="Arial Narrow"/>
                <a:cs typeface="Arial Narrow"/>
              </a:rPr>
              <a:t>договірних</a:t>
            </a:r>
            <a:r>
              <a:rPr sz="1600" spc="185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45" dirty="0">
                <a:solidFill>
                  <a:srgbClr val="FF0000"/>
                </a:solidFill>
                <a:latin typeface="Arial Narrow"/>
                <a:cs typeface="Arial Narrow"/>
              </a:rPr>
              <a:t>(зобов`язальних)</a:t>
            </a:r>
            <a:r>
              <a:rPr sz="1600" spc="180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50" dirty="0">
                <a:solidFill>
                  <a:srgbClr val="FF0000"/>
                </a:solidFill>
                <a:latin typeface="Arial Narrow"/>
                <a:cs typeface="Arial Narrow"/>
              </a:rPr>
              <a:t>відносин</a:t>
            </a:r>
            <a:r>
              <a:rPr sz="1600" spc="195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FF0000"/>
                </a:solidFill>
                <a:latin typeface="Arial Narrow"/>
                <a:cs typeface="Arial Narrow"/>
              </a:rPr>
              <a:t>щодо</a:t>
            </a:r>
            <a:r>
              <a:rPr sz="1600" spc="190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60" dirty="0">
                <a:solidFill>
                  <a:srgbClr val="FF0000"/>
                </a:solidFill>
                <a:latin typeface="Arial Narrow"/>
                <a:cs typeface="Arial Narrow"/>
              </a:rPr>
              <a:t>спірного</a:t>
            </a:r>
            <a:r>
              <a:rPr sz="1600" spc="185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50" dirty="0">
                <a:solidFill>
                  <a:srgbClr val="FF0000"/>
                </a:solidFill>
                <a:latin typeface="Arial Narrow"/>
                <a:cs typeface="Arial Narrow"/>
              </a:rPr>
              <a:t>майна</a:t>
            </a:r>
            <a:r>
              <a:rPr sz="1600" spc="190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60" dirty="0">
                <a:solidFill>
                  <a:srgbClr val="FF0000"/>
                </a:solidFill>
                <a:latin typeface="Arial Narrow"/>
                <a:cs typeface="Arial Narrow"/>
              </a:rPr>
              <a:t>унеможливлює</a:t>
            </a:r>
            <a:r>
              <a:rPr sz="1600" spc="180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70" dirty="0">
                <a:solidFill>
                  <a:srgbClr val="FF0000"/>
                </a:solidFill>
                <a:latin typeface="Arial Narrow"/>
                <a:cs typeface="Arial Narrow"/>
              </a:rPr>
              <a:t>його</a:t>
            </a:r>
            <a:r>
              <a:rPr sz="1600" spc="185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FF0000"/>
                </a:solidFill>
                <a:latin typeface="Arial Narrow"/>
                <a:cs typeface="Arial Narrow"/>
              </a:rPr>
              <a:t>повернення</a:t>
            </a:r>
            <a:r>
              <a:rPr sz="1600" spc="185" dirty="0">
                <a:solidFill>
                  <a:srgbClr val="FF0000"/>
                </a:solidFill>
                <a:latin typeface="Arial Narrow"/>
                <a:cs typeface="Arial Narrow"/>
              </a:rPr>
              <a:t>  </a:t>
            </a:r>
            <a:r>
              <a:rPr sz="1600" spc="60" dirty="0">
                <a:solidFill>
                  <a:srgbClr val="FF0000"/>
                </a:solidFill>
                <a:latin typeface="Arial Narrow"/>
                <a:cs typeface="Arial Narrow"/>
              </a:rPr>
              <a:t>із </a:t>
            </a:r>
            <a:r>
              <a:rPr sz="1600" spc="50" dirty="0">
                <a:solidFill>
                  <a:srgbClr val="FF0000"/>
                </a:solidFill>
                <a:latin typeface="Arial Narrow"/>
                <a:cs typeface="Arial Narrow"/>
              </a:rPr>
              <a:t>застосуванням</a:t>
            </a:r>
            <a:r>
              <a:rPr sz="1600" spc="3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600" spc="60" dirty="0">
                <a:solidFill>
                  <a:srgbClr val="FF0000"/>
                </a:solidFill>
                <a:latin typeface="Arial Narrow"/>
                <a:cs typeface="Arial Narrow"/>
              </a:rPr>
              <a:t>положень</a:t>
            </a:r>
            <a:r>
              <a:rPr sz="1600" spc="35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600" spc="50" dirty="0">
                <a:solidFill>
                  <a:srgbClr val="FF0000"/>
                </a:solidFill>
                <a:latin typeface="Arial Narrow"/>
                <a:cs typeface="Arial Narrow"/>
              </a:rPr>
              <a:t>статті</a:t>
            </a:r>
            <a:r>
              <a:rPr sz="1600" spc="35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600" spc="50" dirty="0">
                <a:solidFill>
                  <a:srgbClr val="FF0000"/>
                </a:solidFill>
                <a:latin typeface="Arial Narrow"/>
                <a:cs typeface="Arial Narrow"/>
              </a:rPr>
              <a:t>391</a:t>
            </a:r>
            <a:r>
              <a:rPr sz="160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600" spc="65" dirty="0">
                <a:solidFill>
                  <a:srgbClr val="FF0000"/>
                </a:solidFill>
                <a:latin typeface="Arial Narrow"/>
                <a:cs typeface="Arial Narrow"/>
              </a:rPr>
              <a:t>ЦК</a:t>
            </a:r>
            <a:r>
              <a:rPr sz="1600" spc="25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Arial Narrow"/>
                <a:cs typeface="Arial Narrow"/>
              </a:rPr>
              <a:t>України.</a:t>
            </a:r>
            <a:endParaRPr sz="1600" dirty="0">
              <a:solidFill>
                <a:srgbClr val="FF0000"/>
              </a:solidFill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600" dirty="0">
              <a:solidFill>
                <a:srgbClr val="FF0000"/>
              </a:solidFill>
              <a:latin typeface="Arial Narrow"/>
              <a:cs typeface="Arial Narrow"/>
            </a:endParaRPr>
          </a:p>
          <a:p>
            <a:pPr marL="12700" marR="5715" algn="just">
              <a:lnSpc>
                <a:spcPct val="113999"/>
              </a:lnSpc>
            </a:pP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У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разі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закінчення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строку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договору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оренди,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 Narrow"/>
              </a:rPr>
              <a:t> який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 Narrow"/>
              </a:rPr>
              <a:t>його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було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укладено,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та</a:t>
            </a:r>
            <a:r>
              <a:rPr sz="1600" spc="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невиконання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орендарем</a:t>
            </a:r>
            <a:r>
              <a:rPr sz="1600" spc="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 Narrow"/>
              </a:rPr>
              <a:t>свого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обов`язку</a:t>
            </a:r>
            <a:r>
              <a:rPr sz="1600" spc="8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з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повернення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земельної</a:t>
            </a:r>
            <a:r>
              <a:rPr sz="1600" spc="26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ділянки,</a:t>
            </a:r>
            <a:r>
              <a:rPr sz="1600" spc="2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належним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та</a:t>
            </a:r>
            <a:r>
              <a:rPr sz="1600" spc="2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ефективним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способом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захисту</a:t>
            </a:r>
            <a:r>
              <a:rPr sz="1600" spc="26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порушених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прав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 Narrow"/>
              </a:rPr>
              <a:t>орендодавця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відповідно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до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пункту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 Narrow"/>
              </a:rPr>
              <a:t>4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частини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другої</a:t>
            </a:r>
            <a:r>
              <a:rPr sz="1600" spc="2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статті</a:t>
            </a:r>
            <a:r>
              <a:rPr sz="1600" spc="2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16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 Narrow"/>
              </a:rPr>
              <a:t>ЦК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України</a:t>
            </a:r>
            <a:r>
              <a:rPr sz="1600" spc="2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65" dirty="0">
                <a:solidFill>
                  <a:srgbClr val="00274E"/>
                </a:solidFill>
                <a:latin typeface="Arial Narrow"/>
                <a:cs typeface="Arial Narrow"/>
              </a:rPr>
              <a:t>є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зобов`язання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 Narrow"/>
              </a:rPr>
              <a:t>орендаря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B050"/>
                </a:solidFill>
                <a:latin typeface="Arial Narrow"/>
                <a:cs typeface="Arial Narrow"/>
              </a:rPr>
              <a:t>повернути</a:t>
            </a:r>
            <a:r>
              <a:rPr sz="1600" spc="235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B050"/>
                </a:solidFill>
                <a:latin typeface="Arial Narrow"/>
                <a:cs typeface="Arial Narrow"/>
              </a:rPr>
              <a:t>земельну</a:t>
            </a:r>
            <a:r>
              <a:rPr sz="1600" spc="240" dirty="0">
                <a:solidFill>
                  <a:srgbClr val="00B050"/>
                </a:solidFill>
                <a:latin typeface="Arial Narrow"/>
                <a:cs typeface="Arial Narrow"/>
              </a:rPr>
              <a:t> </a:t>
            </a:r>
            <a:r>
              <a:rPr sz="1600" spc="-10" dirty="0">
                <a:solidFill>
                  <a:srgbClr val="00B050"/>
                </a:solidFill>
                <a:latin typeface="Arial Narrow"/>
                <a:cs typeface="Arial Narrow"/>
              </a:rPr>
              <a:t>ділянку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 Narrow"/>
              </a:rPr>
              <a:t>,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 Narrow"/>
              </a:rPr>
              <a:t>яка</a:t>
            </a:r>
            <a:r>
              <a:rPr sz="1600" spc="-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 Narrow"/>
              </a:rPr>
              <a:t>була</a:t>
            </a:r>
            <a:r>
              <a:rPr sz="1600" spc="-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 Narrow"/>
              </a:rPr>
              <a:t>предметом</a:t>
            </a:r>
            <a:r>
              <a:rPr sz="1600" spc="-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 Narrow"/>
              </a:rPr>
              <a:t>цього</a:t>
            </a:r>
            <a:r>
              <a:rPr sz="1600" spc="-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600" spc="35" dirty="0">
                <a:solidFill>
                  <a:srgbClr val="00274E"/>
                </a:solidFill>
                <a:latin typeface="Arial Narrow"/>
                <a:cs typeface="Arial Narrow"/>
              </a:rPr>
              <a:t>договору.</a:t>
            </a:r>
            <a:endParaRPr sz="16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600" dirty="0">
              <a:latin typeface="Arial Narrow"/>
              <a:cs typeface="Arial Narrow"/>
            </a:endParaRPr>
          </a:p>
          <a:p>
            <a:pPr marL="12700" algn="just">
              <a:lnSpc>
                <a:spcPct val="100000"/>
              </a:lnSpc>
            </a:pPr>
            <a:r>
              <a:rPr sz="1600" spc="160" dirty="0">
                <a:solidFill>
                  <a:srgbClr val="0058AA"/>
                </a:solidFill>
                <a:latin typeface="Arial Narrow"/>
                <a:cs typeface="Arial Narrow"/>
              </a:rPr>
              <a:t>*</a:t>
            </a:r>
            <a:r>
              <a:rPr sz="1600" spc="2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58AA"/>
                </a:solidFill>
                <a:latin typeface="Arial Narrow"/>
                <a:cs typeface="Arial Narrow"/>
              </a:rPr>
              <a:t>Постанову</a:t>
            </a:r>
            <a:r>
              <a:rPr sz="1600" spc="-1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58AA"/>
                </a:solidFill>
                <a:latin typeface="Arial Narrow"/>
                <a:cs typeface="Arial Narrow"/>
              </a:rPr>
              <a:t>прийнято</a:t>
            </a:r>
            <a:r>
              <a:rPr sz="1600" spc="-1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105" dirty="0">
                <a:solidFill>
                  <a:srgbClr val="0058AA"/>
                </a:solidFill>
                <a:latin typeface="Arial Narrow"/>
                <a:cs typeface="Arial Narrow"/>
              </a:rPr>
              <a:t>з</a:t>
            </a:r>
            <a:r>
              <a:rPr sz="1600" spc="2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70" dirty="0">
                <a:solidFill>
                  <a:srgbClr val="0058AA"/>
                </a:solidFill>
                <a:latin typeface="Arial Narrow"/>
                <a:cs typeface="Arial Narrow"/>
              </a:rPr>
              <a:t>окремою</a:t>
            </a:r>
            <a:r>
              <a:rPr sz="1600" spc="-2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80" dirty="0">
                <a:solidFill>
                  <a:srgbClr val="0058AA"/>
                </a:solidFill>
                <a:latin typeface="Arial Narrow"/>
                <a:cs typeface="Arial Narrow"/>
              </a:rPr>
              <a:t>думкою</a:t>
            </a:r>
            <a:r>
              <a:rPr sz="1600" spc="-2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-10" dirty="0">
                <a:solidFill>
                  <a:srgbClr val="0058AA"/>
                </a:solidFill>
                <a:latin typeface="Arial Narrow"/>
                <a:cs typeface="Arial Narrow"/>
              </a:rPr>
              <a:t>судді</a:t>
            </a:r>
            <a:endParaRPr sz="16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75" dirty="0"/>
              <a:t>Постанова</a:t>
            </a:r>
            <a:r>
              <a:rPr sz="3000" spc="-90" dirty="0"/>
              <a:t> </a:t>
            </a:r>
            <a:r>
              <a:rPr sz="3000" dirty="0"/>
              <a:t>ВП</a:t>
            </a:r>
            <a:r>
              <a:rPr sz="3000" spc="-60" dirty="0"/>
              <a:t> </a:t>
            </a:r>
            <a:r>
              <a:rPr sz="3000" spc="-50" dirty="0"/>
              <a:t>ВС</a:t>
            </a:r>
            <a:r>
              <a:rPr sz="3000" spc="-70" dirty="0"/>
              <a:t> </a:t>
            </a:r>
            <a:r>
              <a:rPr sz="3000" spc="95" dirty="0"/>
              <a:t>від</a:t>
            </a:r>
            <a:r>
              <a:rPr sz="3000" spc="-75" dirty="0"/>
              <a:t> </a:t>
            </a:r>
            <a:r>
              <a:rPr sz="3000" spc="60" dirty="0"/>
              <a:t>14.12.2022</a:t>
            </a:r>
            <a:r>
              <a:rPr sz="3000" spc="-70" dirty="0"/>
              <a:t> </a:t>
            </a:r>
            <a:r>
              <a:rPr sz="3000" dirty="0"/>
              <a:t>у</a:t>
            </a:r>
            <a:r>
              <a:rPr sz="3000" spc="-25" dirty="0"/>
              <a:t> </a:t>
            </a:r>
            <a:r>
              <a:rPr sz="3000" spc="85" dirty="0"/>
              <a:t>справі</a:t>
            </a:r>
            <a:r>
              <a:rPr sz="3000" spc="-60" dirty="0"/>
              <a:t> </a:t>
            </a:r>
            <a:r>
              <a:rPr sz="3000" dirty="0"/>
              <a:t>№</a:t>
            </a:r>
            <a:r>
              <a:rPr sz="3000" spc="-60" dirty="0"/>
              <a:t> </a:t>
            </a:r>
            <a:r>
              <a:rPr sz="3000" spc="125" dirty="0"/>
              <a:t>477/2330/18</a:t>
            </a:r>
            <a:r>
              <a:rPr sz="3000" spc="-60" dirty="0"/>
              <a:t> </a:t>
            </a:r>
            <a:r>
              <a:rPr sz="3200" spc="275" dirty="0"/>
              <a:t>*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439" rIns="0" bIns="0" rtlCol="0">
            <a:spAutoFit/>
          </a:bodyPr>
          <a:lstStyle/>
          <a:p>
            <a:pPr marL="12700" marR="5080" algn="just">
              <a:lnSpc>
                <a:spcPct val="114100"/>
              </a:lnSpc>
              <a:spcBef>
                <a:spcPts val="95"/>
              </a:spcBef>
            </a:pPr>
            <a:r>
              <a:rPr dirty="0"/>
              <a:t>Велика</a:t>
            </a:r>
            <a:r>
              <a:rPr spc="365" dirty="0"/>
              <a:t> </a:t>
            </a:r>
            <a:r>
              <a:rPr dirty="0"/>
              <a:t>Палата</a:t>
            </a:r>
            <a:r>
              <a:rPr spc="355" dirty="0"/>
              <a:t> </a:t>
            </a:r>
            <a:r>
              <a:rPr dirty="0"/>
              <a:t>Верховного</a:t>
            </a:r>
            <a:r>
              <a:rPr spc="370" dirty="0"/>
              <a:t> </a:t>
            </a:r>
            <a:r>
              <a:rPr dirty="0"/>
              <a:t>Суду</a:t>
            </a:r>
            <a:r>
              <a:rPr spc="370" dirty="0"/>
              <a:t> </a:t>
            </a:r>
            <a:r>
              <a:rPr dirty="0"/>
              <a:t>розглянула</a:t>
            </a:r>
            <a:r>
              <a:rPr spc="370" dirty="0"/>
              <a:t> </a:t>
            </a:r>
            <a:r>
              <a:rPr dirty="0"/>
              <a:t>справу</a:t>
            </a:r>
            <a:r>
              <a:rPr spc="370" dirty="0"/>
              <a:t> </a:t>
            </a:r>
            <a:r>
              <a:rPr spc="60" dirty="0"/>
              <a:t>за</a:t>
            </a:r>
            <a:r>
              <a:rPr spc="370" dirty="0"/>
              <a:t> </a:t>
            </a:r>
            <a:r>
              <a:rPr spc="65" dirty="0"/>
              <a:t>позовом</a:t>
            </a:r>
            <a:r>
              <a:rPr spc="355" dirty="0"/>
              <a:t> </a:t>
            </a:r>
            <a:r>
              <a:rPr spc="55" dirty="0"/>
              <a:t>заступника</a:t>
            </a:r>
            <a:r>
              <a:rPr spc="370" dirty="0"/>
              <a:t> </a:t>
            </a:r>
            <a:r>
              <a:rPr spc="60" dirty="0"/>
              <a:t>керівника</a:t>
            </a:r>
            <a:r>
              <a:rPr spc="365" dirty="0"/>
              <a:t> </a:t>
            </a:r>
            <a:r>
              <a:rPr spc="35" dirty="0"/>
              <a:t>Миколаївської </a:t>
            </a:r>
            <a:r>
              <a:rPr dirty="0"/>
              <a:t>місцевої</a:t>
            </a:r>
            <a:r>
              <a:rPr spc="325" dirty="0"/>
              <a:t> </a:t>
            </a:r>
            <a:r>
              <a:rPr dirty="0"/>
              <a:t>прокуратури</a:t>
            </a:r>
            <a:r>
              <a:rPr spc="315" dirty="0"/>
              <a:t> </a:t>
            </a:r>
            <a:r>
              <a:rPr dirty="0"/>
              <a:t>№</a:t>
            </a:r>
            <a:r>
              <a:rPr spc="310" dirty="0"/>
              <a:t> </a:t>
            </a:r>
            <a:r>
              <a:rPr dirty="0"/>
              <a:t>2</a:t>
            </a:r>
            <a:r>
              <a:rPr spc="320" dirty="0"/>
              <a:t> </a:t>
            </a:r>
            <a:r>
              <a:rPr spc="45" dirty="0"/>
              <a:t>Миколаївської</a:t>
            </a:r>
            <a:r>
              <a:rPr spc="305" dirty="0"/>
              <a:t> </a:t>
            </a:r>
            <a:r>
              <a:rPr dirty="0"/>
              <a:t>області</a:t>
            </a:r>
            <a:r>
              <a:rPr spc="320" dirty="0"/>
              <a:t> </a:t>
            </a:r>
            <a:r>
              <a:rPr spc="90" dirty="0"/>
              <a:t>в</a:t>
            </a:r>
            <a:r>
              <a:rPr spc="325" dirty="0"/>
              <a:t> </a:t>
            </a:r>
            <a:r>
              <a:rPr dirty="0"/>
              <a:t>інтересах</a:t>
            </a:r>
            <a:r>
              <a:rPr spc="325" dirty="0"/>
              <a:t> </a:t>
            </a:r>
            <a:r>
              <a:rPr spc="45" dirty="0"/>
              <a:t>держави</a:t>
            </a:r>
            <a:r>
              <a:rPr spc="300" dirty="0"/>
              <a:t> </a:t>
            </a:r>
            <a:r>
              <a:rPr spc="90" dirty="0"/>
              <a:t>в</a:t>
            </a:r>
            <a:r>
              <a:rPr spc="320" dirty="0"/>
              <a:t> </a:t>
            </a:r>
            <a:r>
              <a:rPr dirty="0"/>
              <a:t>особі</a:t>
            </a:r>
            <a:r>
              <a:rPr spc="315" dirty="0"/>
              <a:t> </a:t>
            </a:r>
            <a:r>
              <a:rPr spc="50" dirty="0"/>
              <a:t>ГУ</a:t>
            </a:r>
            <a:r>
              <a:rPr spc="300" dirty="0"/>
              <a:t> </a:t>
            </a:r>
            <a:r>
              <a:rPr spc="50" dirty="0"/>
              <a:t>Держгеокадастру</a:t>
            </a:r>
            <a:r>
              <a:rPr spc="315" dirty="0"/>
              <a:t> </a:t>
            </a:r>
            <a:r>
              <a:rPr spc="-50" dirty="0"/>
              <a:t>у </a:t>
            </a:r>
            <a:r>
              <a:rPr spc="55" dirty="0"/>
              <a:t>Миколаївській</a:t>
            </a:r>
            <a:r>
              <a:rPr spc="300" dirty="0"/>
              <a:t> </a:t>
            </a:r>
            <a:r>
              <a:rPr dirty="0"/>
              <a:t>області</a:t>
            </a:r>
            <a:r>
              <a:rPr spc="310" dirty="0"/>
              <a:t> </a:t>
            </a:r>
            <a:r>
              <a:rPr dirty="0"/>
              <a:t>до</a:t>
            </a:r>
            <a:r>
              <a:rPr spc="315" dirty="0"/>
              <a:t> </a:t>
            </a:r>
            <a:r>
              <a:rPr spc="-20" dirty="0"/>
              <a:t>ОСОБА_1,</a:t>
            </a:r>
            <a:r>
              <a:rPr spc="315" dirty="0"/>
              <a:t> </a:t>
            </a:r>
            <a:r>
              <a:rPr spc="-20" dirty="0"/>
              <a:t>ОСОБА_2,</a:t>
            </a:r>
            <a:r>
              <a:rPr spc="305" dirty="0"/>
              <a:t> </a:t>
            </a:r>
            <a:r>
              <a:rPr spc="-10" dirty="0"/>
              <a:t>ОСОБА_3</a:t>
            </a:r>
            <a:r>
              <a:rPr spc="300" dirty="0"/>
              <a:t>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про</a:t>
            </a:r>
            <a:r>
              <a:rPr i="1" spc="30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примусове</a:t>
            </a:r>
            <a:r>
              <a:rPr i="1" spc="30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припинення</a:t>
            </a:r>
            <a:r>
              <a:rPr i="1" spc="30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права</a:t>
            </a:r>
            <a:r>
              <a:rPr i="1" spc="31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spc="-10" dirty="0">
                <a:solidFill>
                  <a:srgbClr val="0058AA"/>
                </a:solidFill>
                <a:latin typeface="Arial Narrow"/>
                <a:cs typeface="Arial Narrow"/>
              </a:rPr>
              <a:t>власності,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скасування</a:t>
            </a:r>
            <a:r>
              <a:rPr i="1" spc="6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spc="-20" dirty="0">
                <a:solidFill>
                  <a:srgbClr val="0058AA"/>
                </a:solidFill>
                <a:latin typeface="Arial Narrow"/>
                <a:cs typeface="Arial Narrow"/>
              </a:rPr>
              <a:t>свідоцтва</a:t>
            </a:r>
            <a:r>
              <a:rPr i="1" spc="5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про</a:t>
            </a:r>
            <a:r>
              <a:rPr i="1" spc="4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право</a:t>
            </a:r>
            <a:r>
              <a:rPr i="1" spc="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spc="-25" dirty="0">
                <a:solidFill>
                  <a:srgbClr val="0058AA"/>
                </a:solidFill>
                <a:latin typeface="Arial Narrow"/>
                <a:cs typeface="Arial Narrow"/>
              </a:rPr>
              <a:t>власності</a:t>
            </a:r>
            <a:r>
              <a:rPr i="1" spc="6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spc="-254" dirty="0">
                <a:solidFill>
                  <a:srgbClr val="0058AA"/>
                </a:solidFill>
                <a:latin typeface="Arial Narrow"/>
                <a:cs typeface="Arial Narrow"/>
              </a:rPr>
              <a:t>та</a:t>
            </a:r>
            <a:r>
              <a:rPr i="1" spc="9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58AA"/>
                </a:solidFill>
                <a:latin typeface="Arial Narrow"/>
                <a:cs typeface="Arial Narrow"/>
              </a:rPr>
              <a:t>зобов’язання</a:t>
            </a:r>
            <a:r>
              <a:rPr i="1" spc="7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spc="-40" dirty="0">
                <a:solidFill>
                  <a:srgbClr val="0058AA"/>
                </a:solidFill>
                <a:latin typeface="Arial Narrow"/>
                <a:cs typeface="Arial Narrow"/>
              </a:rPr>
              <a:t>вчинити</a:t>
            </a:r>
            <a:r>
              <a:rPr i="1" spc="5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i="1" spc="-20" dirty="0">
                <a:solidFill>
                  <a:srgbClr val="0058AA"/>
                </a:solidFill>
                <a:latin typeface="Arial Narrow"/>
                <a:cs typeface="Arial Narrow"/>
              </a:rPr>
              <a:t>дії.</a:t>
            </a: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i="1" spc="-20" dirty="0">
              <a:solidFill>
                <a:srgbClr val="0058AA"/>
              </a:solidFill>
              <a:latin typeface="Arial Narrow"/>
              <a:cs typeface="Arial Narrow"/>
            </a:endParaRPr>
          </a:p>
          <a:p>
            <a:pPr marL="12700" marR="6350" algn="just">
              <a:lnSpc>
                <a:spcPct val="114100"/>
              </a:lnSpc>
            </a:pPr>
            <a:r>
              <a:rPr dirty="0"/>
              <a:t>ВП</a:t>
            </a:r>
            <a:r>
              <a:rPr spc="235" dirty="0"/>
              <a:t> </a:t>
            </a:r>
            <a:r>
              <a:rPr dirty="0"/>
              <a:t>ВС</a:t>
            </a:r>
            <a:r>
              <a:rPr spc="220" dirty="0"/>
              <a:t> </a:t>
            </a:r>
            <a:r>
              <a:rPr dirty="0"/>
              <a:t>відступила</a:t>
            </a:r>
            <a:r>
              <a:rPr spc="229" dirty="0"/>
              <a:t> </a:t>
            </a:r>
            <a:r>
              <a:rPr spc="55" dirty="0"/>
              <a:t>від</a:t>
            </a:r>
            <a:r>
              <a:rPr spc="225" dirty="0"/>
              <a:t> </a:t>
            </a:r>
            <a:r>
              <a:rPr spc="50" dirty="0"/>
              <a:t>правового</a:t>
            </a:r>
            <a:r>
              <a:rPr spc="215" dirty="0"/>
              <a:t> </a:t>
            </a:r>
            <a:r>
              <a:rPr spc="60" dirty="0"/>
              <a:t>висновку</a:t>
            </a:r>
            <a:r>
              <a:rPr spc="229" dirty="0"/>
              <a:t> </a:t>
            </a:r>
            <a:r>
              <a:rPr dirty="0"/>
              <a:t>ВСУ</a:t>
            </a:r>
            <a:r>
              <a:rPr spc="225" dirty="0"/>
              <a:t> </a:t>
            </a:r>
            <a:r>
              <a:rPr dirty="0"/>
              <a:t>щодо</a:t>
            </a:r>
            <a:r>
              <a:rPr spc="254" dirty="0"/>
              <a:t> </a:t>
            </a:r>
            <a:r>
              <a:rPr spc="55" dirty="0"/>
              <a:t>застосування</a:t>
            </a:r>
            <a:r>
              <a:rPr spc="240" dirty="0"/>
              <a:t> </a:t>
            </a:r>
            <a:r>
              <a:rPr spc="65" dirty="0"/>
              <a:t>пункту</a:t>
            </a:r>
            <a:r>
              <a:rPr spc="245" dirty="0"/>
              <a:t> </a:t>
            </a:r>
            <a:r>
              <a:rPr dirty="0"/>
              <a:t>«а»</a:t>
            </a:r>
            <a:r>
              <a:rPr spc="240" dirty="0"/>
              <a:t> </a:t>
            </a:r>
            <a:r>
              <a:rPr spc="55" dirty="0"/>
              <a:t>частини</a:t>
            </a:r>
            <a:r>
              <a:rPr spc="240" dirty="0"/>
              <a:t> </a:t>
            </a:r>
            <a:r>
              <a:rPr dirty="0"/>
              <a:t>першої</a:t>
            </a:r>
            <a:r>
              <a:rPr spc="245" dirty="0"/>
              <a:t> </a:t>
            </a:r>
            <a:r>
              <a:rPr spc="40" dirty="0"/>
              <a:t>статті </a:t>
            </a:r>
            <a:r>
              <a:rPr dirty="0"/>
              <a:t>143</a:t>
            </a:r>
            <a:r>
              <a:rPr spc="160" dirty="0"/>
              <a:t> </a:t>
            </a:r>
            <a:r>
              <a:rPr spc="85" dirty="0"/>
              <a:t>ЗК</a:t>
            </a:r>
            <a:r>
              <a:rPr spc="160" dirty="0"/>
              <a:t> </a:t>
            </a:r>
            <a:r>
              <a:rPr dirty="0"/>
              <a:t>України,</a:t>
            </a:r>
            <a:r>
              <a:rPr spc="155" dirty="0"/>
              <a:t> </a:t>
            </a:r>
            <a:r>
              <a:rPr i="1" dirty="0">
                <a:latin typeface="Arial Narrow"/>
                <a:cs typeface="Arial Narrow"/>
              </a:rPr>
              <a:t>визначивши</a:t>
            </a:r>
            <a:r>
              <a:rPr dirty="0"/>
              <a:t>,</a:t>
            </a:r>
            <a:r>
              <a:rPr spc="150" dirty="0"/>
              <a:t> </a:t>
            </a:r>
            <a:r>
              <a:rPr dirty="0"/>
              <a:t>що</a:t>
            </a:r>
            <a:r>
              <a:rPr spc="155" dirty="0"/>
              <a:t> </a:t>
            </a:r>
            <a:r>
              <a:rPr spc="70" dirty="0"/>
              <a:t>використання</a:t>
            </a:r>
            <a:r>
              <a:rPr spc="150" dirty="0"/>
              <a:t> </a:t>
            </a:r>
            <a:r>
              <a:rPr dirty="0"/>
              <a:t>земельної</a:t>
            </a:r>
            <a:r>
              <a:rPr spc="175" dirty="0"/>
              <a:t> </a:t>
            </a:r>
            <a:r>
              <a:rPr spc="60" dirty="0"/>
              <a:t>ділянки</a:t>
            </a:r>
            <a:r>
              <a:rPr spc="160" dirty="0"/>
              <a:t> </a:t>
            </a:r>
            <a:r>
              <a:rPr dirty="0"/>
              <a:t>не</a:t>
            </a:r>
            <a:r>
              <a:rPr spc="150" dirty="0"/>
              <a:t> </a:t>
            </a:r>
            <a:r>
              <a:rPr spc="65" dirty="0"/>
              <a:t>за</a:t>
            </a:r>
            <a:r>
              <a:rPr spc="150" dirty="0"/>
              <a:t> </a:t>
            </a:r>
            <a:r>
              <a:rPr spc="60" dirty="0"/>
              <a:t>цільовим</a:t>
            </a:r>
            <a:r>
              <a:rPr spc="165" dirty="0"/>
              <a:t> </a:t>
            </a:r>
            <a:r>
              <a:rPr spc="60" dirty="0"/>
              <a:t>призначенням</a:t>
            </a:r>
            <a:r>
              <a:rPr spc="155" dirty="0"/>
              <a:t> </a:t>
            </a:r>
            <a:r>
              <a:rPr spc="75" dirty="0"/>
              <a:t>може </a:t>
            </a:r>
            <a:r>
              <a:rPr dirty="0"/>
              <a:t>бути</a:t>
            </a:r>
            <a:r>
              <a:rPr spc="325" dirty="0"/>
              <a:t> </a:t>
            </a:r>
            <a:r>
              <a:rPr spc="65" dirty="0"/>
              <a:t>підставою</a:t>
            </a:r>
            <a:r>
              <a:rPr spc="330" dirty="0"/>
              <a:t> </a:t>
            </a:r>
            <a:r>
              <a:rPr dirty="0"/>
              <a:t>для</a:t>
            </a:r>
            <a:r>
              <a:rPr spc="335" dirty="0"/>
              <a:t> </a:t>
            </a:r>
            <a:r>
              <a:rPr spc="55" dirty="0"/>
              <a:t>припинення</a:t>
            </a:r>
            <a:r>
              <a:rPr spc="345" dirty="0"/>
              <a:t> </a:t>
            </a:r>
            <a:r>
              <a:rPr spc="90" dirty="0"/>
              <a:t>в</a:t>
            </a:r>
            <a:r>
              <a:rPr spc="345" dirty="0"/>
              <a:t> </a:t>
            </a:r>
            <a:r>
              <a:rPr spc="55" dirty="0"/>
              <a:t>судовому</a:t>
            </a:r>
            <a:r>
              <a:rPr spc="335" dirty="0"/>
              <a:t> </a:t>
            </a:r>
            <a:r>
              <a:rPr spc="60" dirty="0"/>
              <a:t>порядку</a:t>
            </a:r>
            <a:r>
              <a:rPr spc="355" dirty="0"/>
              <a:t> </a:t>
            </a:r>
            <a:r>
              <a:rPr spc="110" dirty="0"/>
              <a:t>як</a:t>
            </a:r>
            <a:r>
              <a:rPr spc="345" dirty="0"/>
              <a:t> </a:t>
            </a:r>
            <a:r>
              <a:rPr dirty="0"/>
              <a:t>права</a:t>
            </a:r>
            <a:r>
              <a:rPr spc="335" dirty="0"/>
              <a:t> </a:t>
            </a:r>
            <a:r>
              <a:rPr dirty="0"/>
              <a:t>власності,</a:t>
            </a:r>
            <a:r>
              <a:rPr spc="350" dirty="0"/>
              <a:t> </a:t>
            </a:r>
            <a:r>
              <a:rPr spc="85" dirty="0"/>
              <a:t>так</a:t>
            </a:r>
            <a:r>
              <a:rPr spc="335" dirty="0"/>
              <a:t> </a:t>
            </a:r>
            <a:r>
              <a:rPr spc="50" dirty="0"/>
              <a:t>і</a:t>
            </a:r>
            <a:r>
              <a:rPr spc="335" dirty="0"/>
              <a:t> </a:t>
            </a:r>
            <a:r>
              <a:rPr dirty="0"/>
              <a:t>права</a:t>
            </a:r>
            <a:r>
              <a:rPr spc="350" dirty="0"/>
              <a:t> </a:t>
            </a:r>
            <a:r>
              <a:rPr spc="55" dirty="0"/>
              <a:t>користування </a:t>
            </a:r>
            <a:r>
              <a:rPr spc="35" dirty="0"/>
              <a:t>нею.</a:t>
            </a: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pc="35" dirty="0"/>
          </a:p>
          <a:p>
            <a:pPr marL="12700" marR="6350" algn="just">
              <a:lnSpc>
                <a:spcPct val="114100"/>
              </a:lnSpc>
            </a:pPr>
            <a:r>
              <a:rPr dirty="0"/>
              <a:t>У</a:t>
            </a:r>
            <a:r>
              <a:rPr spc="140" dirty="0"/>
              <a:t>  </a:t>
            </a:r>
            <a:r>
              <a:rPr spc="55" dirty="0"/>
              <a:t>разі</a:t>
            </a:r>
            <a:r>
              <a:rPr spc="145" dirty="0"/>
              <a:t>  </a:t>
            </a:r>
            <a:r>
              <a:rPr spc="70" dirty="0"/>
              <a:t>використання</a:t>
            </a:r>
            <a:r>
              <a:rPr spc="135" dirty="0"/>
              <a:t>  </a:t>
            </a:r>
            <a:r>
              <a:rPr spc="75" dirty="0"/>
              <a:t>власником</a:t>
            </a:r>
            <a:r>
              <a:rPr spc="140" dirty="0"/>
              <a:t>  </a:t>
            </a:r>
            <a:r>
              <a:rPr dirty="0"/>
              <a:t>земельної</a:t>
            </a:r>
            <a:r>
              <a:rPr spc="145" dirty="0"/>
              <a:t>  </a:t>
            </a:r>
            <a:r>
              <a:rPr spc="60" dirty="0"/>
              <a:t>ділянки</a:t>
            </a:r>
            <a:r>
              <a:rPr spc="140" dirty="0"/>
              <a:t>  </a:t>
            </a:r>
            <a:r>
              <a:rPr dirty="0"/>
              <a:t>не</a:t>
            </a:r>
            <a:r>
              <a:rPr spc="145" dirty="0"/>
              <a:t>  </a:t>
            </a:r>
            <a:r>
              <a:rPr spc="75" dirty="0"/>
              <a:t>за</a:t>
            </a:r>
            <a:r>
              <a:rPr spc="145" dirty="0"/>
              <a:t>  </a:t>
            </a:r>
            <a:r>
              <a:rPr spc="55" dirty="0"/>
              <a:t>цільовим</a:t>
            </a:r>
            <a:r>
              <a:rPr spc="140" dirty="0"/>
              <a:t>  </a:t>
            </a:r>
            <a:r>
              <a:rPr spc="55" dirty="0"/>
              <a:t>призначенням</a:t>
            </a:r>
            <a:r>
              <a:rPr spc="140" dirty="0"/>
              <a:t>  </a:t>
            </a:r>
            <a:r>
              <a:rPr spc="-10" dirty="0"/>
              <a:t>ефективним </a:t>
            </a:r>
            <a:r>
              <a:rPr spc="60" dirty="0"/>
              <a:t>способом</a:t>
            </a:r>
            <a:r>
              <a:rPr spc="220" dirty="0"/>
              <a:t> </a:t>
            </a:r>
            <a:r>
              <a:rPr spc="50" dirty="0"/>
              <a:t>захисту</a:t>
            </a:r>
            <a:r>
              <a:rPr spc="229" dirty="0"/>
              <a:t> </a:t>
            </a:r>
            <a:r>
              <a:rPr dirty="0"/>
              <a:t>інтересу</a:t>
            </a:r>
            <a:r>
              <a:rPr spc="235" dirty="0"/>
              <a:t> </a:t>
            </a:r>
            <a:r>
              <a:rPr spc="55" dirty="0"/>
              <a:t>держави</a:t>
            </a:r>
            <a:r>
              <a:rPr spc="245" dirty="0"/>
              <a:t> </a:t>
            </a:r>
            <a:r>
              <a:rPr spc="90" dirty="0"/>
              <a:t>є</a:t>
            </a:r>
            <a:r>
              <a:rPr spc="229" dirty="0"/>
              <a:t> </a:t>
            </a:r>
            <a:r>
              <a:rPr dirty="0"/>
              <a:t>заявлена</a:t>
            </a:r>
            <a:r>
              <a:rPr spc="245" dirty="0"/>
              <a:t> </a:t>
            </a:r>
            <a:r>
              <a:rPr dirty="0"/>
              <a:t>на</a:t>
            </a:r>
            <a:r>
              <a:rPr spc="245" dirty="0"/>
              <a:t> </a:t>
            </a:r>
            <a:r>
              <a:rPr spc="55" dirty="0"/>
              <a:t>підставі</a:t>
            </a:r>
            <a:r>
              <a:rPr spc="250" dirty="0"/>
              <a:t> </a:t>
            </a:r>
            <a:r>
              <a:rPr spc="65" dirty="0"/>
              <a:t>пункту</a:t>
            </a:r>
            <a:r>
              <a:rPr spc="229" dirty="0"/>
              <a:t> </a:t>
            </a:r>
            <a:r>
              <a:rPr dirty="0"/>
              <a:t>«а»</a:t>
            </a:r>
            <a:r>
              <a:rPr spc="240" dirty="0"/>
              <a:t> </a:t>
            </a:r>
            <a:r>
              <a:rPr spc="55" dirty="0"/>
              <a:t>частини</a:t>
            </a:r>
            <a:r>
              <a:rPr spc="235" dirty="0"/>
              <a:t> </a:t>
            </a:r>
            <a:r>
              <a:rPr dirty="0"/>
              <a:t>першої</a:t>
            </a:r>
            <a:r>
              <a:rPr spc="240" dirty="0"/>
              <a:t> </a:t>
            </a:r>
            <a:r>
              <a:rPr spc="50" dirty="0"/>
              <a:t>статті</a:t>
            </a:r>
            <a:r>
              <a:rPr spc="235" dirty="0"/>
              <a:t> </a:t>
            </a:r>
            <a:r>
              <a:rPr dirty="0"/>
              <a:t>143</a:t>
            </a:r>
            <a:r>
              <a:rPr spc="240" dirty="0"/>
              <a:t> </a:t>
            </a:r>
            <a:r>
              <a:rPr spc="60" dirty="0"/>
              <a:t>ЗК </a:t>
            </a:r>
            <a:r>
              <a:rPr spc="55" dirty="0"/>
              <a:t>України</a:t>
            </a:r>
            <a:r>
              <a:rPr spc="85" dirty="0"/>
              <a:t> </a:t>
            </a:r>
            <a:r>
              <a:rPr spc="75" dirty="0">
                <a:solidFill>
                  <a:srgbClr val="FF0000"/>
                </a:solidFill>
              </a:rPr>
              <a:t>вимога</a:t>
            </a:r>
            <a:r>
              <a:rPr spc="80" dirty="0">
                <a:solidFill>
                  <a:srgbClr val="FF0000"/>
                </a:solidFill>
              </a:rPr>
              <a:t> </a:t>
            </a:r>
            <a:r>
              <a:rPr spc="65" dirty="0">
                <a:solidFill>
                  <a:srgbClr val="FF0000"/>
                </a:solidFill>
              </a:rPr>
              <a:t>про</a:t>
            </a:r>
            <a:r>
              <a:rPr spc="105" dirty="0">
                <a:solidFill>
                  <a:srgbClr val="FF0000"/>
                </a:solidFill>
              </a:rPr>
              <a:t> </a:t>
            </a:r>
            <a:r>
              <a:rPr spc="55" dirty="0">
                <a:solidFill>
                  <a:srgbClr val="FF0000"/>
                </a:solidFill>
              </a:rPr>
              <a:t>припинення</a:t>
            </a:r>
            <a:r>
              <a:rPr spc="8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права</a:t>
            </a:r>
            <a:r>
              <a:rPr spc="80" dirty="0">
                <a:solidFill>
                  <a:srgbClr val="FF0000"/>
                </a:solidFill>
              </a:rPr>
              <a:t> </a:t>
            </a:r>
            <a:r>
              <a:rPr spc="55" dirty="0">
                <a:solidFill>
                  <a:srgbClr val="FF0000"/>
                </a:solidFill>
              </a:rPr>
              <a:t>власності</a:t>
            </a:r>
            <a:r>
              <a:rPr spc="90" dirty="0">
                <a:solidFill>
                  <a:srgbClr val="FF0000"/>
                </a:solidFill>
              </a:rPr>
              <a:t> скаржника</a:t>
            </a:r>
            <a:r>
              <a:rPr spc="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на</a:t>
            </a:r>
            <a:r>
              <a:rPr spc="9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спірну</a:t>
            </a:r>
            <a:r>
              <a:rPr spc="75" dirty="0">
                <a:solidFill>
                  <a:srgbClr val="FF0000"/>
                </a:solidFill>
              </a:rPr>
              <a:t> </a:t>
            </a:r>
            <a:r>
              <a:rPr spc="45" dirty="0">
                <a:solidFill>
                  <a:srgbClr val="FF0000"/>
                </a:solidFill>
              </a:rPr>
              <a:t>земельну</a:t>
            </a:r>
            <a:r>
              <a:rPr spc="80" dirty="0">
                <a:solidFill>
                  <a:srgbClr val="FF0000"/>
                </a:solidFill>
              </a:rPr>
              <a:t> </a:t>
            </a:r>
            <a:r>
              <a:rPr spc="50" dirty="0">
                <a:solidFill>
                  <a:srgbClr val="FF0000"/>
                </a:solidFill>
              </a:rPr>
              <a:t>ділянку.</a:t>
            </a:r>
            <a:r>
              <a:rPr spc="9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Задоволення </a:t>
            </a:r>
            <a:r>
              <a:rPr dirty="0">
                <a:solidFill>
                  <a:srgbClr val="FF0000"/>
                </a:solidFill>
              </a:rPr>
              <a:t>цієї</a:t>
            </a:r>
            <a:r>
              <a:rPr spc="20" dirty="0">
                <a:solidFill>
                  <a:srgbClr val="FF0000"/>
                </a:solidFill>
              </a:rPr>
              <a:t> </a:t>
            </a:r>
            <a:r>
              <a:rPr spc="85" dirty="0">
                <a:solidFill>
                  <a:srgbClr val="FF0000"/>
                </a:solidFill>
              </a:rPr>
              <a:t>вимоги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spc="70" dirty="0">
                <a:solidFill>
                  <a:srgbClr val="FF0000"/>
                </a:solidFill>
              </a:rPr>
              <a:t>має</a:t>
            </a:r>
            <a:r>
              <a:rPr spc="30" dirty="0">
                <a:solidFill>
                  <a:srgbClr val="FF0000"/>
                </a:solidFill>
              </a:rPr>
              <a:t> </a:t>
            </a:r>
            <a:r>
              <a:rPr spc="65" dirty="0">
                <a:solidFill>
                  <a:srgbClr val="FF0000"/>
                </a:solidFill>
              </a:rPr>
              <a:t>наслідком</a:t>
            </a:r>
            <a:r>
              <a:rPr spc="-10" dirty="0">
                <a:solidFill>
                  <a:srgbClr val="FF0000"/>
                </a:solidFill>
              </a:rPr>
              <a:t> </a:t>
            </a:r>
            <a:r>
              <a:rPr spc="65" dirty="0">
                <a:solidFill>
                  <a:srgbClr val="FF0000"/>
                </a:solidFill>
              </a:rPr>
              <a:t>виникнення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у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spc="50" dirty="0">
                <a:solidFill>
                  <a:srgbClr val="FF0000"/>
                </a:solidFill>
              </a:rPr>
              <a:t>відповідача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60" dirty="0">
                <a:solidFill>
                  <a:srgbClr val="FF0000"/>
                </a:solidFill>
              </a:rPr>
              <a:t>обов’язку</a:t>
            </a:r>
            <a:r>
              <a:rPr spc="30" dirty="0">
                <a:solidFill>
                  <a:srgbClr val="FF0000"/>
                </a:solidFill>
              </a:rPr>
              <a:t> </a:t>
            </a:r>
            <a:r>
              <a:rPr spc="50" dirty="0">
                <a:solidFill>
                  <a:srgbClr val="FF0000"/>
                </a:solidFill>
              </a:rPr>
              <a:t>повернути</a:t>
            </a:r>
            <a:r>
              <a:rPr spc="-5" dirty="0">
                <a:solidFill>
                  <a:srgbClr val="FF0000"/>
                </a:solidFill>
              </a:rPr>
              <a:t> </a:t>
            </a:r>
            <a:r>
              <a:rPr spc="50" dirty="0">
                <a:solidFill>
                  <a:srgbClr val="FF0000"/>
                </a:solidFill>
              </a:rPr>
              <a:t>спірну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spc="50" dirty="0">
                <a:solidFill>
                  <a:srgbClr val="FF0000"/>
                </a:solidFill>
              </a:rPr>
              <a:t>земельну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45" dirty="0">
                <a:solidFill>
                  <a:srgbClr val="FF0000"/>
                </a:solidFill>
              </a:rPr>
              <a:t>ділянку</a:t>
            </a:r>
            <a:r>
              <a:rPr spc="45" dirty="0"/>
              <a:t>.</a:t>
            </a: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pc="45" dirty="0"/>
          </a:p>
          <a:p>
            <a:pPr marL="12700" algn="just">
              <a:lnSpc>
                <a:spcPct val="100000"/>
              </a:lnSpc>
            </a:pPr>
            <a:r>
              <a:rPr spc="185" dirty="0">
                <a:solidFill>
                  <a:srgbClr val="0058AA"/>
                </a:solidFill>
              </a:rPr>
              <a:t>*</a:t>
            </a:r>
            <a:r>
              <a:rPr spc="35" dirty="0">
                <a:solidFill>
                  <a:srgbClr val="0058AA"/>
                </a:solidFill>
              </a:rPr>
              <a:t> </a:t>
            </a:r>
            <a:r>
              <a:rPr spc="10" dirty="0">
                <a:solidFill>
                  <a:srgbClr val="0058AA"/>
                </a:solidFill>
              </a:rPr>
              <a:t>Постанову</a:t>
            </a:r>
            <a:r>
              <a:rPr spc="-5" dirty="0">
                <a:solidFill>
                  <a:srgbClr val="0058AA"/>
                </a:solidFill>
              </a:rPr>
              <a:t> </a:t>
            </a:r>
            <a:r>
              <a:rPr spc="50" dirty="0">
                <a:solidFill>
                  <a:srgbClr val="0058AA"/>
                </a:solidFill>
              </a:rPr>
              <a:t>прийнято</a:t>
            </a:r>
            <a:r>
              <a:rPr dirty="0">
                <a:solidFill>
                  <a:srgbClr val="0058AA"/>
                </a:solidFill>
              </a:rPr>
              <a:t> </a:t>
            </a:r>
            <a:r>
              <a:rPr spc="120" dirty="0">
                <a:solidFill>
                  <a:srgbClr val="0058AA"/>
                </a:solidFill>
              </a:rPr>
              <a:t>з</a:t>
            </a:r>
            <a:r>
              <a:rPr spc="35" dirty="0">
                <a:solidFill>
                  <a:srgbClr val="0058AA"/>
                </a:solidFill>
              </a:rPr>
              <a:t> </a:t>
            </a:r>
            <a:r>
              <a:rPr spc="65" dirty="0">
                <a:solidFill>
                  <a:srgbClr val="0058AA"/>
                </a:solidFill>
              </a:rPr>
              <a:t>окремими</a:t>
            </a:r>
            <a:r>
              <a:rPr spc="10" dirty="0">
                <a:solidFill>
                  <a:srgbClr val="0058AA"/>
                </a:solidFill>
              </a:rPr>
              <a:t> </a:t>
            </a:r>
            <a:r>
              <a:rPr spc="65" dirty="0">
                <a:solidFill>
                  <a:srgbClr val="0058AA"/>
                </a:solidFill>
              </a:rPr>
              <a:t>думками</a:t>
            </a:r>
            <a:r>
              <a:rPr spc="-10" dirty="0">
                <a:solidFill>
                  <a:srgbClr val="0058AA"/>
                </a:solidFill>
              </a:rPr>
              <a:t> суддів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8566" y="106311"/>
            <a:ext cx="9626396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uk-UA" dirty="0"/>
              <a:t>Постанова Верховного Суду у складі Об’єднаної палати Касаційного цивільного суду від 05 вересня 2019 року у справі № 638/2304/17</a:t>
            </a:r>
            <a:endParaRPr sz="30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501" y="1296161"/>
            <a:ext cx="9631680" cy="388952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just"/>
            <a:r>
              <a:rPr lang="uk-UA" sz="1800" dirty="0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Способи захисту цивільного права чи інтересу – це визначені законом матеріально-правові заходи охоронного характеру, за допомогою яких проводиться поновлення (визнання) порушених (оспорюваних) прав, інтересів і вплив на правопорушника (постанова Великої Палати Верховного Суду від 22 серпня 2018 року у справі № 925/1265/16 (пункт 5.5)). Інакше кажучи, це дії, спрямовані на попередження порушення або на відновлення порушеного, невизнаного, оспорюваного цивільного права чи інтересу. Такі способи мають бути доступними й ефективними (постанова Великої Палати Верховного Суду від 29 травня 2019 року у справі № 310/11024/15 (пункт 14)). </a:t>
            </a:r>
          </a:p>
          <a:p>
            <a:pPr algn="just"/>
            <a:r>
              <a:rPr lang="uk-UA" sz="1800" dirty="0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uk-UA" sz="1800" dirty="0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Завданням цивільного судочинства є саме ефективний захист порушених, невизнаних або оспорюваних прав, свобод чи інтересів. Такий захист можливий за умови, що права, свободи чи інтереси позивача власне порушені, а учасники використовують цивільне судочинство для такого захисту </a:t>
            </a:r>
            <a:endParaRPr sz="1600" dirty="0"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000" spc="75" dirty="0"/>
              <a:t>Постанова</a:t>
            </a:r>
            <a:r>
              <a:rPr sz="3000" spc="-90" dirty="0"/>
              <a:t> </a:t>
            </a:r>
            <a:r>
              <a:rPr sz="3000" dirty="0"/>
              <a:t>ВП</a:t>
            </a:r>
            <a:r>
              <a:rPr sz="3000" spc="-60" dirty="0"/>
              <a:t> </a:t>
            </a:r>
            <a:r>
              <a:rPr sz="3000" spc="-50" dirty="0"/>
              <a:t>ВС</a:t>
            </a:r>
            <a:r>
              <a:rPr sz="3000" spc="-70" dirty="0"/>
              <a:t> </a:t>
            </a:r>
            <a:r>
              <a:rPr sz="3000" spc="95" dirty="0"/>
              <a:t>від</a:t>
            </a:r>
            <a:r>
              <a:rPr sz="3000" spc="-70" dirty="0"/>
              <a:t> </a:t>
            </a:r>
            <a:r>
              <a:rPr sz="3000" spc="60" dirty="0"/>
              <a:t>11.06.2024</a:t>
            </a:r>
            <a:r>
              <a:rPr sz="3000" spc="-70" dirty="0"/>
              <a:t> </a:t>
            </a:r>
            <a:r>
              <a:rPr sz="3000" dirty="0"/>
              <a:t>у</a:t>
            </a:r>
            <a:r>
              <a:rPr sz="3000" spc="-25" dirty="0"/>
              <a:t> </a:t>
            </a:r>
            <a:r>
              <a:rPr sz="3000" spc="85" dirty="0"/>
              <a:t>справі</a:t>
            </a:r>
            <a:r>
              <a:rPr sz="3000" spc="-60" dirty="0"/>
              <a:t> </a:t>
            </a:r>
            <a:r>
              <a:rPr sz="3000" dirty="0"/>
              <a:t>№</a:t>
            </a:r>
            <a:r>
              <a:rPr sz="3000" spc="-60" dirty="0"/>
              <a:t> </a:t>
            </a:r>
            <a:r>
              <a:rPr sz="3000" spc="125" dirty="0"/>
              <a:t>925/1133/18</a:t>
            </a:r>
            <a:endParaRPr sz="32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501" y="1153613"/>
            <a:ext cx="9632315" cy="5480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Велика</a:t>
            </a:r>
            <a:r>
              <a:rPr sz="1800" spc="4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Палата</a:t>
            </a:r>
            <a:r>
              <a:rPr sz="1800" spc="4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Верховного</a:t>
            </a:r>
            <a:r>
              <a:rPr sz="1800" spc="4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Суду</a:t>
            </a:r>
            <a:r>
              <a:rPr sz="1800" spc="4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розглянула</a:t>
            </a:r>
            <a:r>
              <a:rPr sz="1800" spc="4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касаційну</a:t>
            </a:r>
            <a:r>
              <a:rPr sz="1800" spc="4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скаргу</a:t>
            </a:r>
            <a:r>
              <a:rPr sz="1800" spc="4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заступника</a:t>
            </a:r>
            <a:r>
              <a:rPr sz="1800" spc="4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начальника</a:t>
            </a:r>
            <a:r>
              <a:rPr sz="1800" spc="4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-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Департаменту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представництва</a:t>
            </a:r>
            <a:r>
              <a:rPr sz="18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інтересів</a:t>
            </a:r>
            <a:r>
              <a:rPr sz="18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держави</a:t>
            </a:r>
            <a:r>
              <a:rPr sz="1800" spc="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</a:t>
            </a:r>
            <a:r>
              <a:rPr sz="18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суді</a:t>
            </a:r>
            <a:r>
              <a:rPr sz="18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Офісу</a:t>
            </a:r>
            <a:r>
              <a:rPr sz="18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Генерального</a:t>
            </a:r>
            <a:r>
              <a:rPr sz="18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прокурора</a:t>
            </a:r>
            <a:r>
              <a:rPr sz="1800" spc="1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</a:t>
            </a:r>
            <a:r>
              <a:rPr sz="18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постанову</a:t>
            </a:r>
            <a:r>
              <a:rPr sz="18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Північного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апеляційного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господарського</a:t>
            </a:r>
            <a:r>
              <a:rPr sz="1800" spc="1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суду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від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23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березня</a:t>
            </a:r>
            <a:r>
              <a:rPr sz="1800" spc="1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2021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року</a:t>
            </a:r>
            <a:r>
              <a:rPr sz="1800" spc="1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позовом</a:t>
            </a:r>
            <a:r>
              <a:rPr sz="1800" spc="1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заступника</a:t>
            </a:r>
            <a:r>
              <a:rPr sz="1800" spc="1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керівника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Черкаської</a:t>
            </a:r>
            <a:r>
              <a:rPr sz="1800" spc="3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місцевої</a:t>
            </a:r>
            <a:r>
              <a:rPr sz="1800" spc="3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прокуратури</a:t>
            </a:r>
            <a:r>
              <a:rPr sz="1800" spc="3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</a:t>
            </a:r>
            <a:r>
              <a:rPr sz="1800" spc="3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Черкаської</a:t>
            </a:r>
            <a:r>
              <a:rPr sz="1800" spc="3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міської</a:t>
            </a:r>
            <a:r>
              <a:rPr sz="1800" spc="3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ради,</a:t>
            </a:r>
            <a:r>
              <a:rPr sz="1800" spc="3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ПП</a:t>
            </a:r>
            <a:r>
              <a:rPr sz="18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«Інвестиційно-</a:t>
            </a:r>
            <a:r>
              <a:rPr sz="1800" spc="3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будівельна</a:t>
            </a:r>
            <a:r>
              <a:rPr sz="1800" spc="39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компанія</a:t>
            </a:r>
            <a:endParaRPr sz="1800" dirty="0"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«Будгарант»»</a:t>
            </a:r>
            <a:r>
              <a:rPr sz="1800" spc="3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</a:t>
            </a:r>
            <a:r>
              <a:rPr sz="1800" spc="3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визнання</a:t>
            </a:r>
            <a:r>
              <a:rPr sz="18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незаконним</a:t>
            </a:r>
            <a:r>
              <a:rPr sz="1800" spc="3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</a:t>
            </a:r>
            <a:r>
              <a:rPr sz="18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скасування</a:t>
            </a:r>
            <a:r>
              <a:rPr sz="18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рішення</a:t>
            </a:r>
            <a:r>
              <a:rPr sz="1800" spc="3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Черкаської</a:t>
            </a:r>
            <a:r>
              <a:rPr sz="18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міської</a:t>
            </a:r>
            <a:r>
              <a:rPr sz="1800" spc="3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ради</a:t>
            </a:r>
            <a:r>
              <a:rPr sz="1800" spc="3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800" spc="3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визнання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недійсними</a:t>
            </a:r>
            <a:r>
              <a:rPr sz="1800" spc="-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змін</a:t>
            </a:r>
            <a:r>
              <a:rPr sz="1800" spc="-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</a:t>
            </a:r>
            <a:r>
              <a:rPr sz="1800" spc="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договору</a:t>
            </a:r>
            <a:r>
              <a:rPr sz="1800" spc="-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оренди</a:t>
            </a:r>
            <a:r>
              <a:rPr sz="1800" spc="-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-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землі</a:t>
            </a:r>
            <a:r>
              <a:rPr sz="1800" i="1" spc="-10" dirty="0">
                <a:solidFill>
                  <a:srgbClr val="0058AA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.</a:t>
            </a:r>
            <a:endParaRPr sz="1800" dirty="0"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  <a:p>
            <a:pPr marL="12700" marR="6350" algn="just">
              <a:lnSpc>
                <a:spcPct val="100000"/>
              </a:lnSpc>
              <a:spcBef>
                <a:spcPts val="795"/>
              </a:spcBef>
            </a:pP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ВП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ВС</a:t>
            </a:r>
            <a:r>
              <a:rPr sz="18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уточнила</a:t>
            </a:r>
            <a:r>
              <a:rPr sz="1800" spc="2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власний</a:t>
            </a:r>
            <a:r>
              <a:rPr sz="1800" spc="2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правовий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висновок</a:t>
            </a:r>
            <a:r>
              <a:rPr sz="18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щодо</a:t>
            </a:r>
            <a:r>
              <a:rPr sz="1800" spc="2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права</a:t>
            </a:r>
            <a:r>
              <a:rPr sz="1800" spc="2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органів</a:t>
            </a:r>
            <a:r>
              <a:rPr sz="1800" spc="2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Держгеокадастру</a:t>
            </a:r>
            <a:r>
              <a:rPr sz="1800" spc="2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</a:t>
            </a:r>
            <a:r>
              <a:rPr sz="1800" spc="2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звернення</a:t>
            </a:r>
            <a:r>
              <a:rPr sz="1800" spc="25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суду,</a:t>
            </a:r>
            <a:r>
              <a:rPr sz="1800" spc="3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i="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визначивши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,</a:t>
            </a:r>
            <a:r>
              <a:rPr sz="1800" spc="3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що</a:t>
            </a:r>
            <a:r>
              <a:rPr sz="1800" spc="3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органи</a:t>
            </a:r>
            <a:r>
              <a:rPr sz="1800" spc="3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Держгеокадастру</a:t>
            </a:r>
            <a:r>
              <a:rPr sz="1800" spc="3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можуть</a:t>
            </a:r>
            <a:r>
              <a:rPr sz="1800" spc="3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звертатися</a:t>
            </a:r>
            <a:r>
              <a:rPr sz="1800" spc="33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</a:t>
            </a:r>
            <a:r>
              <a:rPr sz="1800" spc="33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суду,</a:t>
            </a:r>
            <a:r>
              <a:rPr sz="1800" spc="3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якщо</a:t>
            </a:r>
            <a:r>
              <a:rPr sz="1800" spc="3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це</a:t>
            </a:r>
            <a:r>
              <a:rPr sz="1800" spc="33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необхідно</a:t>
            </a:r>
            <a:r>
              <a:rPr sz="1800" spc="3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-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для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здійснення</a:t>
            </a:r>
            <a:r>
              <a:rPr sz="1800" spc="4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їхніх</a:t>
            </a:r>
            <a:r>
              <a:rPr sz="1800" spc="48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повноважень</a:t>
            </a:r>
            <a:r>
              <a:rPr sz="1800" spc="4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1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</a:t>
            </a:r>
            <a:r>
              <a:rPr sz="1800" spc="4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нагляду</a:t>
            </a:r>
            <a:r>
              <a:rPr sz="1800" spc="4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(контролю)</a:t>
            </a:r>
            <a:r>
              <a:rPr sz="1800" spc="48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</a:t>
            </a:r>
            <a:r>
              <a:rPr sz="1800" spc="4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дотриманням</a:t>
            </a:r>
            <a:r>
              <a:rPr sz="1800" spc="4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земельного</a:t>
            </a:r>
            <a:r>
              <a:rPr sz="1800" spc="49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законодавства, </a:t>
            </a:r>
            <a:r>
              <a:rPr sz="18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використанням</a:t>
            </a:r>
            <a:r>
              <a:rPr sz="1800" spc="2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800" spc="2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охороною</a:t>
            </a:r>
            <a:r>
              <a:rPr sz="1800" spc="25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земель</a:t>
            </a:r>
            <a:r>
              <a:rPr sz="18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усіх</a:t>
            </a:r>
            <a:r>
              <a:rPr sz="18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категорій</a:t>
            </a:r>
            <a:r>
              <a:rPr sz="1800" spc="25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</a:t>
            </a:r>
            <a:r>
              <a:rPr sz="18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форм</a:t>
            </a:r>
            <a:r>
              <a:rPr sz="1800" spc="2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власності</a:t>
            </a:r>
            <a:r>
              <a:rPr sz="1800" spc="2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</a:t>
            </a:r>
            <a:r>
              <a:rPr sz="18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тих</a:t>
            </a:r>
            <a:r>
              <a:rPr sz="18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випадках,</a:t>
            </a:r>
            <a:r>
              <a:rPr sz="1800" spc="2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коли</a:t>
            </a:r>
            <a:r>
              <a:rPr sz="1800" spc="25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це</a:t>
            </a:r>
            <a:r>
              <a:rPr sz="1800" spc="25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прямо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визначено</a:t>
            </a:r>
            <a:r>
              <a:rPr sz="1800" spc="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у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відповідних</a:t>
            </a:r>
            <a:r>
              <a:rPr sz="1800" spc="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нормативно-правових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актах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(зокрема,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1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позовами</a:t>
            </a:r>
            <a:r>
              <a:rPr sz="1800" spc="49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щодо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відшкодування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втрат</a:t>
            </a:r>
            <a:r>
              <a:rPr sz="1800" spc="3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сільськогосподарського</a:t>
            </a:r>
            <a:r>
              <a:rPr sz="1800" spc="3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і</a:t>
            </a:r>
            <a:r>
              <a:rPr sz="1800" spc="33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лісогосподарського</a:t>
            </a:r>
            <a:r>
              <a:rPr sz="1800" spc="3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виробництва,</a:t>
            </a:r>
            <a:r>
              <a:rPr sz="1800" spc="3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повернення</a:t>
            </a:r>
            <a:r>
              <a:rPr sz="1800" spc="3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самовільно</a:t>
            </a:r>
            <a:r>
              <a:rPr sz="1800" spc="33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зайнятих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чи</a:t>
            </a:r>
            <a:r>
              <a:rPr sz="1800" spc="-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тимчасово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зайнятих</a:t>
            </a:r>
            <a:r>
              <a:rPr sz="1800" spc="1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земельних</a:t>
            </a:r>
            <a:r>
              <a:rPr sz="1800" spc="-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ділянок,</a:t>
            </a:r>
            <a:r>
              <a:rPr sz="1800" spc="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строк</a:t>
            </a:r>
            <a:r>
              <a:rPr sz="1800" spc="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користування</a:t>
            </a:r>
            <a:r>
              <a:rPr sz="1800" spc="-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якими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закінчився).</a:t>
            </a:r>
            <a:endParaRPr sz="1800" dirty="0"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  <a:p>
            <a:pPr marL="12700" marR="6350" algn="just">
              <a:lnSpc>
                <a:spcPct val="100000"/>
              </a:lnSpc>
              <a:spcBef>
                <a:spcPts val="805"/>
              </a:spcBef>
            </a:pP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Органи</a:t>
            </a:r>
            <a:r>
              <a:rPr sz="18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Держгеокадастру</a:t>
            </a:r>
            <a:r>
              <a:rPr sz="18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</a:t>
            </a:r>
            <a:r>
              <a:rPr sz="18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мають</a:t>
            </a:r>
            <a:r>
              <a:rPr sz="18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повноважень</a:t>
            </a:r>
            <a:r>
              <a:rPr sz="18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звертатися</a:t>
            </a:r>
            <a:r>
              <a:rPr sz="1800" spc="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1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</a:t>
            </a:r>
            <a:r>
              <a:rPr sz="1800" spc="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позовом</a:t>
            </a:r>
            <a:r>
              <a:rPr sz="18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до</a:t>
            </a:r>
            <a:r>
              <a:rPr sz="1800" spc="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суду</a:t>
            </a:r>
            <a:r>
              <a:rPr sz="18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</a:t>
            </a:r>
            <a:r>
              <a:rPr sz="18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визнання </a:t>
            </a:r>
            <a:r>
              <a:rPr sz="18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незаконним</a:t>
            </a:r>
            <a:r>
              <a:rPr sz="1800" spc="2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та</a:t>
            </a:r>
            <a:r>
              <a:rPr sz="1800" spc="22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скасування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рішення</a:t>
            </a:r>
            <a:r>
              <a:rPr sz="1800" spc="22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органу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місцевого</a:t>
            </a:r>
            <a:r>
              <a:rPr sz="1800" spc="2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самоврядування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щодо</a:t>
            </a:r>
            <a:r>
              <a:rPr sz="1800" spc="2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зміни</a:t>
            </a:r>
            <a:r>
              <a:rPr sz="1800" spc="22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цільового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призначення</a:t>
            </a:r>
            <a:r>
              <a:rPr sz="1800" spc="1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земельної</a:t>
            </a:r>
            <a:r>
              <a:rPr sz="1800" spc="1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ділянки,</a:t>
            </a:r>
            <a:r>
              <a:rPr sz="1800" spc="1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8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міська</a:t>
            </a:r>
            <a:r>
              <a:rPr sz="1800" spc="1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рада</a:t>
            </a:r>
            <a:r>
              <a:rPr sz="1800" spc="1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9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є</a:t>
            </a:r>
            <a:r>
              <a:rPr sz="1800" spc="1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відповідачем,</a:t>
            </a:r>
            <a:r>
              <a:rPr sz="1800" spc="19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а</a:t>
            </a:r>
            <a:r>
              <a:rPr sz="1800" spc="1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тому</a:t>
            </a:r>
            <a:r>
              <a:rPr sz="1800" spc="1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6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статусом</a:t>
            </a:r>
            <a:r>
              <a:rPr sz="1800" spc="1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5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позивача</a:t>
            </a:r>
            <a:r>
              <a:rPr sz="1800" spc="19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 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має </a:t>
            </a:r>
            <a:r>
              <a:rPr sz="1800" spc="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наділятися</a:t>
            </a:r>
            <a:r>
              <a:rPr sz="18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 </a:t>
            </a:r>
            <a:r>
              <a:rPr sz="1800" spc="45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прокурор</a:t>
            </a:r>
            <a:r>
              <a:rPr sz="1800" spc="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 Narrow"/>
              </a:rPr>
              <a:t>.</a:t>
            </a:r>
            <a:endParaRPr sz="1800" dirty="0">
              <a:latin typeface="Roboto Condensed Light" panose="02000000000000000000" pitchFamily="2" charset="0"/>
              <a:ea typeface="Roboto Condensed Light" panose="02000000000000000000" pitchFamily="2" charset="0"/>
              <a:cs typeface="Arial Narro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1656" y="376640"/>
            <a:ext cx="9626288" cy="1212139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marL="21721" marR="4456" indent="-11139" algn="ctr">
              <a:spcBef>
                <a:spcPts val="92"/>
              </a:spcBef>
              <a:tabLst>
                <a:tab pos="1886418" algn="l"/>
                <a:tab pos="3463725" algn="l"/>
                <a:tab pos="5704369" algn="l"/>
                <a:tab pos="6293074" algn="l"/>
                <a:tab pos="7847545" algn="l"/>
                <a:tab pos="8447947" algn="l"/>
              </a:tabLst>
            </a:pPr>
            <a:r>
              <a:rPr lang="ru-RU" sz="2800" spc="-75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Постанова</a:t>
            </a:r>
            <a:r>
              <a:rPr lang="ru-RU" sz="2800" spc="-4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66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ВП</a:t>
            </a:r>
            <a:r>
              <a:rPr lang="ru-RU" sz="2800" spc="-149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75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ВС</a:t>
            </a:r>
            <a:r>
              <a:rPr lang="ru-RU" sz="2800" spc="-136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123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</a:t>
            </a:r>
            <a:r>
              <a:rPr lang="ru-RU" sz="2800" spc="-158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118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07.05.2025</a:t>
            </a:r>
            <a:r>
              <a:rPr lang="ru-RU" sz="2800" spc="-100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153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lang="ru-RU" sz="2800" spc="-136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110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справі</a:t>
            </a:r>
            <a:r>
              <a:rPr lang="ru-RU" sz="2800" spc="-132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96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№</a:t>
            </a:r>
            <a:r>
              <a:rPr lang="ru-RU" sz="2800" spc="-149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800" spc="-3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902/111/24</a:t>
            </a:r>
            <a:br>
              <a:rPr lang="ru-RU" sz="2800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</a:br>
            <a:r>
              <a:rPr spc="-9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Розірвання</a:t>
            </a:r>
            <a:r>
              <a:rPr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	</a:t>
            </a:r>
            <a:r>
              <a:rPr spc="-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договору</a:t>
            </a:r>
            <a:r>
              <a:rPr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	</a:t>
            </a:r>
            <a:r>
              <a:rPr spc="-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користування</a:t>
            </a:r>
            <a:r>
              <a:rPr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	</a:t>
            </a:r>
            <a:r>
              <a:rPr spc="-2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за</a:t>
            </a:r>
            <a:r>
              <a:rPr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	</a:t>
            </a:r>
            <a:r>
              <a:rPr spc="-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вимогою</a:t>
            </a:r>
            <a:r>
              <a:rPr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	</a:t>
            </a:r>
            <a:r>
              <a:rPr spc="-25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не</a:t>
            </a:r>
            <a:r>
              <a:rPr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	</a:t>
            </a:r>
            <a:r>
              <a:rPr spc="-18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сторони </a:t>
            </a:r>
            <a:r>
              <a:rPr spc="-1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правочину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908300" y="6675980"/>
            <a:ext cx="4953000" cy="370457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lang="ru-RU" spc="20" dirty="0" err="1"/>
              <a:t>Актуальні</a:t>
            </a:r>
            <a:r>
              <a:rPr lang="ru-RU" spc="100" dirty="0"/>
              <a:t> </a:t>
            </a:r>
            <a:r>
              <a:rPr lang="ru-RU" spc="20" dirty="0" err="1"/>
              <a:t>питання</a:t>
            </a:r>
            <a:r>
              <a:rPr lang="ru-RU" spc="120" dirty="0"/>
              <a:t> </a:t>
            </a:r>
            <a:r>
              <a:rPr lang="ru-RU" spc="20" dirty="0" err="1"/>
              <a:t>розгляду</a:t>
            </a:r>
            <a:r>
              <a:rPr lang="ru-RU" spc="150" dirty="0"/>
              <a:t> </a:t>
            </a:r>
            <a:r>
              <a:rPr lang="ru-RU" spc="20" dirty="0" err="1"/>
              <a:t>земельних</a:t>
            </a:r>
            <a:r>
              <a:rPr lang="ru-RU" spc="110" dirty="0"/>
              <a:t> </a:t>
            </a:r>
            <a:r>
              <a:rPr lang="ru-RU" spc="20" dirty="0" err="1"/>
              <a:t>спорів</a:t>
            </a:r>
            <a:r>
              <a:rPr lang="ru-RU" spc="150" dirty="0"/>
              <a:t> </a:t>
            </a:r>
            <a:r>
              <a:rPr lang="ru-RU" spc="20" dirty="0"/>
              <a:t>у</a:t>
            </a:r>
            <a:r>
              <a:rPr lang="ru-RU" spc="110" dirty="0"/>
              <a:t> </a:t>
            </a:r>
            <a:r>
              <a:rPr lang="ru-RU" spc="20" dirty="0" err="1"/>
              <a:t>практиці</a:t>
            </a:r>
            <a:r>
              <a:rPr lang="ru-RU" spc="105" dirty="0"/>
              <a:t> </a:t>
            </a:r>
            <a:r>
              <a:rPr lang="ru-RU" spc="20" dirty="0"/>
              <a:t>Верховного</a:t>
            </a:r>
            <a:r>
              <a:rPr lang="ru-RU" spc="100" dirty="0"/>
              <a:t> </a:t>
            </a:r>
            <a:r>
              <a:rPr lang="ru-RU" spc="-20" dirty="0"/>
              <a:t>Суду</a:t>
            </a:r>
          </a:p>
          <a:p>
            <a:pPr marL="11139">
              <a:spcBef>
                <a:spcPts val="9"/>
              </a:spcBef>
            </a:pPr>
            <a:endParaRPr spc="-18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1563240" y="6662051"/>
            <a:ext cx="4183458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/>
              <a:t>Верховний</a:t>
            </a:r>
            <a:r>
              <a:rPr spc="-53" dirty="0"/>
              <a:t> </a:t>
            </a:r>
            <a:r>
              <a:rPr spc="-44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691617" y="6629168"/>
            <a:ext cx="274909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98582">
              <a:spcBef>
                <a:spcPts val="9"/>
              </a:spcBef>
            </a:pPr>
            <a:fld id="{81D60167-4931-47E6-BA6A-407CBD079E47}" type="slidenum">
              <a:rPr spc="-44" dirty="0"/>
              <a:pPr marL="98582">
                <a:spcBef>
                  <a:spcPts val="9"/>
                </a:spcBef>
              </a:pPr>
              <a:t>21</a:t>
            </a:fld>
            <a:endParaRPr spc="-44" dirty="0"/>
          </a:p>
        </p:txBody>
      </p:sp>
      <p:sp>
        <p:nvSpPr>
          <p:cNvPr id="3" name="object 3"/>
          <p:cNvSpPr txBox="1"/>
          <p:nvPr/>
        </p:nvSpPr>
        <p:spPr>
          <a:xfrm>
            <a:off x="493054" y="2290308"/>
            <a:ext cx="9615706" cy="3742476"/>
          </a:xfrm>
          <a:prstGeom prst="rect">
            <a:avLst/>
          </a:prstGeom>
        </p:spPr>
        <p:txBody>
          <a:bodyPr vert="horz" wrap="square" lIns="0" tIns="10582" rIns="0" bIns="0" rtlCol="0">
            <a:spAutoFit/>
          </a:bodyPr>
          <a:lstStyle/>
          <a:p>
            <a:pPr marL="311340" marR="4456" indent="-300758" algn="just">
              <a:spcBef>
                <a:spcPts val="83"/>
              </a:spcBef>
              <a:buFont typeface="Wingdings"/>
              <a:buChar char=""/>
              <a:tabLst>
                <a:tab pos="311340" algn="l"/>
              </a:tabLst>
            </a:pPr>
            <a:r>
              <a:rPr sz="24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Обласні</a:t>
            </a:r>
            <a:r>
              <a:rPr sz="24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державні</a:t>
            </a:r>
            <a:r>
              <a:rPr sz="24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(військові)</a:t>
            </a:r>
            <a:r>
              <a:rPr sz="24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адміністрації,</a:t>
            </a:r>
            <a:r>
              <a:rPr sz="24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діючи</a:t>
            </a:r>
            <a:r>
              <a:rPr sz="24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</a:t>
            </a:r>
            <a:r>
              <a:rPr sz="24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імені</a:t>
            </a:r>
            <a:r>
              <a:rPr sz="24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держави</a:t>
            </a:r>
            <a:r>
              <a:rPr sz="24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</a:t>
            </a:r>
            <a:r>
              <a:rPr sz="24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власника</a:t>
            </a:r>
            <a:r>
              <a:rPr sz="24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лісової </a:t>
            </a:r>
            <a:r>
              <a:rPr sz="24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ділянки,</a:t>
            </a:r>
            <a:r>
              <a:rPr sz="2400" spc="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мають</a:t>
            </a:r>
            <a:r>
              <a:rPr sz="24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</a:t>
            </a:r>
            <a:r>
              <a:rPr sz="24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вимагати</a:t>
            </a:r>
            <a:r>
              <a:rPr sz="24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розірвання</a:t>
            </a:r>
            <a:r>
              <a:rPr sz="24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договору</a:t>
            </a:r>
            <a:r>
              <a:rPr sz="2400" spc="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довгострокового</a:t>
            </a:r>
            <a:r>
              <a:rPr sz="2400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тимчасового </a:t>
            </a:r>
            <a:r>
              <a:rPr sz="24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користування</a:t>
            </a:r>
            <a:r>
              <a:rPr sz="24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лісами</a:t>
            </a:r>
            <a:r>
              <a:rPr sz="24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z="2400"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судовому</a:t>
            </a:r>
            <a:r>
              <a:rPr sz="24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порядку</a:t>
            </a:r>
            <a:r>
              <a:rPr sz="2400"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z="24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разі</a:t>
            </a:r>
            <a:r>
              <a:rPr sz="24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порушення</a:t>
            </a:r>
            <a:r>
              <a:rPr sz="24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умов</a:t>
            </a:r>
            <a:r>
              <a:rPr sz="24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договору</a:t>
            </a:r>
            <a:r>
              <a:rPr sz="24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тимчасовим користувачем,</a:t>
            </a:r>
            <a:r>
              <a:rPr sz="2400" spc="23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зокрема,</a:t>
            </a:r>
            <a:r>
              <a:rPr sz="2400" spc="25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</a:t>
            </a:r>
            <a:r>
              <a:rPr sz="2400" spc="24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здійсненні</a:t>
            </a:r>
            <a:r>
              <a:rPr sz="2400" spc="24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будівництва</a:t>
            </a:r>
            <a:r>
              <a:rPr sz="2400" spc="25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без</a:t>
            </a:r>
            <a:r>
              <a:rPr sz="2400" spc="24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погодження</a:t>
            </a:r>
            <a:r>
              <a:rPr sz="2400" spc="24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z="2400" spc="24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постійним </a:t>
            </a:r>
            <a:r>
              <a:rPr sz="24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лісокористувачем.</a:t>
            </a:r>
            <a:endParaRPr sz="24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>
              <a:spcBef>
                <a:spcPts val="254"/>
              </a:spcBef>
              <a:buClr>
                <a:srgbClr val="00274E"/>
              </a:buClr>
              <a:buFont typeface="Wingdings"/>
              <a:buChar char=""/>
            </a:pPr>
            <a:endParaRPr sz="24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340" marR="5570" indent="-300758" algn="just">
              <a:buFont typeface="Wingdings"/>
              <a:buChar char=""/>
              <a:tabLst>
                <a:tab pos="311340" algn="l"/>
              </a:tabLst>
            </a:pPr>
            <a:r>
              <a:rPr sz="24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Вимога</a:t>
            </a:r>
            <a:r>
              <a:rPr sz="24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4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розірвання</a:t>
            </a:r>
            <a:r>
              <a:rPr sz="24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договору</a:t>
            </a:r>
            <a:r>
              <a:rPr sz="24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z="24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належним</a:t>
            </a:r>
            <a:r>
              <a:rPr sz="24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4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6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ефективним</a:t>
            </a:r>
            <a:r>
              <a:rPr sz="24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способом</a:t>
            </a:r>
            <a:r>
              <a:rPr sz="24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захисту</a:t>
            </a:r>
            <a:r>
              <a:rPr sz="24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</a:t>
            </a:r>
            <a:r>
              <a:rPr sz="24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5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4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потребує</a:t>
            </a:r>
            <a:r>
              <a:rPr sz="24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6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пред’явлення</a:t>
            </a:r>
            <a:r>
              <a:rPr sz="24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вимоги </a:t>
            </a:r>
            <a:r>
              <a:rPr sz="24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400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знесення</a:t>
            </a:r>
            <a:r>
              <a:rPr sz="24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самочинного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будівництва,</a:t>
            </a:r>
            <a:r>
              <a:rPr sz="24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якщо договором врегульовано</a:t>
            </a:r>
            <a:r>
              <a:rPr sz="24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повернення</a:t>
            </a:r>
            <a:r>
              <a:rPr sz="24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земельної</a:t>
            </a:r>
            <a:r>
              <a:rPr sz="24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</a:t>
            </a:r>
            <a:r>
              <a:rPr sz="24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4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приведення</a:t>
            </a:r>
            <a:r>
              <a:rPr sz="24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її</a:t>
            </a:r>
            <a:r>
              <a:rPr sz="2400" spc="-15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z="2400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придатний</a:t>
            </a:r>
            <a:r>
              <a:rPr sz="24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4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використання</a:t>
            </a:r>
            <a:r>
              <a:rPr sz="24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400" spc="-136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стан</a:t>
            </a:r>
            <a:r>
              <a:rPr sz="24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.</a:t>
            </a:r>
            <a:endParaRPr sz="24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6288" y="980348"/>
            <a:ext cx="9440824" cy="781252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marL="11139" algn="ctr">
              <a:spcBef>
                <a:spcPts val="92"/>
              </a:spcBef>
            </a:pPr>
            <a:r>
              <a:rPr lang="ru-RU" spc="-9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Постанова</a:t>
            </a:r>
            <a:r>
              <a:rPr lang="ru-RU" spc="-12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6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ВП</a:t>
            </a:r>
            <a:r>
              <a:rPr lang="ru-RU" spc="-13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7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ВС</a:t>
            </a:r>
            <a:r>
              <a:rPr lang="ru-RU" spc="-11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123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від</a:t>
            </a:r>
            <a:r>
              <a:rPr lang="ru-RU" spc="-14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11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02.07.2025</a:t>
            </a:r>
            <a:r>
              <a:rPr lang="ru-RU" spc="-8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15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у</a:t>
            </a:r>
            <a:r>
              <a:rPr lang="ru-RU" spc="-12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105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справі</a:t>
            </a:r>
            <a:r>
              <a:rPr lang="ru-RU" spc="-11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9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№</a:t>
            </a:r>
            <a:r>
              <a:rPr lang="ru-RU" spc="-12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902/122/24</a:t>
            </a:r>
            <a:b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</a:br>
            <a:r>
              <a:rPr spc="-171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Правовий</a:t>
            </a:r>
            <a:r>
              <a:rPr spc="-24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2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режим</a:t>
            </a:r>
            <a:r>
              <a:rPr spc="-24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1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земельних</a:t>
            </a:r>
            <a:r>
              <a:rPr spc="-23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0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ділянок</a:t>
            </a:r>
            <a:r>
              <a:rPr spc="-24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2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у</a:t>
            </a:r>
            <a:r>
              <a:rPr spc="-20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1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межах</a:t>
            </a:r>
            <a:r>
              <a:rPr spc="-23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1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прикордонної</a:t>
            </a:r>
            <a:r>
              <a:rPr spc="-21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9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смуги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984500" y="6629167"/>
            <a:ext cx="4953000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lang="ru-RU" spc="20" dirty="0" err="1"/>
              <a:t>Актуальні</a:t>
            </a:r>
            <a:r>
              <a:rPr lang="ru-RU" spc="100" dirty="0"/>
              <a:t> </a:t>
            </a:r>
            <a:r>
              <a:rPr lang="ru-RU" spc="20" dirty="0" err="1"/>
              <a:t>питання</a:t>
            </a:r>
            <a:r>
              <a:rPr lang="ru-RU" spc="120" dirty="0"/>
              <a:t> </a:t>
            </a:r>
            <a:r>
              <a:rPr lang="ru-RU" spc="20" dirty="0" err="1"/>
              <a:t>розгляду</a:t>
            </a:r>
            <a:r>
              <a:rPr lang="ru-RU" spc="150" dirty="0"/>
              <a:t> </a:t>
            </a:r>
            <a:r>
              <a:rPr lang="ru-RU" spc="20" dirty="0" err="1"/>
              <a:t>земельних</a:t>
            </a:r>
            <a:r>
              <a:rPr lang="ru-RU" spc="110" dirty="0"/>
              <a:t> </a:t>
            </a:r>
            <a:r>
              <a:rPr lang="ru-RU" spc="20" dirty="0" err="1"/>
              <a:t>спорів</a:t>
            </a:r>
            <a:r>
              <a:rPr lang="ru-RU" spc="150" dirty="0"/>
              <a:t> </a:t>
            </a:r>
            <a:r>
              <a:rPr lang="ru-RU" spc="20" dirty="0"/>
              <a:t>у</a:t>
            </a:r>
            <a:r>
              <a:rPr lang="ru-RU" spc="110" dirty="0"/>
              <a:t> </a:t>
            </a:r>
            <a:r>
              <a:rPr lang="ru-RU" spc="20" dirty="0" err="1"/>
              <a:t>практиці</a:t>
            </a:r>
            <a:r>
              <a:rPr lang="ru-RU" spc="105" dirty="0"/>
              <a:t> </a:t>
            </a:r>
            <a:r>
              <a:rPr lang="ru-RU" spc="20" dirty="0"/>
              <a:t>Верховного</a:t>
            </a:r>
            <a:r>
              <a:rPr lang="ru-RU" spc="100" dirty="0"/>
              <a:t> </a:t>
            </a:r>
            <a:r>
              <a:rPr lang="ru-RU" spc="-20" dirty="0"/>
              <a:t>Суду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1563240" y="6662051"/>
            <a:ext cx="4183458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/>
              <a:t>Верховний</a:t>
            </a:r>
            <a:r>
              <a:rPr spc="-53" dirty="0"/>
              <a:t> </a:t>
            </a:r>
            <a:r>
              <a:rPr spc="-44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691617" y="6629168"/>
            <a:ext cx="274909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98582">
              <a:spcBef>
                <a:spcPts val="9"/>
              </a:spcBef>
            </a:pPr>
            <a:fld id="{81D60167-4931-47E6-BA6A-407CBD079E47}" type="slidenum">
              <a:rPr spc="-44" dirty="0"/>
              <a:pPr marL="98582">
                <a:spcBef>
                  <a:spcPts val="9"/>
                </a:spcBef>
              </a:pPr>
              <a:t>22</a:t>
            </a:fld>
            <a:endParaRPr spc="-44" dirty="0"/>
          </a:p>
        </p:txBody>
      </p:sp>
      <p:sp>
        <p:nvSpPr>
          <p:cNvPr id="3" name="object 3"/>
          <p:cNvSpPr txBox="1"/>
          <p:nvPr/>
        </p:nvSpPr>
        <p:spPr>
          <a:xfrm>
            <a:off x="395656" y="2180590"/>
            <a:ext cx="9618491" cy="4260873"/>
          </a:xfrm>
          <a:prstGeom prst="rect">
            <a:avLst/>
          </a:prstGeom>
        </p:spPr>
        <p:txBody>
          <a:bodyPr vert="horz" wrap="square" lIns="0" tIns="11139" rIns="0" bIns="0" rtlCol="0">
            <a:spAutoFit/>
          </a:bodyPr>
          <a:lstStyle/>
          <a:p>
            <a:pPr marL="311897" marR="4456" indent="-300758" algn="just">
              <a:spcBef>
                <a:spcPts val="88"/>
              </a:spcBef>
              <a:buFont typeface="Wingdings"/>
              <a:buChar char=""/>
              <a:tabLst>
                <a:tab pos="311897" algn="l"/>
              </a:tabLst>
            </a:pPr>
            <a:r>
              <a:rPr sz="2105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Земельні</a:t>
            </a:r>
            <a:r>
              <a:rPr sz="2105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</a:t>
            </a:r>
            <a:r>
              <a:rPr sz="2105" spc="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z="2105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межах</a:t>
            </a:r>
            <a:r>
              <a:rPr sz="2105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прикордонної</a:t>
            </a:r>
            <a:r>
              <a:rPr sz="2105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смуги</a:t>
            </a:r>
            <a:r>
              <a:rPr sz="2105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шириною</a:t>
            </a:r>
            <a:r>
              <a:rPr sz="2105" spc="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30–50</a:t>
            </a:r>
            <a:r>
              <a:rPr sz="2105" spc="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метрів</a:t>
            </a:r>
            <a:r>
              <a:rPr sz="2105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уздовж </a:t>
            </a:r>
            <a:r>
              <a:rPr sz="2105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державного</a:t>
            </a:r>
            <a:r>
              <a:rPr sz="2105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кордону</a:t>
            </a:r>
            <a:r>
              <a:rPr sz="2105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України</a:t>
            </a:r>
            <a:r>
              <a:rPr sz="2105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(а</a:t>
            </a:r>
            <a:r>
              <a:rPr sz="2105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вздовж</a:t>
            </a:r>
            <a:r>
              <a:rPr sz="2105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лінії</a:t>
            </a:r>
            <a:r>
              <a:rPr sz="2105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державного</a:t>
            </a:r>
            <a:r>
              <a:rPr sz="2105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кордону</a:t>
            </a:r>
            <a:r>
              <a:rPr sz="2105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України</a:t>
            </a:r>
            <a:r>
              <a:rPr sz="2105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 </a:t>
            </a:r>
            <a:r>
              <a:rPr sz="2105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Російською</a:t>
            </a:r>
            <a:r>
              <a:rPr sz="2105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Федерацією</a:t>
            </a:r>
            <a:r>
              <a:rPr sz="2105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</a:t>
            </a:r>
            <a:r>
              <a:rPr sz="2105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Республікою</a:t>
            </a:r>
            <a:r>
              <a:rPr sz="2105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Білорусь</a:t>
            </a:r>
            <a:r>
              <a:rPr sz="2105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41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–</a:t>
            </a:r>
            <a:r>
              <a:rPr sz="2105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шириною</a:t>
            </a:r>
            <a:r>
              <a:rPr sz="2105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z="2105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2</a:t>
            </a:r>
            <a:r>
              <a:rPr sz="2105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кілометрів),</a:t>
            </a:r>
            <a:r>
              <a:rPr sz="2105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які </a:t>
            </a:r>
            <a:r>
              <a:rPr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використовуються</a:t>
            </a:r>
            <a:r>
              <a:rPr sz="2105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105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забезпечення</a:t>
            </a:r>
            <a:r>
              <a:rPr sz="2105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діяльності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Державної</a:t>
            </a:r>
            <a:r>
              <a:rPr sz="2105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прикордонної</a:t>
            </a:r>
            <a:r>
              <a:rPr sz="2105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служби </a:t>
            </a:r>
            <a:r>
              <a:rPr sz="2105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України,</a:t>
            </a:r>
            <a:r>
              <a:rPr sz="2105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зокрема</a:t>
            </a:r>
            <a:r>
              <a:rPr sz="2105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105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облаштування</a:t>
            </a:r>
            <a:r>
              <a:rPr sz="2105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105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утримання</a:t>
            </a:r>
            <a:r>
              <a:rPr sz="2105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6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інженерно-</a:t>
            </a:r>
            <a:r>
              <a:rPr sz="2105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технічних</a:t>
            </a:r>
            <a:r>
              <a:rPr sz="2105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споруд, </a:t>
            </a:r>
            <a:r>
              <a:rPr sz="2105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належать</a:t>
            </a:r>
            <a:r>
              <a:rPr sz="2105" spc="-18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z="2105" spc="-18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</a:t>
            </a:r>
            <a:r>
              <a:rPr sz="2105" spc="-19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оборони.</a:t>
            </a:r>
            <a:endParaRPr sz="2105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>
              <a:spcBef>
                <a:spcPts val="263"/>
              </a:spcBef>
              <a:buClr>
                <a:srgbClr val="00274E"/>
              </a:buClr>
              <a:buFont typeface="Wingdings"/>
              <a:buChar char=""/>
            </a:pPr>
            <a:endParaRPr sz="2105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897" marR="5013" indent="-300758" algn="just">
              <a:buFont typeface="Wingdings"/>
              <a:buChar char=""/>
              <a:tabLst>
                <a:tab pos="311897" algn="l"/>
              </a:tabLst>
            </a:pPr>
            <a:r>
              <a:rPr sz="2105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Щодо</a:t>
            </a:r>
            <a:r>
              <a:rPr sz="2105" spc="30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таких</a:t>
            </a:r>
            <a:r>
              <a:rPr sz="2105" spc="32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земельних</a:t>
            </a:r>
            <a:r>
              <a:rPr sz="2105" spc="31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ділянок</a:t>
            </a:r>
            <a:r>
              <a:rPr sz="2105" spc="3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встановлений</a:t>
            </a:r>
            <a:r>
              <a:rPr sz="2105" spc="2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особливий</a:t>
            </a:r>
            <a:r>
              <a:rPr sz="2105" spc="28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режим</a:t>
            </a:r>
            <a:r>
              <a:rPr sz="2105" spc="28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їх</a:t>
            </a:r>
            <a:r>
              <a:rPr sz="2105" spc="28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5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використання,</a:t>
            </a:r>
            <a:r>
              <a:rPr sz="2105" spc="-31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вони</a:t>
            </a:r>
            <a:r>
              <a:rPr sz="2105" spc="-1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можуть</a:t>
            </a:r>
            <a:r>
              <a:rPr sz="2105" spc="-15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перебувати </a:t>
            </a:r>
            <a:r>
              <a:rPr sz="2105" spc="-17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лише</a:t>
            </a:r>
            <a:r>
              <a:rPr sz="2105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</a:t>
            </a:r>
            <a:r>
              <a:rPr sz="2105" spc="-1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державній </a:t>
            </a:r>
            <a:r>
              <a:rPr sz="2105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власності,</a:t>
            </a:r>
            <a:r>
              <a:rPr sz="2105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00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</a:t>
            </a:r>
            <a:r>
              <a:rPr sz="2105" spc="-153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0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отже</a:t>
            </a:r>
            <a:r>
              <a:rPr sz="2105" spc="-153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75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105" spc="-171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32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підлягають</a:t>
            </a:r>
            <a:r>
              <a:rPr sz="2105" spc="-167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71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передачі</a:t>
            </a:r>
            <a:r>
              <a:rPr sz="2105" spc="-167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32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z="2105" spc="-219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5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комунальної</a:t>
            </a:r>
            <a:r>
              <a:rPr sz="2105" spc="-201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58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чи</a:t>
            </a:r>
            <a:r>
              <a:rPr sz="2105" spc="-215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36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приватної</a:t>
            </a:r>
            <a:r>
              <a:rPr sz="2105" spc="-215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105" spc="-140" dirty="0" err="1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</a:t>
            </a:r>
            <a:r>
              <a:rPr sz="2105" spc="-140" dirty="0">
                <a:solidFill>
                  <a:srgbClr val="92D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.</a:t>
            </a:r>
            <a:endParaRPr lang="uk-UA" sz="2105" spc="-140" dirty="0">
              <a:solidFill>
                <a:srgbClr val="92D050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897" marR="5013" indent="-300758" algn="just">
              <a:buFont typeface="Wingdings"/>
              <a:buChar char=""/>
              <a:tabLst>
                <a:tab pos="311897" algn="l"/>
              </a:tabLst>
            </a:pPr>
            <a:endParaRPr lang="uk-UA" sz="2105" spc="-140" dirty="0">
              <a:solidFill>
                <a:srgbClr val="92D050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897" marR="5013" indent="-300758" algn="just">
              <a:buFont typeface="Wingdings"/>
              <a:buChar char=""/>
              <a:tabLst>
                <a:tab pos="311897" algn="l"/>
              </a:tabLst>
            </a:pP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Зроблено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висновки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що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належним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способом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захисту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у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такій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категорії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спорів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є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віндикаційний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ru-RU" sz="2105" spc="-7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позов</a:t>
            </a:r>
            <a:r>
              <a:rPr lang="ru-RU" sz="2105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(пункт 104)</a:t>
            </a:r>
            <a:endParaRPr sz="2105" spc="-79" dirty="0">
              <a:solidFill>
                <a:srgbClr val="00274E"/>
              </a:solidFill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8699" y="124492"/>
            <a:ext cx="8443151" cy="1119806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algn="ctr">
              <a:spcBef>
                <a:spcPts val="92"/>
              </a:spcBef>
            </a:pPr>
            <a:r>
              <a:rPr sz="2400" spc="-11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Постанова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67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Великої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0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Палати</a:t>
            </a:r>
            <a:r>
              <a:rPr sz="2400" spc="-3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5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Верховного</a:t>
            </a:r>
            <a:r>
              <a:rPr sz="2400" spc="-3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1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Суду</a:t>
            </a:r>
            <a:r>
              <a:rPr sz="2400" spc="-3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4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від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14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травня</a:t>
            </a:r>
            <a:r>
              <a:rPr sz="2400" spc="-3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2025</a:t>
            </a:r>
          </a:p>
          <a:p>
            <a:pPr algn="ctr">
              <a:lnSpc>
                <a:spcPct val="100000"/>
              </a:lnSpc>
            </a:pPr>
            <a:r>
              <a:rPr sz="2400" spc="-20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року</a:t>
            </a:r>
            <a:r>
              <a:rPr sz="2400" spc="-24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2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у</a:t>
            </a:r>
            <a:r>
              <a:rPr sz="2400" spc="-21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7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справі</a:t>
            </a:r>
            <a:r>
              <a:rPr sz="2400" spc="-23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1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№</a:t>
            </a:r>
            <a:r>
              <a:rPr sz="2400" spc="-237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1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466/2086/14-</a:t>
            </a:r>
            <a:r>
              <a:rPr sz="2400" spc="-14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ц</a:t>
            </a:r>
            <a:r>
              <a:rPr sz="2400" spc="-25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0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(провадження</a:t>
            </a:r>
            <a:r>
              <a:rPr sz="2400" spc="-24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1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№</a:t>
            </a:r>
            <a:r>
              <a:rPr sz="2400" spc="-23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9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14-</a:t>
            </a:r>
            <a:r>
              <a:rPr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27cвц25)</a:t>
            </a:r>
            <a:r>
              <a:rPr lang="en-US"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uk-UA"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«УКРЗАЛІЗНИЦЯ»</a:t>
            </a:r>
            <a:endParaRPr sz="2400" spc="-26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222500" y="6536272"/>
            <a:ext cx="4876800" cy="370457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lang="ru-RU" spc="20" dirty="0" err="1"/>
              <a:t>Актуальні</a:t>
            </a:r>
            <a:r>
              <a:rPr lang="ru-RU" spc="100" dirty="0"/>
              <a:t> </a:t>
            </a:r>
            <a:r>
              <a:rPr lang="ru-RU" spc="20" dirty="0" err="1"/>
              <a:t>питання</a:t>
            </a:r>
            <a:r>
              <a:rPr lang="ru-RU" spc="120" dirty="0"/>
              <a:t> </a:t>
            </a:r>
            <a:r>
              <a:rPr lang="ru-RU" spc="20" dirty="0" err="1"/>
              <a:t>розгляду</a:t>
            </a:r>
            <a:r>
              <a:rPr lang="ru-RU" spc="150" dirty="0"/>
              <a:t> </a:t>
            </a:r>
            <a:r>
              <a:rPr lang="ru-RU" spc="20" dirty="0" err="1"/>
              <a:t>земельних</a:t>
            </a:r>
            <a:r>
              <a:rPr lang="ru-RU" spc="110" dirty="0"/>
              <a:t> </a:t>
            </a:r>
            <a:r>
              <a:rPr lang="ru-RU" spc="20" dirty="0" err="1"/>
              <a:t>спорів</a:t>
            </a:r>
            <a:r>
              <a:rPr lang="ru-RU" spc="150" dirty="0"/>
              <a:t> </a:t>
            </a:r>
            <a:r>
              <a:rPr lang="ru-RU" spc="20" dirty="0"/>
              <a:t>у</a:t>
            </a:r>
            <a:r>
              <a:rPr lang="ru-RU" spc="110" dirty="0"/>
              <a:t> </a:t>
            </a:r>
            <a:r>
              <a:rPr lang="ru-RU" spc="20" dirty="0" err="1"/>
              <a:t>практиці</a:t>
            </a:r>
            <a:r>
              <a:rPr lang="ru-RU" spc="105" dirty="0"/>
              <a:t> </a:t>
            </a:r>
            <a:r>
              <a:rPr lang="ru-RU" spc="20" dirty="0"/>
              <a:t>Верховного</a:t>
            </a:r>
            <a:r>
              <a:rPr lang="ru-RU" spc="100" dirty="0"/>
              <a:t> </a:t>
            </a:r>
            <a:r>
              <a:rPr lang="ru-RU" spc="-20" dirty="0"/>
              <a:t>Суду</a:t>
            </a:r>
          </a:p>
          <a:p>
            <a:pPr marL="11139">
              <a:spcBef>
                <a:spcPts val="9"/>
              </a:spcBef>
            </a:pPr>
            <a:endParaRPr spc="-18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502144" y="6505956"/>
            <a:ext cx="833750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Верховний</a:t>
            </a:r>
            <a:r>
              <a:rPr spc="-53" dirty="0"/>
              <a:t> </a:t>
            </a:r>
            <a:r>
              <a:rPr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691617" y="6629168"/>
            <a:ext cx="274909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98582">
              <a:spcBef>
                <a:spcPts val="9"/>
              </a:spcBef>
            </a:pPr>
            <a:fld id="{81D60167-4931-47E6-BA6A-407CBD079E47}" type="slidenum">
              <a:rPr spc="-44" dirty="0"/>
              <a:pPr marL="98582">
                <a:spcBef>
                  <a:spcPts val="9"/>
                </a:spcBef>
              </a:pPr>
              <a:t>23</a:t>
            </a:fld>
            <a:endParaRPr spc="-44" dirty="0"/>
          </a:p>
        </p:txBody>
      </p:sp>
      <p:sp>
        <p:nvSpPr>
          <p:cNvPr id="3" name="object 3"/>
          <p:cNvSpPr txBox="1"/>
          <p:nvPr/>
        </p:nvSpPr>
        <p:spPr>
          <a:xfrm>
            <a:off x="502144" y="1267121"/>
            <a:ext cx="9616263" cy="4679192"/>
          </a:xfrm>
          <a:prstGeom prst="rect">
            <a:avLst/>
          </a:prstGeom>
        </p:spPr>
        <p:txBody>
          <a:bodyPr vert="horz" wrap="square" lIns="0" tIns="11139" rIns="0" bIns="0" rtlCol="0">
            <a:spAutoFit/>
          </a:bodyPr>
          <a:lstStyle/>
          <a:p>
            <a:pPr marL="311897" marR="5013" indent="-300758" algn="just">
              <a:spcBef>
                <a:spcPts val="88"/>
              </a:spcBef>
              <a:buFont typeface="Wingdings"/>
              <a:buChar char=""/>
              <a:tabLst>
                <a:tab pos="311897" algn="l"/>
              </a:tabLst>
            </a:pP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Предметом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спору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незаконним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скасування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органу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місцевого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самоврядування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передачу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власність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земельної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ділянки,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лише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частина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якої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накладається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смугу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відведення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залізниці,</a:t>
            </a:r>
            <a:r>
              <a:rPr sz="2000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також</a:t>
            </a:r>
            <a:r>
              <a:rPr sz="2000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скасування</a:t>
            </a:r>
            <a:r>
              <a:rPr sz="2000"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державного</a:t>
            </a:r>
            <a:r>
              <a:rPr sz="2000" spc="-1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акта</a:t>
            </a:r>
            <a:r>
              <a:rPr sz="2000" spc="-16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-17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</a:t>
            </a:r>
            <a:r>
              <a:rPr sz="2000" spc="-1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</a:t>
            </a:r>
            <a:r>
              <a:rPr sz="2000" spc="-15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земельну</a:t>
            </a:r>
            <a:r>
              <a:rPr sz="2000" spc="-17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ділянку,</a:t>
            </a:r>
            <a:r>
              <a:rPr sz="2000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виданого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підставі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цього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рішення.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>
              <a:spcBef>
                <a:spcPts val="232"/>
              </a:spcBef>
              <a:buClr>
                <a:srgbClr val="00274E"/>
              </a:buClr>
              <a:buFont typeface="Wingdings"/>
              <a:buChar char=""/>
            </a:pP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897" marR="4456" indent="-300758" algn="just">
              <a:buFont typeface="Wingdings"/>
              <a:buChar char=""/>
              <a:tabLst>
                <a:tab pos="311897" algn="l"/>
              </a:tabLst>
            </a:pP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Характер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установлених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ЄСПЛ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порушень,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допущених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національними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судами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під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час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розгляду</a:t>
            </a:r>
            <a:r>
              <a:rPr sz="20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цієї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справи, 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ставлять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під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сумнів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результат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такого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судового</a:t>
            </a:r>
            <a:r>
              <a:rPr sz="2000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розгляду,</a:t>
            </a:r>
            <a:r>
              <a:rPr sz="20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що</a:t>
            </a:r>
            <a:r>
              <a:rPr sz="20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згідно</a:t>
            </a:r>
            <a:r>
              <a:rPr sz="20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z="20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пунктом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ІІ</a:t>
            </a:r>
            <a:r>
              <a:rPr sz="20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Рекомендації</a:t>
            </a:r>
            <a:r>
              <a:rPr sz="20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№</a:t>
            </a:r>
            <a:r>
              <a:rPr sz="2000"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R(2000)2</a:t>
            </a:r>
            <a:r>
              <a:rPr sz="20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передумовою</a:t>
            </a:r>
            <a:r>
              <a:rPr sz="2000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000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повторного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розгляду</a:t>
            </a:r>
            <a:r>
              <a:rPr sz="20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справи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найбільш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ефективного</a:t>
            </a:r>
            <a:r>
              <a:rPr sz="2000" spc="22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засобу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000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відновлення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попереднього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правового</a:t>
            </a:r>
            <a:r>
              <a:rPr sz="2000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становища,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яке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сторона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мала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порушення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Конвенції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(restitutio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in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integrum).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>
              <a:spcBef>
                <a:spcPts val="241"/>
              </a:spcBef>
              <a:buClr>
                <a:srgbClr val="00274E"/>
              </a:buClr>
              <a:buFont typeface="Wingdings"/>
              <a:buChar char=""/>
            </a:pP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897" marR="6127" indent="-300758" algn="just">
              <a:buFont typeface="Wingdings"/>
              <a:buChar char=""/>
              <a:tabLst>
                <a:tab pos="311897" algn="l"/>
              </a:tabLst>
            </a:pP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ухвалення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цій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справі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урахуванням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висновків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ЄСПЛ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визначальними</a:t>
            </a:r>
            <a:r>
              <a:rPr sz="2000"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z="20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обставини</a:t>
            </a:r>
            <a:r>
              <a:rPr sz="2000"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законності</a:t>
            </a:r>
            <a:r>
              <a:rPr sz="20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пропорційності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втручання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мирне</a:t>
            </a:r>
            <a:r>
              <a:rPr sz="2000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володіння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майном</a:t>
            </a:r>
            <a:r>
              <a:rPr sz="2000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співвідношення</a:t>
            </a:r>
            <a:r>
              <a:rPr sz="2000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такого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втручання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із</a:t>
            </a:r>
            <a:r>
              <a:rPr sz="2000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суспільними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інтересами,</a:t>
            </a:r>
            <a:r>
              <a:rPr sz="2000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що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у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цій</a:t>
            </a:r>
            <a:r>
              <a:rPr sz="2000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справі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було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предметом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дослідження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перевірки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судом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апеляційної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інстанції.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3B622-CB67-6D41-560B-1F71F766A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82B1971-C54D-0A75-F9DA-56D3FBA3CA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88699" y="124492"/>
            <a:ext cx="8443151" cy="1119806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algn="ctr">
              <a:spcBef>
                <a:spcPts val="92"/>
              </a:spcBef>
            </a:pPr>
            <a:r>
              <a:rPr sz="2400" spc="-11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Постанова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67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Великої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0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Палати</a:t>
            </a:r>
            <a:r>
              <a:rPr sz="2400" spc="-3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5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Верховного</a:t>
            </a:r>
            <a:r>
              <a:rPr sz="2400" spc="-3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1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Суду</a:t>
            </a:r>
            <a:r>
              <a:rPr sz="2400" spc="-3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4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від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14</a:t>
            </a:r>
            <a:r>
              <a:rPr sz="2400"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травня</a:t>
            </a:r>
            <a:r>
              <a:rPr sz="2400" spc="-3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2025</a:t>
            </a:r>
          </a:p>
          <a:p>
            <a:pPr algn="ctr">
              <a:lnSpc>
                <a:spcPct val="100000"/>
              </a:lnSpc>
            </a:pPr>
            <a:r>
              <a:rPr sz="2400" spc="-20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року</a:t>
            </a:r>
            <a:r>
              <a:rPr sz="2400" spc="-24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2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у</a:t>
            </a:r>
            <a:r>
              <a:rPr sz="2400" spc="-21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7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справі</a:t>
            </a:r>
            <a:r>
              <a:rPr sz="2400" spc="-23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1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№</a:t>
            </a:r>
            <a:r>
              <a:rPr sz="2400" spc="-237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1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466/2086/14-</a:t>
            </a:r>
            <a:r>
              <a:rPr sz="2400" spc="-14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ц</a:t>
            </a:r>
            <a:r>
              <a:rPr sz="2400" spc="-25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20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(провадження</a:t>
            </a:r>
            <a:r>
              <a:rPr sz="2400" spc="-24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1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№</a:t>
            </a:r>
            <a:r>
              <a:rPr sz="2400" spc="-23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z="2400" spc="-19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14-</a:t>
            </a:r>
            <a:r>
              <a:rPr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27cвц25)</a:t>
            </a:r>
            <a:r>
              <a:rPr lang="en-US"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lang="uk-UA" sz="2400" spc="-2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«УКРЗАЛІЗНИЦЯ»</a:t>
            </a:r>
            <a:endParaRPr sz="2400" spc="-26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566EE72-D555-D506-B3F7-6DFA055BA5E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222500" y="6536272"/>
            <a:ext cx="4876800" cy="370457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lang="ru-RU" spc="20" dirty="0" err="1"/>
              <a:t>Актуальні</a:t>
            </a:r>
            <a:r>
              <a:rPr lang="ru-RU" spc="100" dirty="0"/>
              <a:t> </a:t>
            </a:r>
            <a:r>
              <a:rPr lang="ru-RU" spc="20" dirty="0" err="1"/>
              <a:t>питання</a:t>
            </a:r>
            <a:r>
              <a:rPr lang="ru-RU" spc="120" dirty="0"/>
              <a:t> </a:t>
            </a:r>
            <a:r>
              <a:rPr lang="ru-RU" spc="20" dirty="0" err="1"/>
              <a:t>розгляду</a:t>
            </a:r>
            <a:r>
              <a:rPr lang="ru-RU" spc="150" dirty="0"/>
              <a:t> </a:t>
            </a:r>
            <a:r>
              <a:rPr lang="ru-RU" spc="20" dirty="0" err="1"/>
              <a:t>земельних</a:t>
            </a:r>
            <a:r>
              <a:rPr lang="ru-RU" spc="110" dirty="0"/>
              <a:t> </a:t>
            </a:r>
            <a:r>
              <a:rPr lang="ru-RU" spc="20" dirty="0" err="1"/>
              <a:t>спорів</a:t>
            </a:r>
            <a:r>
              <a:rPr lang="ru-RU" spc="150" dirty="0"/>
              <a:t> </a:t>
            </a:r>
            <a:r>
              <a:rPr lang="ru-RU" spc="20" dirty="0"/>
              <a:t>у</a:t>
            </a:r>
            <a:r>
              <a:rPr lang="ru-RU" spc="110" dirty="0"/>
              <a:t> </a:t>
            </a:r>
            <a:r>
              <a:rPr lang="ru-RU" spc="20" dirty="0" err="1"/>
              <a:t>практиці</a:t>
            </a:r>
            <a:r>
              <a:rPr lang="ru-RU" spc="105" dirty="0"/>
              <a:t> </a:t>
            </a:r>
            <a:r>
              <a:rPr lang="ru-RU" spc="20" dirty="0"/>
              <a:t>Верховного</a:t>
            </a:r>
            <a:r>
              <a:rPr lang="ru-RU" spc="100" dirty="0"/>
              <a:t> </a:t>
            </a:r>
            <a:r>
              <a:rPr lang="ru-RU" spc="-20" dirty="0"/>
              <a:t>Суду</a:t>
            </a:r>
          </a:p>
          <a:p>
            <a:pPr marL="11139">
              <a:spcBef>
                <a:spcPts val="9"/>
              </a:spcBef>
            </a:pPr>
            <a:endParaRPr spc="-18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F0B30B8-0215-4C65-F678-B9493A07A30C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502144" y="6505956"/>
            <a:ext cx="833750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Верховний</a:t>
            </a:r>
            <a:r>
              <a:rPr spc="-53" dirty="0"/>
              <a:t> </a:t>
            </a:r>
            <a:r>
              <a:rPr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4909CC0C-44CB-34E4-AB9F-9E18D7C7D5A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691617" y="6629168"/>
            <a:ext cx="274909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98582">
              <a:spcBef>
                <a:spcPts val="9"/>
              </a:spcBef>
            </a:pPr>
            <a:fld id="{81D60167-4931-47E6-BA6A-407CBD079E47}" type="slidenum">
              <a:rPr spc="-44" dirty="0"/>
              <a:pPr marL="98582">
                <a:spcBef>
                  <a:spcPts val="9"/>
                </a:spcBef>
              </a:pPr>
              <a:t>24</a:t>
            </a:fld>
            <a:endParaRPr spc="-44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397CBF2-C930-58F6-0B10-D0029BD9F788}"/>
              </a:ext>
            </a:extLst>
          </p:cNvPr>
          <p:cNvSpPr txBox="1"/>
          <p:nvPr/>
        </p:nvSpPr>
        <p:spPr>
          <a:xfrm>
            <a:off x="502144" y="1267121"/>
            <a:ext cx="9616263" cy="4394499"/>
          </a:xfrm>
          <a:prstGeom prst="rect">
            <a:avLst/>
          </a:prstGeom>
        </p:spPr>
        <p:txBody>
          <a:bodyPr vert="horz" wrap="square" lIns="0" tIns="11139" rIns="0" bIns="0" rtlCol="0">
            <a:spAutoFit/>
          </a:bodyPr>
          <a:lstStyle/>
          <a:p>
            <a:pPr lvl="0" algn="just"/>
            <a:r>
              <a:rPr lang="uk-UA" sz="24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1)У разі часткового накладення земельної ділянки, яка перебуває 	у власності фізичної особи, на смугу відведення залізниці 	належним способом захисту права є витребування тієї частини 	земельної ділянки, яка накладається (пункти 119-120).</a:t>
            </a:r>
          </a:p>
          <a:p>
            <a:pPr lvl="0" algn="just"/>
            <a:endParaRPr lang="uk-UA" sz="2400" spc="-35" dirty="0">
              <a:solidFill>
                <a:srgbClr val="00274E"/>
              </a:solidFill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pPr lvl="0" algn="just"/>
            <a:r>
              <a:rPr lang="uk-UA" sz="24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2)Для вирішення подібних спорів земельна ділянка (для 	витребування якої є підстави, тобто яка накладається на смугу 	відведення залізниці) має бути ідентифікована, зокрема, 	шляхом визначення координат поворотних точок меж і даних 	про прив`язку поворотних точок меж до пунктів державної 	геодезичної мережі (стаття 15 Закону України «Про Державний земельний кадастр») (пункт 122).</a:t>
            </a:r>
          </a:p>
          <a:p>
            <a:pPr marL="311897" marR="5013" indent="-300758" algn="just">
              <a:spcBef>
                <a:spcPts val="88"/>
              </a:spcBef>
              <a:buFont typeface="Wingdings"/>
              <a:buChar char=""/>
              <a:tabLst>
                <a:tab pos="311897" algn="l"/>
              </a:tabLst>
            </a:pP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367411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8DFC0-C725-F5C8-18C4-F4354C201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BED09B1-33FF-934B-D661-D45059D513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88699" y="124492"/>
            <a:ext cx="8443151" cy="1920025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algn="ctr">
              <a:spcBef>
                <a:spcPts val="92"/>
              </a:spcBef>
            </a:pPr>
            <a:r>
              <a:rPr lang="uk-UA" dirty="0"/>
              <a:t>Чи є належними способами захисту права власності на земельну ділянку вимоги про припинення такого права на інші ділянки, які «накладаються», та про визнання незаконною і скасування їх державної реєстрації?</a:t>
            </a:r>
            <a:br>
              <a:rPr lang="uk-UA" dirty="0"/>
            </a:br>
            <a:endParaRPr sz="2400" spc="-26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90FF610-3F3A-164E-58A3-1DCA5264AA5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222500" y="6536272"/>
            <a:ext cx="4648200" cy="370457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lang="ru-RU" spc="20" dirty="0" err="1"/>
              <a:t>Актуальні</a:t>
            </a:r>
            <a:r>
              <a:rPr lang="ru-RU" spc="100" dirty="0"/>
              <a:t> </a:t>
            </a:r>
            <a:r>
              <a:rPr lang="ru-RU" spc="20" dirty="0" err="1"/>
              <a:t>питання</a:t>
            </a:r>
            <a:r>
              <a:rPr lang="ru-RU" spc="120" dirty="0"/>
              <a:t> </a:t>
            </a:r>
            <a:r>
              <a:rPr lang="ru-RU" spc="20" dirty="0" err="1"/>
              <a:t>розгляду</a:t>
            </a:r>
            <a:r>
              <a:rPr lang="ru-RU" spc="150" dirty="0"/>
              <a:t> </a:t>
            </a:r>
            <a:r>
              <a:rPr lang="ru-RU" spc="20" dirty="0" err="1"/>
              <a:t>земельних</a:t>
            </a:r>
            <a:r>
              <a:rPr lang="ru-RU" spc="110" dirty="0"/>
              <a:t> </a:t>
            </a:r>
            <a:r>
              <a:rPr lang="ru-RU" spc="20" dirty="0" err="1"/>
              <a:t>спорів</a:t>
            </a:r>
            <a:r>
              <a:rPr lang="ru-RU" spc="150" dirty="0"/>
              <a:t> </a:t>
            </a:r>
            <a:r>
              <a:rPr lang="ru-RU" spc="20" dirty="0"/>
              <a:t>у</a:t>
            </a:r>
            <a:r>
              <a:rPr lang="ru-RU" spc="110" dirty="0"/>
              <a:t> </a:t>
            </a:r>
            <a:r>
              <a:rPr lang="ru-RU" spc="20" dirty="0" err="1"/>
              <a:t>практиці</a:t>
            </a:r>
            <a:r>
              <a:rPr lang="ru-RU" spc="105" dirty="0"/>
              <a:t> </a:t>
            </a:r>
            <a:r>
              <a:rPr lang="ru-RU" spc="20" dirty="0"/>
              <a:t>Верховного</a:t>
            </a:r>
            <a:r>
              <a:rPr lang="ru-RU" spc="100" dirty="0"/>
              <a:t> </a:t>
            </a:r>
            <a:r>
              <a:rPr lang="ru-RU" spc="-20" dirty="0"/>
              <a:t>Суду</a:t>
            </a:r>
          </a:p>
          <a:p>
            <a:pPr marL="11139">
              <a:spcBef>
                <a:spcPts val="9"/>
              </a:spcBef>
            </a:pPr>
            <a:endParaRPr spc="-18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417A1F6-9EE5-0CFC-95DC-82FBD70AE269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502144" y="6505956"/>
            <a:ext cx="833750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Верховний</a:t>
            </a:r>
            <a:r>
              <a:rPr spc="-53" dirty="0"/>
              <a:t> </a:t>
            </a:r>
            <a:r>
              <a:rPr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35A82FB1-4C05-9E39-2D23-B7C75BBF537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691617" y="6629168"/>
            <a:ext cx="274909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98582">
              <a:spcBef>
                <a:spcPts val="9"/>
              </a:spcBef>
            </a:pPr>
            <a:fld id="{81D60167-4931-47E6-BA6A-407CBD079E47}" type="slidenum">
              <a:rPr spc="-44" dirty="0"/>
              <a:pPr marL="98582">
                <a:spcBef>
                  <a:spcPts val="9"/>
                </a:spcBef>
              </a:pPr>
              <a:t>25</a:t>
            </a:fld>
            <a:endParaRPr spc="-44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396E35-8E4B-0DE1-D193-7F5517E182D9}"/>
              </a:ext>
            </a:extLst>
          </p:cNvPr>
          <p:cNvSpPr txBox="1"/>
          <p:nvPr/>
        </p:nvSpPr>
        <p:spPr>
          <a:xfrm>
            <a:off x="774700" y="1879600"/>
            <a:ext cx="9144000" cy="3879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1800" kern="100" dirty="0"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2000" kern="100" dirty="0">
                <a:solidFill>
                  <a:srgbClr val="00B050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  <a:cs typeface="Times New Roman" panose="02020603050405020304" pitchFamily="18" charset="0"/>
              </a:rPr>
              <a:t>Постанова ВС КЦС, 05.11.25, справа № 370/1339/19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kern="100" dirty="0"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  <a:cs typeface="Times New Roman" panose="02020603050405020304" pitchFamily="18" charset="0"/>
              </a:rPr>
              <a:t>	якщо позивач вважає, що його право порушене тим, що право власності на частину земельної ділянки зареєстроване за відповідачем, то належним способом захисту є позов про витребування тієї частини земельної ділянки, що належить на праві власності позивачу та накладається на земельну ділянку, яка знаходиться у власності відповідача;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kern="100" dirty="0"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  <a:cs typeface="Times New Roman" panose="02020603050405020304" pitchFamily="18" charset="0"/>
              </a:rPr>
              <a:t>	вимоги про припинення права власності на земельну ділянку та скасування державної реєстрації земельної ділянки не є необхідними для ефективного відновлення його права.</a:t>
            </a:r>
          </a:p>
        </p:txBody>
      </p:sp>
    </p:spTree>
    <p:extLst>
      <p:ext uri="{BB962C8B-B14F-4D97-AF65-F5344CB8AC3E}">
        <p14:creationId xmlns:p14="http://schemas.microsoft.com/office/powerpoint/2010/main" val="2963895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689590" cy="7564120"/>
          </a:xfrm>
          <a:custGeom>
            <a:avLst/>
            <a:gdLst/>
            <a:ahLst/>
            <a:cxnLst/>
            <a:rect l="l" t="t" r="r" b="b"/>
            <a:pathLst>
              <a:path w="10689590" h="7564120">
                <a:moveTo>
                  <a:pt x="10689336" y="0"/>
                </a:moveTo>
                <a:lnTo>
                  <a:pt x="0" y="0"/>
                </a:lnTo>
                <a:lnTo>
                  <a:pt x="0" y="7563611"/>
                </a:lnTo>
                <a:lnTo>
                  <a:pt x="10689336" y="7563611"/>
                </a:lnTo>
                <a:lnTo>
                  <a:pt x="10689336" y="0"/>
                </a:lnTo>
                <a:close/>
              </a:path>
            </a:pathLst>
          </a:custGeom>
          <a:solidFill>
            <a:srgbClr val="0027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1" y="399287"/>
            <a:ext cx="1144524" cy="139446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9188" y="6148222"/>
            <a:ext cx="3895090" cy="7486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750" spc="265" dirty="0">
                <a:solidFill>
                  <a:srgbClr val="FFFFFF"/>
                </a:solidFill>
              </a:rPr>
              <a:t>Дякую</a:t>
            </a:r>
            <a:r>
              <a:rPr sz="4750" spc="-60" dirty="0">
                <a:solidFill>
                  <a:srgbClr val="FFFFFF"/>
                </a:solidFill>
              </a:rPr>
              <a:t> </a:t>
            </a:r>
            <a:r>
              <a:rPr sz="4750" spc="175" dirty="0">
                <a:solidFill>
                  <a:srgbClr val="FFFFFF"/>
                </a:solidFill>
              </a:rPr>
              <a:t>за</a:t>
            </a:r>
            <a:r>
              <a:rPr sz="4750" spc="-30" dirty="0">
                <a:solidFill>
                  <a:srgbClr val="FFFFFF"/>
                </a:solidFill>
              </a:rPr>
              <a:t> </a:t>
            </a:r>
            <a:r>
              <a:rPr sz="4750" spc="95" dirty="0">
                <a:solidFill>
                  <a:srgbClr val="FFFFFF"/>
                </a:solidFill>
              </a:rPr>
              <a:t>увагу!</a:t>
            </a:r>
            <a:endParaRPr sz="47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8052" y="279400"/>
            <a:ext cx="8443151" cy="781252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marL="11139" marR="4456" algn="ctr">
              <a:spcBef>
                <a:spcPts val="92"/>
              </a:spcBef>
            </a:pPr>
            <a:r>
              <a:rPr spc="-15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Визнання</a:t>
            </a:r>
            <a:r>
              <a:rPr spc="-15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0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недійсним</a:t>
            </a:r>
            <a:r>
              <a:rPr spc="-13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4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наказу</a:t>
            </a:r>
            <a:r>
              <a:rPr spc="-16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06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чи</a:t>
            </a:r>
            <a:r>
              <a:rPr spc="-15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br>
              <a:rPr lang="uk-UA" spc="-15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</a:br>
            <a:r>
              <a:rPr spc="-175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витребування</a:t>
            </a:r>
            <a:r>
              <a:rPr spc="-16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4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(повернення) </a:t>
            </a:r>
            <a:r>
              <a:rPr spc="-17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земельної</a:t>
            </a:r>
            <a:r>
              <a:rPr spc="-15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ділянки?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6004" y="1437627"/>
            <a:ext cx="9698134" cy="4293909"/>
          </a:xfrm>
          <a:prstGeom prst="rect">
            <a:avLst/>
          </a:prstGeom>
        </p:spPr>
        <p:txBody>
          <a:bodyPr vert="horz" wrap="square" lIns="0" tIns="10582" rIns="0" bIns="0" rtlCol="0">
            <a:spAutoFit/>
          </a:bodyPr>
          <a:lstStyle/>
          <a:p>
            <a:pPr marL="11139" marR="1149005" algn="just">
              <a:spcBef>
                <a:spcPts val="83"/>
              </a:spcBef>
            </a:pPr>
            <a:r>
              <a:rPr sz="2000" spc="-11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справа</a:t>
            </a:r>
            <a:r>
              <a:rPr sz="2000" spc="-3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</a:t>
            </a:r>
            <a:r>
              <a:rPr sz="2000" spc="-2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позовом</a:t>
            </a:r>
            <a:r>
              <a:rPr sz="2000" spc="-2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прокурора</a:t>
            </a:r>
            <a:r>
              <a:rPr sz="2000" spc="3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6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z="2000" spc="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ГУ</a:t>
            </a:r>
            <a:r>
              <a:rPr sz="2000" spc="2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Держгеокадастру</a:t>
            </a:r>
            <a:r>
              <a:rPr sz="2000" spc="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7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31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z="2000" spc="4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незаконними</a:t>
            </a:r>
            <a:r>
              <a:rPr sz="2000" spc="7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 </a:t>
            </a:r>
            <a:r>
              <a:rPr sz="2000" spc="-114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скасування</a:t>
            </a:r>
            <a:r>
              <a:rPr sz="2000" spc="3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наказів,</a:t>
            </a:r>
            <a:r>
              <a:rPr sz="2000" spc="2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z="2000" spc="5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6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недійсними</a:t>
            </a:r>
            <a:r>
              <a:rPr sz="2000" spc="57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договорів</a:t>
            </a:r>
            <a:r>
              <a:rPr sz="2000" spc="-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71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оренди</a:t>
            </a:r>
            <a:r>
              <a:rPr sz="2000" spc="31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земельних</a:t>
            </a:r>
            <a:r>
              <a:rPr sz="2000" spc="4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ділянок</a:t>
            </a:r>
            <a:r>
              <a:rPr sz="2000" spc="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67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2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їх </a:t>
            </a:r>
            <a:r>
              <a:rPr sz="2000" spc="-4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повернення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11139" algn="just">
              <a:spcBef>
                <a:spcPts val="960"/>
              </a:spcBef>
            </a:pPr>
            <a:r>
              <a:rPr sz="2000" spc="-10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Позиція</a:t>
            </a:r>
            <a:r>
              <a:rPr sz="2000" spc="-118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Великої</a:t>
            </a:r>
            <a:r>
              <a:rPr sz="2000" spc="-88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Палати</a:t>
            </a:r>
            <a:r>
              <a:rPr sz="2000" spc="-11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ВС: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897" marR="4456" indent="-301315" algn="just">
              <a:spcBef>
                <a:spcPts val="710"/>
              </a:spcBef>
              <a:buFont typeface="Wingdings"/>
              <a:buChar char=""/>
              <a:tabLst>
                <a:tab pos="311897" algn="l"/>
              </a:tabLst>
            </a:pP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вимога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наказів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незаконними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їх</a:t>
            </a:r>
            <a:r>
              <a:rPr sz="2000"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скасування</a:t>
            </a:r>
            <a:r>
              <a:rPr sz="20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z="20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ефективним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способом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захисту,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адже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задоволення</a:t>
            </a:r>
            <a:r>
              <a:rPr sz="2000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такої</a:t>
            </a:r>
            <a:r>
              <a:rPr sz="2000" spc="-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вимоги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призвело</a:t>
            </a: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відновлення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володіння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відповідною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земельною</a:t>
            </a: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ділянкою;</a:t>
            </a:r>
            <a:r>
              <a:rPr sz="2000" spc="-26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така</a:t>
            </a:r>
            <a:r>
              <a:rPr sz="2000" spc="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вимога</a:t>
            </a:r>
            <a:r>
              <a:rPr sz="2000" spc="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z="2000" spc="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нерозривно</a:t>
            </a:r>
            <a:r>
              <a:rPr sz="20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пов’язаною</a:t>
            </a:r>
            <a:r>
              <a:rPr sz="2000" spc="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</a:t>
            </a:r>
            <a:r>
              <a:rPr sz="20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вимогою</a:t>
            </a:r>
            <a:r>
              <a:rPr sz="2000" spc="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витребування</a:t>
            </a:r>
            <a:r>
              <a:rPr sz="2000" spc="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земельної</a:t>
            </a:r>
            <a:r>
              <a:rPr sz="2000" spc="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</a:t>
            </a:r>
            <a:r>
              <a:rPr sz="2000" spc="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із</a:t>
            </a:r>
            <a:r>
              <a:rPr sz="2000" spc="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чужого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незаконного</a:t>
            </a:r>
            <a:r>
              <a:rPr sz="2000" spc="-20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володіння;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311897" marR="4456" indent="-301315" algn="just">
              <a:spcBef>
                <a:spcPts val="531"/>
              </a:spcBef>
              <a:buFont typeface="Wingdings"/>
              <a:buChar char=""/>
              <a:tabLst>
                <a:tab pos="311897" algn="l"/>
              </a:tabLst>
            </a:pP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при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цьому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позивач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межах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розгляду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справи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витребування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земельної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</a:t>
            </a:r>
            <a:r>
              <a:rPr sz="2000" spc="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із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чужого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незаконного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володіння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вправі</a:t>
            </a:r>
            <a:r>
              <a:rPr sz="2000" spc="5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посилатися,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6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зокрема,</a:t>
            </a:r>
            <a:r>
              <a:rPr sz="2000" spc="4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1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незаконність</a:t>
            </a:r>
            <a:r>
              <a:rPr sz="2000"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зазначених</a:t>
            </a:r>
            <a:r>
              <a:rPr sz="2000"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наказів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без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6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заявлення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вимоги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3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їх</a:t>
            </a:r>
            <a:r>
              <a:rPr sz="2000" spc="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незаконними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скасування,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оскільки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такі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z="2000" spc="2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</a:t>
            </a:r>
            <a:r>
              <a:rPr sz="2000" spc="48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умови</a:t>
            </a:r>
            <a:r>
              <a:rPr sz="2000" spc="57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8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їх</a:t>
            </a:r>
            <a:r>
              <a:rPr sz="2000" spc="9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невідповідності </a:t>
            </a:r>
            <a:r>
              <a:rPr sz="2000" spc="-9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закону</a:t>
            </a:r>
            <a:r>
              <a:rPr sz="2000" spc="-3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тягнуть</a:t>
            </a:r>
            <a:r>
              <a:rPr sz="2000" spc="-3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правових</a:t>
            </a:r>
            <a:r>
              <a:rPr sz="2000" spc="-3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наслідків,</a:t>
            </a:r>
            <a:r>
              <a:rPr sz="2000" spc="-4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44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-61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які</a:t>
            </a:r>
            <a:r>
              <a:rPr sz="2000" spc="-2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вони</a:t>
            </a:r>
            <a:r>
              <a:rPr sz="2000" spc="-13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спрямовані</a:t>
            </a:r>
            <a:r>
              <a:rPr sz="2000" spc="-2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(постанова</a:t>
            </a:r>
            <a:r>
              <a:rPr sz="2000" spc="-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</a:t>
            </a:r>
            <a:r>
              <a:rPr sz="2000" spc="-31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11</a:t>
            </a:r>
            <a:r>
              <a:rPr sz="2000" spc="-2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лютого</a:t>
            </a:r>
            <a:r>
              <a:rPr sz="2000" spc="-31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3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2020</a:t>
            </a:r>
            <a:r>
              <a:rPr sz="2000" spc="-2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року</a:t>
            </a:r>
            <a:r>
              <a:rPr sz="2000" spc="-9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44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 </a:t>
            </a:r>
            <a:r>
              <a:rPr sz="2000" spc="-10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справі</a:t>
            </a:r>
            <a:r>
              <a:rPr sz="2000" spc="-7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№922/614/19</a:t>
            </a:r>
            <a:r>
              <a:rPr sz="2000" spc="-53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(провадження</a:t>
            </a:r>
            <a:r>
              <a:rPr sz="2000" spc="-10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№12-</a:t>
            </a:r>
            <a:r>
              <a:rPr sz="2000" spc="-9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157гс19)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620" y="6245419"/>
            <a:ext cx="331384" cy="0"/>
          </a:xfrm>
          <a:custGeom>
            <a:avLst/>
            <a:gdLst/>
            <a:ahLst/>
            <a:cxnLst/>
            <a:rect l="l" t="t" r="r" b="b"/>
            <a:pathLst>
              <a:path w="377825">
                <a:moveTo>
                  <a:pt x="0" y="0"/>
                </a:moveTo>
                <a:lnTo>
                  <a:pt x="377685" y="0"/>
                </a:lnTo>
              </a:path>
            </a:pathLst>
          </a:custGeom>
          <a:ln w="12700">
            <a:solidFill>
              <a:srgbClr val="0027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54825" y="6640664"/>
            <a:ext cx="1106455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/>
              <a:t>Верховний</a:t>
            </a:r>
            <a:r>
              <a:rPr spc="-53" dirty="0"/>
              <a:t> </a:t>
            </a:r>
            <a:r>
              <a:rPr spc="-44" dirty="0"/>
              <a:t>Суд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5700" y="412516"/>
            <a:ext cx="8647173" cy="781252"/>
          </a:xfrm>
          <a:prstGeom prst="rect">
            <a:avLst/>
          </a:prstGeom>
        </p:spPr>
        <p:txBody>
          <a:bodyPr vert="horz" wrap="square" lIns="0" tIns="11696" rIns="0" bIns="0" rtlCol="0">
            <a:spAutoFit/>
          </a:bodyPr>
          <a:lstStyle/>
          <a:p>
            <a:pPr marL="11139" marR="4456" algn="ctr">
              <a:spcBef>
                <a:spcPts val="92"/>
              </a:spcBef>
            </a:pPr>
            <a:r>
              <a:rPr spc="-153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Визнання</a:t>
            </a:r>
            <a:r>
              <a:rPr spc="-175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06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недійсним</a:t>
            </a:r>
            <a:r>
              <a:rPr spc="-153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11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рішення</a:t>
            </a:r>
            <a:r>
              <a:rPr spc="-179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206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чи</a:t>
            </a:r>
            <a:r>
              <a:rPr spc="-17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75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державного</a:t>
            </a:r>
            <a:r>
              <a:rPr spc="-206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32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акта</a:t>
            </a:r>
            <a:r>
              <a:rPr spc="-18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53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на</a:t>
            </a:r>
            <a:r>
              <a:rPr spc="-17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48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право</a:t>
            </a:r>
            <a:r>
              <a:rPr spc="-48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45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власності</a:t>
            </a:r>
            <a:r>
              <a:rPr spc="-17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53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на</a:t>
            </a:r>
            <a:r>
              <a:rPr spc="-162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179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земельну</a:t>
            </a:r>
            <a:r>
              <a:rPr spc="-197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  <a:r>
              <a:rPr spc="-44" dirty="0" err="1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ділянку</a:t>
            </a:r>
            <a:r>
              <a:rPr spc="-44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94" y="1727200"/>
            <a:ext cx="9710944" cy="3986133"/>
          </a:xfrm>
          <a:prstGeom prst="rect">
            <a:avLst/>
          </a:prstGeom>
        </p:spPr>
        <p:txBody>
          <a:bodyPr vert="horz" wrap="square" lIns="0" tIns="10582" rIns="0" bIns="0" rtlCol="0">
            <a:spAutoFit/>
          </a:bodyPr>
          <a:lstStyle/>
          <a:p>
            <a:pPr marL="11139" algn="just">
              <a:spcBef>
                <a:spcPts val="83"/>
              </a:spcBef>
            </a:pPr>
            <a:r>
              <a:rPr sz="2000"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справа</a:t>
            </a:r>
            <a:r>
              <a:rPr sz="2000" spc="-10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61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</a:t>
            </a:r>
            <a:r>
              <a:rPr sz="2000"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позовом</a:t>
            </a:r>
            <a:r>
              <a:rPr sz="2000"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прокурора</a:t>
            </a:r>
            <a:r>
              <a:rPr sz="2000"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до</a:t>
            </a:r>
            <a:r>
              <a:rPr sz="2000" spc="-11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сільської </a:t>
            </a:r>
            <a:r>
              <a:rPr sz="2000" spc="-18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ради,</a:t>
            </a:r>
            <a:r>
              <a:rPr sz="2000"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5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фізичних</a:t>
            </a:r>
            <a:r>
              <a:rPr sz="2000"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осіб </a:t>
            </a:r>
            <a:r>
              <a:rPr sz="2000"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визнання</a:t>
            </a:r>
            <a:r>
              <a:rPr sz="2000"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незаконними</a:t>
            </a:r>
            <a:r>
              <a:rPr sz="2000"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11139" algn="just"/>
            <a:r>
              <a:rPr sz="2000" spc="-11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скасування</a:t>
            </a:r>
            <a:r>
              <a:rPr sz="2000"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71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рішень,</a:t>
            </a:r>
            <a:r>
              <a:rPr sz="2000"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визнання</a:t>
            </a:r>
            <a:r>
              <a:rPr sz="2000" spc="-88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недійсним</a:t>
            </a:r>
            <a:r>
              <a:rPr sz="2000"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державного</a:t>
            </a:r>
            <a:r>
              <a:rPr sz="2000" spc="-96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акта</a:t>
            </a:r>
            <a:r>
              <a:rPr sz="2000" spc="-11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-105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витребування</a:t>
            </a:r>
            <a:r>
              <a:rPr sz="2000" spc="-92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земельної</a:t>
            </a:r>
            <a:r>
              <a:rPr sz="2000" spc="-100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" dirty="0">
                <a:solidFill>
                  <a:srgbClr val="008FD4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3392" algn="just">
              <a:spcBef>
                <a:spcPts val="1013"/>
              </a:spcBef>
            </a:pPr>
            <a:r>
              <a:rPr sz="2000" spc="-10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Позиція</a:t>
            </a:r>
            <a:r>
              <a:rPr sz="2000" spc="-114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Великої</a:t>
            </a:r>
            <a:r>
              <a:rPr sz="2000" spc="-83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Палати</a:t>
            </a:r>
            <a:r>
              <a:rPr sz="2000" spc="-100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1F5F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ВС: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73467" marR="4456" indent="-250631" algn="just">
              <a:spcBef>
                <a:spcPts val="715"/>
              </a:spcBef>
              <a:buFont typeface="Wingdings"/>
              <a:buChar char=""/>
              <a:tabLst>
                <a:tab pos="274581" algn="l"/>
              </a:tabLst>
            </a:pP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підставою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набуття</a:t>
            </a:r>
            <a:r>
              <a:rPr sz="2000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земельної</a:t>
            </a:r>
            <a:r>
              <a:rPr sz="20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</a:t>
            </a:r>
            <a:r>
              <a:rPr sz="2000" spc="-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власність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із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державної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чи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комунальної</a:t>
            </a:r>
            <a:r>
              <a:rPr sz="2000" spc="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</a:t>
            </a:r>
            <a:r>
              <a:rPr sz="2000" spc="-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 	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відповідне</a:t>
            </a:r>
            <a:r>
              <a:rPr sz="2000" spc="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рішення</a:t>
            </a:r>
            <a:r>
              <a:rPr sz="2000"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органу</a:t>
            </a:r>
            <a:r>
              <a:rPr sz="2000"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державної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влади</a:t>
            </a:r>
            <a:r>
              <a:rPr sz="2000"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чи</a:t>
            </a:r>
            <a:r>
              <a:rPr sz="2000" spc="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органу</a:t>
            </a:r>
            <a:r>
              <a:rPr sz="2000"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місцевого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самоврядування,</a:t>
            </a:r>
            <a:r>
              <a:rPr sz="2000"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</a:t>
            </a:r>
            <a:r>
              <a:rPr sz="2000" spc="1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державний</a:t>
            </a:r>
            <a:r>
              <a:rPr sz="2000" spc="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акт 	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</a:t>
            </a:r>
            <a:r>
              <a:rPr sz="20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6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</a:t>
            </a:r>
            <a:r>
              <a:rPr sz="20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земельну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ділянку.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Такий</a:t>
            </a:r>
            <a:r>
              <a:rPr sz="20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акт</a:t>
            </a:r>
            <a:r>
              <a:rPr sz="20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лише</a:t>
            </a:r>
            <a:r>
              <a:rPr sz="20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посвідчував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відповідне</a:t>
            </a:r>
            <a:r>
              <a:rPr sz="2000" spc="-2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право</a:t>
            </a:r>
            <a:r>
              <a:rPr sz="2000" spc="-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-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мав 	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самостійного</a:t>
            </a:r>
            <a:r>
              <a:rPr sz="2000" spc="-7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юридичного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2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значення;</a:t>
            </a:r>
            <a:endParaRPr sz="2000" dirty="0"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73467" marR="4456" indent="-250631" algn="just">
              <a:spcBef>
                <a:spcPts val="526"/>
              </a:spcBef>
              <a:buFont typeface="Wingdings"/>
              <a:buChar char=""/>
              <a:tabLst>
                <a:tab pos="274581" algn="l"/>
              </a:tabLst>
            </a:pP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вирішення</a:t>
            </a:r>
            <a:r>
              <a:rPr sz="2000" spc="31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питання</a:t>
            </a:r>
            <a:r>
              <a:rPr sz="2000"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</a:t>
            </a:r>
            <a:r>
              <a:rPr sz="2000"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належність</a:t>
            </a:r>
            <a:r>
              <a:rPr sz="2000"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права</a:t>
            </a:r>
            <a:r>
              <a:rPr sz="2000" spc="3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власності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на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земельну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ділянку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000" spc="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повернення</a:t>
            </a:r>
            <a:r>
              <a:rPr sz="2000" spc="4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цієї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	</a:t>
            </a:r>
            <a:r>
              <a:rPr sz="2000" spc="-12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ділянки</a:t>
            </a:r>
            <a:r>
              <a:rPr sz="2000" spc="-8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власнику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визнання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3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недійсним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державного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акта</a:t>
            </a:r>
            <a:r>
              <a:rPr sz="2000" spc="-10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необхідним.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Така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вимога</a:t>
            </a:r>
            <a:r>
              <a:rPr sz="2000" spc="-8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не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53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є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ефективним</a:t>
            </a:r>
            <a:r>
              <a:rPr sz="2000" spc="-3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	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способом</a:t>
            </a:r>
            <a:r>
              <a:rPr sz="2000" spc="27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захисту</a:t>
            </a:r>
            <a:r>
              <a:rPr sz="2000" spc="28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для</a:t>
            </a:r>
            <a:r>
              <a:rPr sz="2000" spc="29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усунення</a:t>
            </a:r>
            <a:r>
              <a:rPr sz="2000" spc="27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27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перешкод</a:t>
            </a:r>
            <a:r>
              <a:rPr sz="2000" spc="28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sz="2000" spc="29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користуванні</a:t>
            </a:r>
            <a:r>
              <a:rPr sz="2000" spc="28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7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та</a:t>
            </a:r>
            <a:r>
              <a:rPr sz="2000" spc="29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розпорядженні</a:t>
            </a:r>
            <a:r>
              <a:rPr sz="2000" spc="285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0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земельною</a:t>
            </a:r>
            <a:r>
              <a:rPr sz="2000" spc="294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10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ділянкою</a:t>
            </a:r>
            <a:r>
              <a:rPr sz="2000" spc="-1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	</a:t>
            </a:r>
            <a:r>
              <a:rPr sz="2000" spc="-96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водного</a:t>
            </a:r>
            <a:r>
              <a:rPr sz="2000" spc="149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149" dirty="0" err="1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фонду</a:t>
            </a:r>
            <a:r>
              <a:rPr sz="2000" spc="158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sz="2000" spc="-92" dirty="0">
                <a:solidFill>
                  <a:srgbClr val="00274E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(</a:t>
            </a:r>
            <a:r>
              <a:rPr lang="ru-RU" sz="2000" spc="-92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постанова</a:t>
            </a:r>
            <a:r>
              <a:rPr lang="ru-RU" sz="2000" spc="153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61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ВП</a:t>
            </a:r>
            <a:r>
              <a:rPr lang="ru-RU" sz="2000" spc="158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57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ВС</a:t>
            </a:r>
            <a:r>
              <a:rPr lang="ru-RU" sz="2000" spc="149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105" dirty="0" err="1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від</a:t>
            </a:r>
            <a:r>
              <a:rPr lang="ru-RU" sz="2000" spc="145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79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15</a:t>
            </a:r>
            <a:r>
              <a:rPr lang="ru-RU" sz="2000" spc="153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118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вересня</a:t>
            </a:r>
            <a:r>
              <a:rPr lang="ru-RU" sz="2000" spc="162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79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2020</a:t>
            </a:r>
            <a:r>
              <a:rPr lang="ru-RU" sz="2000" spc="149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118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року</a:t>
            </a:r>
            <a:r>
              <a:rPr lang="ru-RU" sz="2000" spc="153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149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у</a:t>
            </a:r>
            <a:r>
              <a:rPr lang="ru-RU" sz="2000" spc="158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100" dirty="0" err="1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справі</a:t>
            </a:r>
            <a:r>
              <a:rPr lang="ru-RU" sz="2000" spc="162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66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№</a:t>
            </a:r>
            <a:r>
              <a:rPr lang="ru-RU" sz="2000" spc="158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123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469/1044/17</a:t>
            </a:r>
            <a:r>
              <a:rPr lang="ru-RU" sz="2000" spc="153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 </a:t>
            </a:r>
            <a:r>
              <a:rPr lang="ru-RU" sz="2000" spc="-114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(</a:t>
            </a:r>
            <a:r>
              <a:rPr lang="ru-RU" sz="2000" spc="-114" dirty="0" err="1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провадження</a:t>
            </a:r>
            <a:endParaRPr lang="ru-RU" sz="2000" dirty="0">
              <a:solidFill>
                <a:srgbClr val="00B050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  <a:p>
            <a:pPr marL="274581" algn="just">
              <a:spcBef>
                <a:spcPts val="4"/>
              </a:spcBef>
            </a:pPr>
            <a:r>
              <a:rPr lang="ru-RU" sz="2000" spc="-110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№14-</a:t>
            </a:r>
            <a:r>
              <a:rPr lang="ru-RU" sz="2000" spc="-92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Trebuchet MS"/>
              </a:rPr>
              <a:t>317цс19)</a:t>
            </a:r>
            <a:endParaRPr lang="ru-RU" sz="2000" dirty="0">
              <a:solidFill>
                <a:srgbClr val="00B050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620" y="6245419"/>
            <a:ext cx="331384" cy="0"/>
          </a:xfrm>
          <a:custGeom>
            <a:avLst/>
            <a:gdLst/>
            <a:ahLst/>
            <a:cxnLst/>
            <a:rect l="l" t="t" r="r" b="b"/>
            <a:pathLst>
              <a:path w="377825">
                <a:moveTo>
                  <a:pt x="0" y="0"/>
                </a:moveTo>
                <a:lnTo>
                  <a:pt x="377685" y="0"/>
                </a:lnTo>
              </a:path>
            </a:pathLst>
          </a:custGeom>
          <a:ln w="12700">
            <a:solidFill>
              <a:srgbClr val="0027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54825" y="6640664"/>
            <a:ext cx="1106455" cy="185791"/>
          </a:xfrm>
          <a:prstGeom prst="rect">
            <a:avLst/>
          </a:prstGeom>
        </p:spPr>
        <p:txBody>
          <a:bodyPr vert="horz" wrap="square" lIns="0" tIns="1114" rIns="0" bIns="0" rtlCol="0">
            <a:spAutoFit/>
          </a:bodyPr>
          <a:lstStyle/>
          <a:p>
            <a:pPr marL="11139">
              <a:spcBef>
                <a:spcPts val="9"/>
              </a:spcBef>
            </a:pPr>
            <a:r>
              <a:rPr spc="-79" dirty="0"/>
              <a:t>Верховний</a:t>
            </a:r>
            <a:r>
              <a:rPr spc="-53" dirty="0"/>
              <a:t> </a:t>
            </a:r>
            <a:r>
              <a:rPr spc="-44" dirty="0"/>
              <a:t>Суд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A4E92-AA77-6861-4C1A-6645F5D91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6AA5AEF-1B23-1A7B-3125-F8C992F3E7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000" spc="75" dirty="0"/>
              <a:t>Постанова</a:t>
            </a:r>
            <a:r>
              <a:rPr sz="3000" spc="-95" dirty="0"/>
              <a:t> </a:t>
            </a:r>
            <a:r>
              <a:rPr sz="3000" dirty="0"/>
              <a:t>ВП</a:t>
            </a:r>
            <a:r>
              <a:rPr sz="3000" spc="-65" dirty="0"/>
              <a:t> </a:t>
            </a:r>
            <a:r>
              <a:rPr sz="3000" spc="-45" dirty="0"/>
              <a:t>ВС</a:t>
            </a:r>
            <a:r>
              <a:rPr sz="3000" spc="-75" dirty="0"/>
              <a:t> </a:t>
            </a:r>
            <a:r>
              <a:rPr sz="3000" spc="95" dirty="0"/>
              <a:t>від</a:t>
            </a:r>
            <a:r>
              <a:rPr sz="3000" spc="-80" dirty="0"/>
              <a:t> </a:t>
            </a:r>
            <a:r>
              <a:rPr sz="3000" spc="60" dirty="0"/>
              <a:t>03.09.2025</a:t>
            </a:r>
            <a:r>
              <a:rPr sz="3000" spc="-80" dirty="0"/>
              <a:t> </a:t>
            </a:r>
            <a:r>
              <a:rPr sz="3000" dirty="0"/>
              <a:t>у</a:t>
            </a:r>
            <a:r>
              <a:rPr sz="3000" spc="-25" dirty="0"/>
              <a:t> </a:t>
            </a:r>
            <a:r>
              <a:rPr sz="3000" spc="85" dirty="0"/>
              <a:t>справі</a:t>
            </a:r>
            <a:r>
              <a:rPr sz="3000" spc="-70" dirty="0"/>
              <a:t> </a:t>
            </a:r>
            <a:r>
              <a:rPr sz="3000" dirty="0"/>
              <a:t>№</a:t>
            </a:r>
            <a:r>
              <a:rPr sz="3000" spc="-60" dirty="0"/>
              <a:t> </a:t>
            </a:r>
            <a:r>
              <a:rPr sz="3000" spc="125" dirty="0"/>
              <a:t>911/906/23</a:t>
            </a:r>
            <a:endParaRPr sz="30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FF63A7B-6654-1B7F-7D33-B912C81D2EF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CC47AFD-8502-CB81-0AD6-631EC8EC478F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8241A8B9-A752-E60B-08C3-B88D8F9BA427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3F3E2EC-A92D-E019-0266-DFC1E6C0CA30}"/>
              </a:ext>
            </a:extLst>
          </p:cNvPr>
          <p:cNvSpPr txBox="1"/>
          <p:nvPr/>
        </p:nvSpPr>
        <p:spPr>
          <a:xfrm>
            <a:off x="533501" y="1296161"/>
            <a:ext cx="9631680" cy="50298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4100"/>
              </a:lnSpc>
              <a:spcBef>
                <a:spcPts val="90"/>
              </a:spcBef>
            </a:pP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Ефективним</a:t>
            </a:r>
            <a:r>
              <a:rPr sz="1600" spc="1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способом</a:t>
            </a:r>
            <a:r>
              <a:rPr sz="1600" spc="1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захисту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власника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земельної</a:t>
            </a:r>
            <a:r>
              <a:rPr sz="1600" spc="1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ділянки,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яка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була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об’єднана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10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іншими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земельними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ділянками,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внаслідок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чого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сформована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нова</a:t>
            </a:r>
            <a:r>
              <a:rPr sz="1600" spc="43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земельна</a:t>
            </a:r>
            <a:r>
              <a:rPr sz="1600" spc="4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ділянка,</a:t>
            </a:r>
            <a:r>
              <a:rPr sz="1600" spc="4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яка</a:t>
            </a:r>
            <a:r>
              <a:rPr sz="1600" spc="4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включає</a:t>
            </a:r>
            <a:r>
              <a:rPr sz="1600" spc="4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</a:t>
            </a:r>
            <a:r>
              <a:rPr sz="1600" spc="4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земельні</a:t>
            </a:r>
            <a:r>
              <a:rPr sz="1600" spc="4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ділянки,</a:t>
            </a:r>
            <a:r>
              <a:rPr sz="1600" spc="4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що</a:t>
            </a:r>
            <a:r>
              <a:rPr sz="1600" spc="4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належать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позивачу,</a:t>
            </a:r>
            <a:r>
              <a:rPr sz="1600" spc="4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так</a:t>
            </a:r>
            <a:r>
              <a:rPr sz="1600" spc="4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і</a:t>
            </a:r>
            <a:r>
              <a:rPr sz="1600" spc="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земельні</a:t>
            </a:r>
            <a:r>
              <a:rPr sz="1600" spc="49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ділянки,</a:t>
            </a:r>
            <a:r>
              <a:rPr sz="1600" spc="49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що</a:t>
            </a:r>
            <a:r>
              <a:rPr sz="1600" spc="4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належать</a:t>
            </a:r>
            <a:r>
              <a:rPr sz="1600" spc="4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відповідачу,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є</a:t>
            </a:r>
            <a:r>
              <a:rPr sz="1600" spc="4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вимоги</a:t>
            </a:r>
            <a:r>
              <a:rPr sz="1600" spc="4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позову</a:t>
            </a:r>
            <a:r>
              <a:rPr sz="1600" spc="48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про</a:t>
            </a:r>
            <a:r>
              <a:rPr sz="1600" spc="4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припинення</a:t>
            </a:r>
            <a:r>
              <a:rPr sz="1600" spc="459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речових</a:t>
            </a:r>
            <a:r>
              <a:rPr sz="1600" spc="4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</a:t>
            </a:r>
            <a:r>
              <a:rPr sz="1600" spc="4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новостворену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(об’єднану)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земельну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ділянку,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скасування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її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державної</a:t>
            </a:r>
            <a:r>
              <a:rPr sz="1600" spc="2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реєстрації</a:t>
            </a:r>
            <a:r>
              <a:rPr sz="1600" spc="2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витребування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спірних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земельних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ділянок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у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координатах,</a:t>
            </a:r>
            <a:r>
              <a:rPr sz="1600" spc="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межах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</a:t>
            </a:r>
            <a:r>
              <a:rPr sz="1600" spc="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конфігурації,</a:t>
            </a:r>
            <a:r>
              <a:rPr sz="1600" spc="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що</a:t>
            </a:r>
            <a:r>
              <a:rPr sz="1600" spc="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були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передані</a:t>
            </a:r>
            <a:r>
              <a:rPr sz="1600" spc="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попереднім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власникам.</a:t>
            </a:r>
            <a:endParaRPr sz="1600" dirty="0">
              <a:latin typeface="Arial Narrow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265"/>
              </a:spcBef>
            </a:pP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Реалізація</a:t>
            </a:r>
            <a:r>
              <a:rPr sz="1600" spc="11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позовної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вимоги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про</a:t>
            </a:r>
            <a:r>
              <a:rPr sz="1600" spc="11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витребування</a:t>
            </a:r>
            <a:r>
              <a:rPr sz="1600" spc="11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спірних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земельних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ділянок</a:t>
            </a:r>
            <a:r>
              <a:rPr sz="1600" spc="11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є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можливою</a:t>
            </a:r>
            <a:r>
              <a:rPr sz="1600" spc="1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виключно</a:t>
            </a:r>
            <a:r>
              <a:rPr sz="1600" spc="11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 </a:t>
            </a:r>
            <a:r>
              <a:rPr sz="1600" spc="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умови</a:t>
            </a:r>
            <a:endParaRPr sz="1600" dirty="0">
              <a:latin typeface="Arial Narrow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265"/>
              </a:spcBef>
            </a:pP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одночасного</a:t>
            </a:r>
            <a:r>
              <a:rPr sz="1600" spc="2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застосування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такого</a:t>
            </a:r>
            <a:r>
              <a:rPr sz="1600" spc="2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способу</a:t>
            </a:r>
            <a:r>
              <a:rPr sz="1600" spc="2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захисту,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</a:t>
            </a:r>
            <a:r>
              <a:rPr sz="1600" spc="2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припинення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права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власності</a:t>
            </a:r>
            <a:r>
              <a:rPr sz="1600" spc="2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відповідача</a:t>
            </a:r>
            <a:r>
              <a:rPr sz="1600" spc="25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r>
              <a:rPr sz="1600" spc="2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новостворену</a:t>
            </a:r>
            <a:endParaRPr sz="1600" dirty="0">
              <a:latin typeface="Arial Narrow"/>
              <a:cs typeface="Arial" panose="020B0604020202020204" pitchFamily="34" charset="0"/>
            </a:endParaRPr>
          </a:p>
          <a:p>
            <a:pPr marL="12700" marR="5080" algn="just">
              <a:lnSpc>
                <a:spcPct val="113999"/>
              </a:lnSpc>
              <a:spcBef>
                <a:spcPts val="10"/>
              </a:spcBef>
            </a:pP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земельну</a:t>
            </a:r>
            <a:r>
              <a:rPr sz="1600" spc="3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ділянку,</a:t>
            </a:r>
            <a:r>
              <a:rPr sz="1600" spc="3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яка</a:t>
            </a:r>
            <a:r>
              <a:rPr sz="1600" spc="3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набута</a:t>
            </a:r>
            <a:r>
              <a:rPr sz="1600" spc="3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ним</a:t>
            </a:r>
            <a:r>
              <a:rPr sz="1600" spc="3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</a:t>
            </a:r>
            <a:r>
              <a:rPr sz="1600" spc="3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істотними</a:t>
            </a:r>
            <a:r>
              <a:rPr sz="1600" spc="3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вадами</a:t>
            </a:r>
            <a:r>
              <a:rPr sz="1600" spc="3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(дефектами),</a:t>
            </a:r>
            <a:r>
              <a:rPr sz="1600" spc="3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оскільки</a:t>
            </a:r>
            <a:r>
              <a:rPr sz="1600" spc="3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складається</a:t>
            </a:r>
            <a:r>
              <a:rPr sz="1600" spc="3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</a:t>
            </a:r>
            <a:r>
              <a:rPr sz="1600" spc="3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із</a:t>
            </a:r>
            <a:r>
              <a:rPr sz="1600" spc="3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ділянок,</a:t>
            </a:r>
            <a:r>
              <a:rPr sz="1600" spc="3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r>
              <a:rPr sz="1600" spc="3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які відповідач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має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право,</a:t>
            </a:r>
            <a:r>
              <a:rPr sz="1600" spc="1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так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і</a:t>
            </a:r>
            <a:r>
              <a:rPr sz="1600" spc="1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</a:t>
            </a:r>
            <a:r>
              <a:rPr sz="1600" spc="1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ділянок,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які</a:t>
            </a:r>
            <a:r>
              <a:rPr sz="1600" spc="1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він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законного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права</a:t>
            </a:r>
            <a:r>
              <a:rPr sz="1600" spc="1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не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має,</a:t>
            </a:r>
            <a:r>
              <a:rPr sz="1600" spc="1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що</a:t>
            </a:r>
            <a:r>
              <a:rPr sz="1600" spc="1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виключає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можливість</a:t>
            </a:r>
            <a:r>
              <a:rPr sz="1600" spc="1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збереження</a:t>
            </a:r>
            <a:r>
              <a:rPr sz="1600" spc="1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відповідачем</a:t>
            </a:r>
            <a:r>
              <a:rPr sz="1600" spc="3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права</a:t>
            </a:r>
            <a:r>
              <a:rPr sz="1600" spc="3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власності</a:t>
            </a:r>
            <a:r>
              <a:rPr sz="1600" spc="3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r>
              <a:rPr sz="1600" spc="3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цю</a:t>
            </a:r>
            <a:r>
              <a:rPr sz="1600" spc="3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(новостворену)</a:t>
            </a:r>
            <a:r>
              <a:rPr sz="1600" spc="3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ділянку</a:t>
            </a:r>
            <a:r>
              <a:rPr sz="1600" spc="3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цілком.</a:t>
            </a:r>
            <a:r>
              <a:rPr sz="1600" spc="33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</a:t>
            </a:r>
            <a:r>
              <a:rPr sz="1600" spc="3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обставина,</a:t>
            </a:r>
            <a:r>
              <a:rPr sz="1600" spc="3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що</a:t>
            </a:r>
            <a:r>
              <a:rPr sz="1600" spc="3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новостворена</a:t>
            </a:r>
            <a:r>
              <a:rPr sz="1600" spc="33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земельна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ділянка</a:t>
            </a:r>
            <a:r>
              <a:rPr sz="1600" spc="43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</a:t>
            </a:r>
            <a:r>
              <a:rPr sz="1600" spc="4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окремий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об’єкт</a:t>
            </a:r>
            <a:r>
              <a:rPr sz="1600" spc="43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цивільних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</a:t>
            </a:r>
            <a:r>
              <a:rPr sz="1600" spc="4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не</a:t>
            </a:r>
            <a:r>
              <a:rPr sz="1600" spc="43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може</a:t>
            </a:r>
            <a:r>
              <a:rPr sz="1600" spc="4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правомірно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належати</a:t>
            </a:r>
            <a:r>
              <a:rPr sz="1600" spc="43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відповідачу,</a:t>
            </a:r>
            <a:r>
              <a:rPr sz="1600" spc="4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має</a:t>
            </a:r>
            <a:r>
              <a:rPr sz="1600" spc="4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наслідком</a:t>
            </a:r>
            <a:r>
              <a:rPr sz="1600" spc="4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також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скасування</a:t>
            </a:r>
            <a:r>
              <a:rPr sz="1600" spc="4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її</a:t>
            </a:r>
            <a:r>
              <a:rPr sz="1600" spc="4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державної</a:t>
            </a:r>
            <a:r>
              <a:rPr sz="1600" spc="4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реєстрації.</a:t>
            </a:r>
            <a:r>
              <a:rPr sz="1600" spc="4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Тому</a:t>
            </a:r>
            <a:r>
              <a:rPr sz="1600" spc="4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обрані</a:t>
            </a:r>
            <a:r>
              <a:rPr sz="1600" spc="4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прокурором</a:t>
            </a:r>
            <a:r>
              <a:rPr sz="1600" spc="4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способи</a:t>
            </a:r>
            <a:r>
              <a:rPr sz="1600" spc="4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захисту</a:t>
            </a:r>
            <a:r>
              <a:rPr sz="1600" spc="48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</a:t>
            </a:r>
            <a:r>
              <a:rPr sz="1600" spc="4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територіальної</a:t>
            </a:r>
            <a:r>
              <a:rPr sz="1600" spc="4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громади</a:t>
            </a:r>
            <a:r>
              <a:rPr sz="1600" spc="48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таких</a:t>
            </a:r>
            <a:r>
              <a:rPr sz="1600" spc="9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обставин</a:t>
            </a:r>
            <a:r>
              <a:rPr sz="1600" spc="1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є</a:t>
            </a:r>
            <a:r>
              <a:rPr sz="1600" spc="9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абсолютно</a:t>
            </a:r>
            <a:r>
              <a:rPr sz="1600" spc="1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виправданими.</a:t>
            </a:r>
            <a:endParaRPr sz="1600" dirty="0">
              <a:latin typeface="Arial Narrow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260"/>
              </a:spcBef>
            </a:pP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Витребування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спірних</a:t>
            </a:r>
            <a:r>
              <a:rPr sz="1600" spc="2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ділянок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їх</a:t>
            </a:r>
            <a:r>
              <a:rPr sz="1600" spc="2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виключення</a:t>
            </a:r>
            <a:r>
              <a:rPr sz="1600" spc="2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зі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складу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новоутвореної</a:t>
            </a:r>
            <a:r>
              <a:rPr sz="1600" spc="2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земельної</a:t>
            </a:r>
            <a:r>
              <a:rPr sz="1600" spc="2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ділянки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не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має</a:t>
            </a:r>
            <a:r>
              <a:rPr sz="1600" spc="28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впливати</a:t>
            </a:r>
            <a:r>
              <a:rPr sz="1600" spc="2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endParaRPr sz="1600" dirty="0">
              <a:latin typeface="Arial Narrow"/>
              <a:cs typeface="Arial" panose="020B0604020202020204" pitchFamily="34" charset="0"/>
            </a:endParaRPr>
          </a:p>
          <a:p>
            <a:pPr marL="12700" marR="7620" algn="just">
              <a:lnSpc>
                <a:spcPct val="113999"/>
              </a:lnSpc>
              <a:spcBef>
                <a:spcPts val="10"/>
              </a:spcBef>
            </a:pP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права</a:t>
            </a:r>
            <a:r>
              <a:rPr sz="1600" spc="2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відповідача</a:t>
            </a:r>
            <a:r>
              <a:rPr sz="1600" spc="2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r>
              <a:rPr sz="1600" spc="20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ті</a:t>
            </a:r>
            <a:r>
              <a:rPr sz="1600" spc="2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ділянки,</a:t>
            </a:r>
            <a:r>
              <a:rPr sz="1600" spc="19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які</a:t>
            </a:r>
            <a:r>
              <a:rPr sz="1600" spc="19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правомірно</a:t>
            </a:r>
            <a:r>
              <a:rPr sz="1600" spc="20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належали</a:t>
            </a:r>
            <a:r>
              <a:rPr sz="1600" spc="1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йому</a:t>
            </a:r>
            <a:r>
              <a:rPr sz="1600" spc="20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до</a:t>
            </a:r>
            <a:r>
              <a:rPr sz="1600" spc="19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такого</a:t>
            </a:r>
            <a:r>
              <a:rPr sz="1600" spc="2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протиправного</a:t>
            </a:r>
            <a:r>
              <a:rPr sz="1600" spc="2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об’єднання.</a:t>
            </a:r>
            <a:r>
              <a:rPr sz="1600" spc="204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Припинення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права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власності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відповідача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r>
              <a:rPr sz="1600" spc="2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новоутворену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(об’єднану)</a:t>
            </a:r>
            <a:r>
              <a:rPr sz="1600" spc="2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земельну</a:t>
            </a:r>
            <a:r>
              <a:rPr sz="1600" spc="229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ділянку,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скасування</a:t>
            </a:r>
            <a:r>
              <a:rPr sz="1600" spc="2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її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державної</a:t>
            </a:r>
            <a:r>
              <a:rPr sz="1600" spc="2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реєстрації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та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прав</a:t>
            </a:r>
            <a:r>
              <a:rPr sz="1600" spc="2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на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неї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не</a:t>
            </a:r>
            <a:r>
              <a:rPr sz="1600" spc="2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позбавляє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відповідача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можливості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зареєструвати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нову</a:t>
            </a:r>
            <a:r>
              <a:rPr sz="1600" spc="2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земельну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ділянку,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щодо</a:t>
            </a:r>
            <a:r>
              <a:rPr sz="1600" spc="22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якої</a:t>
            </a:r>
            <a:r>
              <a:rPr sz="1600" spc="22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немає</a:t>
            </a:r>
            <a:r>
              <a:rPr sz="1600" spc="23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спору, </a:t>
            </a:r>
            <a:r>
              <a:rPr sz="1600" spc="5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тобто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ділянку</a:t>
            </a:r>
            <a:r>
              <a:rPr sz="1600" spc="3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за</a:t>
            </a:r>
            <a:r>
              <a:rPr sz="1600" spc="1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винятком</a:t>
            </a:r>
            <a:r>
              <a:rPr sz="1600" spc="4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спірних</a:t>
            </a:r>
            <a:r>
              <a:rPr sz="1600" spc="5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0274E"/>
                </a:solidFill>
                <a:latin typeface="Arial Narrow"/>
                <a:cs typeface="Arial" panose="020B0604020202020204" pitchFamily="34" charset="0"/>
              </a:rPr>
              <a:t>ділянок.</a:t>
            </a:r>
            <a:endParaRPr sz="1600" dirty="0">
              <a:latin typeface="Arial Narrow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7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75" dirty="0"/>
              <a:t>Постанова</a:t>
            </a:r>
            <a:r>
              <a:rPr sz="3000" spc="-90" dirty="0"/>
              <a:t> </a:t>
            </a:r>
            <a:r>
              <a:rPr sz="3000" dirty="0"/>
              <a:t>ВП</a:t>
            </a:r>
            <a:r>
              <a:rPr sz="3000" spc="-60" dirty="0"/>
              <a:t> </a:t>
            </a:r>
            <a:r>
              <a:rPr sz="3000" spc="-45" dirty="0"/>
              <a:t>ВС</a:t>
            </a:r>
            <a:r>
              <a:rPr sz="3000" spc="-70" dirty="0"/>
              <a:t> </a:t>
            </a:r>
            <a:r>
              <a:rPr sz="3000" spc="95" dirty="0"/>
              <a:t>від</a:t>
            </a:r>
            <a:r>
              <a:rPr sz="3000" spc="-75" dirty="0"/>
              <a:t> </a:t>
            </a:r>
            <a:r>
              <a:rPr sz="3000" spc="60" dirty="0"/>
              <a:t>18.01.2023</a:t>
            </a:r>
            <a:r>
              <a:rPr sz="3000" spc="-70" dirty="0"/>
              <a:t> </a:t>
            </a:r>
            <a:r>
              <a:rPr sz="3000" dirty="0"/>
              <a:t>у</a:t>
            </a:r>
            <a:r>
              <a:rPr sz="3000" spc="-25" dirty="0"/>
              <a:t> </a:t>
            </a:r>
            <a:r>
              <a:rPr sz="3000" spc="85" dirty="0"/>
              <a:t>справі</a:t>
            </a:r>
            <a:r>
              <a:rPr sz="3000" spc="-60" dirty="0"/>
              <a:t> </a:t>
            </a:r>
            <a:r>
              <a:rPr sz="3000" dirty="0"/>
              <a:t>№</a:t>
            </a:r>
            <a:r>
              <a:rPr sz="3000" spc="-55" dirty="0"/>
              <a:t> </a:t>
            </a:r>
            <a:r>
              <a:rPr sz="3000" spc="125" dirty="0"/>
              <a:t>488/2807/17</a:t>
            </a:r>
            <a:r>
              <a:rPr sz="3000" spc="-75" dirty="0"/>
              <a:t> </a:t>
            </a:r>
            <a:r>
              <a:rPr sz="3000" spc="254" dirty="0"/>
              <a:t>*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501" y="1291590"/>
            <a:ext cx="9631680" cy="5266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4100"/>
              </a:lnSpc>
              <a:spcBef>
                <a:spcPts val="95"/>
              </a:spcBef>
            </a:pP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Велика</a:t>
            </a:r>
            <a:r>
              <a:rPr sz="1800" spc="2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Палата</a:t>
            </a:r>
            <a:r>
              <a:rPr sz="1800" spc="20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Верховного</a:t>
            </a:r>
            <a:r>
              <a:rPr sz="1800" spc="20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Суду</a:t>
            </a:r>
            <a:r>
              <a:rPr sz="1800" spc="20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розглянула</a:t>
            </a:r>
            <a:r>
              <a:rPr sz="1800" spc="2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справу</a:t>
            </a:r>
            <a:r>
              <a:rPr sz="1800" spc="2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за</a:t>
            </a:r>
            <a:r>
              <a:rPr sz="1800" spc="2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Arial Narrow"/>
                <a:cs typeface="Arial Narrow"/>
              </a:rPr>
              <a:t>позовом,</a:t>
            </a:r>
            <a:r>
              <a:rPr sz="1800" spc="2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70" dirty="0">
                <a:solidFill>
                  <a:srgbClr val="00274E"/>
                </a:solidFill>
                <a:latin typeface="Arial Narrow"/>
                <a:cs typeface="Arial Narrow"/>
              </a:rPr>
              <a:t>який</a:t>
            </a:r>
            <a:r>
              <a:rPr sz="1800" spc="19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60" dirty="0">
                <a:solidFill>
                  <a:srgbClr val="00274E"/>
                </a:solidFill>
                <a:latin typeface="Arial Narrow"/>
                <a:cs typeface="Arial Narrow"/>
              </a:rPr>
              <a:t>виконуючий</a:t>
            </a:r>
            <a:r>
              <a:rPr sz="1800" spc="2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обов’язки</a:t>
            </a:r>
            <a:r>
              <a:rPr sz="1800" spc="20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00274E"/>
                </a:solidFill>
                <a:latin typeface="Arial Narrow"/>
                <a:cs typeface="Arial Narrow"/>
              </a:rPr>
              <a:t>керівника </a:t>
            </a:r>
            <a:r>
              <a:rPr sz="1800" spc="45" dirty="0">
                <a:solidFill>
                  <a:srgbClr val="00274E"/>
                </a:solidFill>
                <a:latin typeface="Arial Narrow"/>
                <a:cs typeface="Arial Narrow"/>
              </a:rPr>
              <a:t>Миколаївської</a:t>
            </a:r>
            <a:r>
              <a:rPr sz="18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місцевої</a:t>
            </a:r>
            <a:r>
              <a:rPr sz="18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прокуратури</a:t>
            </a:r>
            <a:r>
              <a:rPr sz="18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№</a:t>
            </a:r>
            <a:r>
              <a:rPr sz="1800" spc="3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2</a:t>
            </a:r>
            <a:r>
              <a:rPr sz="18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подав</a:t>
            </a:r>
            <a:r>
              <a:rPr sz="1800" spc="3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90" dirty="0">
                <a:solidFill>
                  <a:srgbClr val="00274E"/>
                </a:solidFill>
                <a:latin typeface="Arial Narrow"/>
                <a:cs typeface="Arial Narrow"/>
              </a:rPr>
              <a:t>в</a:t>
            </a:r>
            <a:r>
              <a:rPr sz="18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інтересах</a:t>
            </a:r>
            <a:r>
              <a:rPr sz="1800" spc="3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Arial Narrow"/>
                <a:cs typeface="Arial Narrow"/>
              </a:rPr>
              <a:t>держави</a:t>
            </a:r>
            <a:r>
              <a:rPr sz="18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90" dirty="0">
                <a:solidFill>
                  <a:srgbClr val="00274E"/>
                </a:solidFill>
                <a:latin typeface="Arial Narrow"/>
                <a:cs typeface="Arial Narrow"/>
              </a:rPr>
              <a:t>в</a:t>
            </a:r>
            <a:r>
              <a:rPr sz="1800" spc="3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особі</a:t>
            </a:r>
            <a:r>
              <a:rPr sz="1800" spc="35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Arial Narrow"/>
                <a:cs typeface="Arial Narrow"/>
              </a:rPr>
              <a:t>Миколаївської</a:t>
            </a:r>
            <a:r>
              <a:rPr sz="18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-10" dirty="0">
                <a:solidFill>
                  <a:srgbClr val="00274E"/>
                </a:solidFill>
                <a:latin typeface="Arial Narrow"/>
                <a:cs typeface="Arial Narrow"/>
              </a:rPr>
              <a:t>обласної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державної</a:t>
            </a:r>
            <a:r>
              <a:rPr sz="1800" spc="2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адміністрації,</a:t>
            </a:r>
            <a:r>
              <a:rPr sz="1800" spc="20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до</a:t>
            </a:r>
            <a:r>
              <a:rPr sz="1800" spc="2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45" dirty="0">
                <a:solidFill>
                  <a:srgbClr val="00274E"/>
                </a:solidFill>
                <a:latin typeface="Arial Narrow"/>
                <a:cs typeface="Arial Narrow"/>
              </a:rPr>
              <a:t>Миколаївської</a:t>
            </a:r>
            <a:r>
              <a:rPr sz="1800" spc="20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55" dirty="0">
                <a:solidFill>
                  <a:srgbClr val="00274E"/>
                </a:solidFill>
                <a:latin typeface="Arial Narrow"/>
                <a:cs typeface="Arial Narrow"/>
              </a:rPr>
              <a:t>міської</a:t>
            </a:r>
            <a:r>
              <a:rPr sz="1800" spc="2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dirty="0">
                <a:solidFill>
                  <a:srgbClr val="00274E"/>
                </a:solidFill>
                <a:latin typeface="Arial Narrow"/>
                <a:cs typeface="Arial Narrow"/>
              </a:rPr>
              <a:t>ради,</a:t>
            </a:r>
            <a:r>
              <a:rPr sz="1800" spc="2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-60" dirty="0">
                <a:solidFill>
                  <a:srgbClr val="00274E"/>
                </a:solidFill>
                <a:latin typeface="Arial Narrow"/>
                <a:cs typeface="Arial Narrow"/>
              </a:rPr>
              <a:t>ОСОБА_1,</a:t>
            </a:r>
            <a:r>
              <a:rPr sz="1800" spc="19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spc="-45" dirty="0">
                <a:solidFill>
                  <a:srgbClr val="00274E"/>
                </a:solidFill>
                <a:latin typeface="Arial Narrow"/>
                <a:cs typeface="Arial Narrow"/>
              </a:rPr>
              <a:t>ОСОБА_2</a:t>
            </a:r>
            <a:r>
              <a:rPr sz="1800" spc="19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про</a:t>
            </a:r>
            <a:r>
              <a:rPr sz="1800" i="1" spc="204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визнання</a:t>
            </a:r>
            <a:r>
              <a:rPr sz="1800" i="1" spc="204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незаконним</a:t>
            </a:r>
            <a:r>
              <a:rPr sz="1800" i="1" spc="204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spc="-50" dirty="0">
                <a:solidFill>
                  <a:srgbClr val="006FC0"/>
                </a:solidFill>
                <a:latin typeface="Arial Narrow"/>
                <a:cs typeface="Arial Narrow"/>
              </a:rPr>
              <a:t>і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скасування</a:t>
            </a:r>
            <a:r>
              <a:rPr sz="1800" i="1" spc="10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окремих</a:t>
            </a:r>
            <a:r>
              <a:rPr sz="1800" i="1" spc="10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spc="-35" dirty="0">
                <a:solidFill>
                  <a:srgbClr val="006FC0"/>
                </a:solidFill>
                <a:latin typeface="Arial Narrow"/>
                <a:cs typeface="Arial Narrow"/>
              </a:rPr>
              <a:t>пунктів</a:t>
            </a:r>
            <a:r>
              <a:rPr sz="1800" i="1" spc="9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рішення</a:t>
            </a:r>
            <a:r>
              <a:rPr sz="1800" i="1" spc="10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ради,</a:t>
            </a:r>
            <a:r>
              <a:rPr sz="1800" i="1" spc="1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визнання</a:t>
            </a:r>
            <a:r>
              <a:rPr sz="1800" i="1" spc="8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недійсним</a:t>
            </a:r>
            <a:r>
              <a:rPr sz="1800" i="1" spc="10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державного</a:t>
            </a:r>
            <a:r>
              <a:rPr sz="1800" i="1" spc="10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spc="-114" dirty="0">
                <a:solidFill>
                  <a:srgbClr val="006FC0"/>
                </a:solidFill>
                <a:latin typeface="Arial Narrow"/>
                <a:cs typeface="Arial Narrow"/>
              </a:rPr>
              <a:t>акта,</a:t>
            </a:r>
            <a:r>
              <a:rPr sz="1800" i="1" spc="114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spc="-30" dirty="0">
                <a:solidFill>
                  <a:srgbClr val="006FC0"/>
                </a:solidFill>
                <a:latin typeface="Arial Narrow"/>
                <a:cs typeface="Arial Narrow"/>
              </a:rPr>
              <a:t>витребування</a:t>
            </a:r>
            <a:r>
              <a:rPr sz="1800" i="1" spc="10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spc="-10" dirty="0">
                <a:solidFill>
                  <a:srgbClr val="006FC0"/>
                </a:solidFill>
                <a:latin typeface="Arial Narrow"/>
                <a:cs typeface="Arial Narrow"/>
              </a:rPr>
              <a:t>земельної </a:t>
            </a:r>
            <a:r>
              <a:rPr sz="1800" i="1" spc="45" dirty="0">
                <a:solidFill>
                  <a:srgbClr val="006FC0"/>
                </a:solidFill>
                <a:latin typeface="Arial Narrow"/>
                <a:cs typeface="Arial Narrow"/>
              </a:rPr>
              <a:t>ділянки</a:t>
            </a:r>
            <a:r>
              <a:rPr sz="1800" i="1" spc="5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шляхом</a:t>
            </a:r>
            <a:r>
              <a:rPr sz="1800" i="1" spc="5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знесення</a:t>
            </a:r>
            <a:r>
              <a:rPr sz="1800" i="1" spc="5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спорудженого</a:t>
            </a:r>
            <a:r>
              <a:rPr sz="1800" i="1" spc="6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на</a:t>
            </a:r>
            <a:r>
              <a:rPr sz="1800" i="1" spc="6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dirty="0">
                <a:solidFill>
                  <a:srgbClr val="006FC0"/>
                </a:solidFill>
                <a:latin typeface="Arial Narrow"/>
                <a:cs typeface="Arial Narrow"/>
              </a:rPr>
              <a:t>ній</a:t>
            </a:r>
            <a:r>
              <a:rPr sz="1800" i="1" spc="6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spc="-45" dirty="0">
                <a:solidFill>
                  <a:srgbClr val="006FC0"/>
                </a:solidFill>
                <a:latin typeface="Arial Narrow"/>
                <a:cs typeface="Arial Narrow"/>
              </a:rPr>
              <a:t>об’єкта</a:t>
            </a:r>
            <a:r>
              <a:rPr sz="1800" i="1" spc="5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sz="1800" i="1" spc="-10" dirty="0">
                <a:solidFill>
                  <a:srgbClr val="006FC0"/>
                </a:solidFill>
                <a:latin typeface="Arial Narrow"/>
                <a:cs typeface="Arial Narrow"/>
              </a:rPr>
              <a:t>нерухомості.</a:t>
            </a:r>
            <a:endParaRPr sz="1800">
              <a:latin typeface="Arial Narrow"/>
              <a:cs typeface="Arial Narrow"/>
            </a:endParaRPr>
          </a:p>
          <a:p>
            <a:pPr marL="12700" marR="7620" algn="just">
              <a:lnSpc>
                <a:spcPct val="114100"/>
              </a:lnSpc>
              <a:spcBef>
                <a:spcPts val="1835"/>
              </a:spcBef>
            </a:pP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Не</a:t>
            </a:r>
            <a:r>
              <a:rPr sz="1500" spc="21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spc="75" dirty="0">
                <a:solidFill>
                  <a:srgbClr val="00274E"/>
                </a:solidFill>
                <a:latin typeface="Arial Narrow"/>
                <a:cs typeface="Arial Narrow"/>
              </a:rPr>
              <a:t>можна</a:t>
            </a:r>
            <a:r>
              <a:rPr sz="1500" spc="21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розглядати</a:t>
            </a:r>
            <a:r>
              <a:rPr sz="1500" spc="21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spc="100" dirty="0">
                <a:solidFill>
                  <a:srgbClr val="00274E"/>
                </a:solidFill>
                <a:latin typeface="Arial Narrow"/>
                <a:cs typeface="Arial Narrow"/>
              </a:rPr>
              <a:t>як</a:t>
            </a:r>
            <a:r>
              <a:rPr sz="1500" spc="21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єдиний</a:t>
            </a:r>
            <a:r>
              <a:rPr sz="1500" spc="22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позов</a:t>
            </a:r>
            <a:r>
              <a:rPr sz="1500" spc="21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вимогу</a:t>
            </a:r>
            <a:r>
              <a:rPr sz="1500" spc="22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витребувати</a:t>
            </a:r>
            <a:r>
              <a:rPr sz="1500" spc="21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спірну</a:t>
            </a:r>
            <a:r>
              <a:rPr sz="1500" spc="21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земельну</a:t>
            </a:r>
            <a:r>
              <a:rPr sz="1500" spc="21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ділянку</a:t>
            </a:r>
            <a:r>
              <a:rPr sz="1500" spc="215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шляхом</a:t>
            </a:r>
            <a:r>
              <a:rPr sz="1500" spc="21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знесення</a:t>
            </a:r>
            <a:r>
              <a:rPr sz="1500" spc="220" dirty="0">
                <a:solidFill>
                  <a:srgbClr val="00274E"/>
                </a:solidFill>
                <a:latin typeface="Arial Narrow"/>
                <a:cs typeface="Arial Narrow"/>
              </a:rPr>
              <a:t>  </a:t>
            </a:r>
            <a:r>
              <a:rPr sz="1500" spc="35" dirty="0">
                <a:solidFill>
                  <a:srgbClr val="00274E"/>
                </a:solidFill>
                <a:latin typeface="Arial Narrow"/>
                <a:cs typeface="Arial Narrow"/>
              </a:rPr>
              <a:t>об’єкта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нерухомості,</a:t>
            </a:r>
            <a:r>
              <a:rPr sz="1500" spc="4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оскільки</a:t>
            </a:r>
            <a:r>
              <a:rPr sz="1500" spc="4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80" dirty="0">
                <a:solidFill>
                  <a:srgbClr val="00274E"/>
                </a:solidFill>
                <a:latin typeface="Arial Narrow"/>
                <a:cs typeface="Arial Narrow"/>
              </a:rPr>
              <a:t>в</a:t>
            </a:r>
            <a:r>
              <a:rPr sz="1500" spc="459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такій</a:t>
            </a:r>
            <a:r>
              <a:rPr sz="1500" spc="4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вимозі</a:t>
            </a:r>
            <a:r>
              <a:rPr sz="1500" spc="4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поєднані</a:t>
            </a:r>
            <a:r>
              <a:rPr sz="1500" spc="4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одночасно</a:t>
            </a:r>
            <a:r>
              <a:rPr sz="1500" spc="4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два</a:t>
            </a:r>
            <a:r>
              <a:rPr sz="1500" spc="4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способи</a:t>
            </a:r>
            <a:r>
              <a:rPr sz="1500" spc="4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захисту</a:t>
            </a:r>
            <a:r>
              <a:rPr sz="1500" spc="4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(віндикаційний</a:t>
            </a:r>
            <a:r>
              <a:rPr sz="1500" spc="4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і</a:t>
            </a:r>
            <a:r>
              <a:rPr sz="1500" spc="4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негаторний</a:t>
            </a:r>
            <a:r>
              <a:rPr sz="1500" spc="4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10" dirty="0">
                <a:solidFill>
                  <a:srgbClr val="00274E"/>
                </a:solidFill>
                <a:latin typeface="Arial Narrow"/>
                <a:cs typeface="Arial Narrow"/>
              </a:rPr>
              <a:t>позови),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спрямовані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усунення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різних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за</a:t>
            </a:r>
            <a:r>
              <a:rPr sz="1500" spc="8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змістом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порушень</a:t>
            </a:r>
            <a:r>
              <a:rPr sz="1500" spc="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права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10" dirty="0">
                <a:solidFill>
                  <a:srgbClr val="00274E"/>
                </a:solidFill>
                <a:latin typeface="Arial Narrow"/>
                <a:cs typeface="Arial Narrow"/>
              </a:rPr>
              <a:t>власності.</a:t>
            </a:r>
            <a:endParaRPr sz="15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500">
              <a:latin typeface="Arial Narrow"/>
              <a:cs typeface="Arial Narrow"/>
            </a:endParaRPr>
          </a:p>
          <a:p>
            <a:pPr marL="12700" marR="5715" algn="just">
              <a:lnSpc>
                <a:spcPct val="113999"/>
              </a:lnSpc>
            </a:pP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Власник</a:t>
            </a:r>
            <a:r>
              <a:rPr sz="1500" spc="3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земельної</a:t>
            </a:r>
            <a:r>
              <a:rPr sz="1500" spc="3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ділянки</a:t>
            </a:r>
            <a:r>
              <a:rPr sz="15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70" dirty="0">
                <a:solidFill>
                  <a:srgbClr val="00274E"/>
                </a:solidFill>
                <a:latin typeface="Arial Narrow"/>
                <a:cs typeface="Arial Narrow"/>
              </a:rPr>
              <a:t>може</a:t>
            </a:r>
            <a:r>
              <a:rPr sz="1500" spc="3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просити</a:t>
            </a:r>
            <a:r>
              <a:rPr sz="15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про</a:t>
            </a:r>
            <a:r>
              <a:rPr sz="1500" spc="3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захист</a:t>
            </a:r>
            <a:r>
              <a:rPr sz="15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права</a:t>
            </a:r>
            <a:r>
              <a:rPr sz="15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володіння</a:t>
            </a:r>
            <a:r>
              <a:rPr sz="15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шляхом</a:t>
            </a:r>
            <a:r>
              <a:rPr sz="15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витребування</a:t>
            </a:r>
            <a:r>
              <a:rPr sz="1500" spc="3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такої</a:t>
            </a:r>
            <a:r>
              <a:rPr sz="15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ділянки</a:t>
            </a:r>
            <a:r>
              <a:rPr sz="1500" spc="3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0" dirty="0">
                <a:solidFill>
                  <a:srgbClr val="00274E"/>
                </a:solidFill>
                <a:latin typeface="Arial Narrow"/>
                <a:cs typeface="Arial Narrow"/>
              </a:rPr>
              <a:t>з</a:t>
            </a:r>
            <a:r>
              <a:rPr sz="1500" spc="34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10" dirty="0">
                <a:solidFill>
                  <a:srgbClr val="00274E"/>
                </a:solidFill>
                <a:latin typeface="Arial Narrow"/>
                <a:cs typeface="Arial Narrow"/>
              </a:rPr>
              <a:t>володіння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кінцевого</a:t>
            </a:r>
            <a:r>
              <a:rPr sz="1500" spc="3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набувача,</a:t>
            </a:r>
            <a:r>
              <a:rPr sz="1500" spc="3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що</a:t>
            </a:r>
            <a:r>
              <a:rPr sz="1500" spc="3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75" dirty="0">
                <a:solidFill>
                  <a:srgbClr val="00274E"/>
                </a:solidFill>
                <a:latin typeface="Arial Narrow"/>
                <a:cs typeface="Arial Narrow"/>
              </a:rPr>
              <a:t>є</a:t>
            </a:r>
            <a:r>
              <a:rPr sz="1500" spc="3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підставою</a:t>
            </a:r>
            <a:r>
              <a:rPr sz="1500" spc="3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не</a:t>
            </a:r>
            <a:r>
              <a:rPr sz="1500" spc="30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для</a:t>
            </a:r>
            <a:r>
              <a:rPr sz="1500" spc="3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знесення</a:t>
            </a:r>
            <a:r>
              <a:rPr sz="1500" spc="3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спорудженого</a:t>
            </a:r>
            <a:r>
              <a:rPr sz="1500" spc="3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500" spc="3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ній</a:t>
            </a:r>
            <a:r>
              <a:rPr sz="1500" spc="3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об’єкта</a:t>
            </a:r>
            <a:r>
              <a:rPr sz="1500" spc="3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нерухомості,</a:t>
            </a:r>
            <a:r>
              <a:rPr sz="1500" spc="3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а</a:t>
            </a:r>
            <a:r>
              <a:rPr sz="1500" spc="3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для</a:t>
            </a:r>
            <a:r>
              <a:rPr sz="1500" spc="3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внесення</a:t>
            </a:r>
            <a:r>
              <a:rPr sz="1500" spc="3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10" dirty="0">
                <a:solidFill>
                  <a:srgbClr val="00274E"/>
                </a:solidFill>
                <a:latin typeface="Arial Narrow"/>
                <a:cs typeface="Arial Narrow"/>
              </a:rPr>
              <a:t>запису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(відомостей)</a:t>
            </a:r>
            <a:r>
              <a:rPr sz="1500" spc="2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про</a:t>
            </a:r>
            <a:r>
              <a:rPr sz="1500" spc="2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право</a:t>
            </a:r>
            <a:r>
              <a:rPr sz="1500" spc="2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власності</a:t>
            </a:r>
            <a:r>
              <a:rPr sz="1500" spc="2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500" spc="2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спірну</a:t>
            </a:r>
            <a:r>
              <a:rPr sz="1500" spc="2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земельну</a:t>
            </a:r>
            <a:r>
              <a:rPr sz="1500" spc="2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ділянку</a:t>
            </a:r>
            <a:r>
              <a:rPr sz="1500" spc="2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до</a:t>
            </a:r>
            <a:r>
              <a:rPr sz="1500" spc="27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Державного</a:t>
            </a:r>
            <a:r>
              <a:rPr sz="1500" spc="2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реєстру</a:t>
            </a:r>
            <a:r>
              <a:rPr sz="1500" spc="28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речових</a:t>
            </a:r>
            <a:r>
              <a:rPr sz="1500" spc="28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прав</a:t>
            </a:r>
            <a:r>
              <a:rPr sz="1500" spc="28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500" spc="2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нерухоме</a:t>
            </a:r>
            <a:r>
              <a:rPr sz="1500" spc="27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10" dirty="0">
                <a:solidFill>
                  <a:srgbClr val="00274E"/>
                </a:solidFill>
                <a:latin typeface="Arial Narrow"/>
                <a:cs typeface="Arial Narrow"/>
              </a:rPr>
              <a:t>майно.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Після</a:t>
            </a:r>
            <a:r>
              <a:rPr sz="1500" spc="1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того</a:t>
            </a:r>
            <a:r>
              <a:rPr sz="15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власник</a:t>
            </a:r>
            <a:r>
              <a:rPr sz="15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70" dirty="0">
                <a:solidFill>
                  <a:srgbClr val="00274E"/>
                </a:solidFill>
                <a:latin typeface="Arial Narrow"/>
                <a:cs typeface="Arial Narrow"/>
              </a:rPr>
              <a:t>може</a:t>
            </a:r>
            <a:r>
              <a:rPr sz="15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ставити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питання</a:t>
            </a:r>
            <a:r>
              <a:rPr sz="15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про</a:t>
            </a:r>
            <a:r>
              <a:rPr sz="1500" spc="11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захист</a:t>
            </a:r>
            <a:r>
              <a:rPr sz="15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прав</a:t>
            </a:r>
            <a:r>
              <a:rPr sz="15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від</a:t>
            </a:r>
            <a:r>
              <a:rPr sz="1500" spc="1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порушень,</a:t>
            </a:r>
            <a:r>
              <a:rPr sz="1500" spc="1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75" dirty="0">
                <a:solidFill>
                  <a:srgbClr val="00274E"/>
                </a:solidFill>
                <a:latin typeface="Arial Narrow"/>
                <a:cs typeface="Arial Narrow"/>
              </a:rPr>
              <a:t>які</a:t>
            </a:r>
            <a:r>
              <a:rPr sz="1500" spc="11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не</a:t>
            </a:r>
            <a:r>
              <a:rPr sz="15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пов’язані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100" dirty="0">
                <a:solidFill>
                  <a:srgbClr val="00274E"/>
                </a:solidFill>
                <a:latin typeface="Arial Narrow"/>
                <a:cs typeface="Arial Narrow"/>
              </a:rPr>
              <a:t>з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позбавленням</a:t>
            </a:r>
            <a:r>
              <a:rPr sz="15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його</a:t>
            </a:r>
            <a:r>
              <a:rPr sz="15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10" dirty="0">
                <a:solidFill>
                  <a:srgbClr val="00274E"/>
                </a:solidFill>
                <a:latin typeface="Arial Narrow"/>
                <a:cs typeface="Arial Narrow"/>
              </a:rPr>
              <a:t>володіння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спірною</a:t>
            </a:r>
            <a:r>
              <a:rPr sz="1500" spc="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земельною</a:t>
            </a:r>
            <a:r>
              <a:rPr sz="1500" spc="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ділянкою,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 зокрема,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шляхом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знесення</a:t>
            </a:r>
            <a:r>
              <a:rPr sz="1500" spc="50" dirty="0">
                <a:solidFill>
                  <a:srgbClr val="00274E"/>
                </a:solidFill>
                <a:latin typeface="Arial Narrow"/>
                <a:cs typeface="Arial Narrow"/>
              </a:rPr>
              <a:t> спорудженого</a:t>
            </a:r>
            <a:r>
              <a:rPr sz="1500" spc="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на</a:t>
            </a:r>
            <a:r>
              <a:rPr sz="1500" spc="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dirty="0">
                <a:solidFill>
                  <a:srgbClr val="00274E"/>
                </a:solidFill>
                <a:latin typeface="Arial Narrow"/>
                <a:cs typeface="Arial Narrow"/>
              </a:rPr>
              <a:t>ній</a:t>
            </a:r>
            <a:r>
              <a:rPr sz="1500" spc="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об’єкта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10" dirty="0">
                <a:solidFill>
                  <a:srgbClr val="00274E"/>
                </a:solidFill>
                <a:latin typeface="Arial Narrow"/>
                <a:cs typeface="Arial Narrow"/>
              </a:rPr>
              <a:t>нерухомості.</a:t>
            </a:r>
            <a:endParaRPr sz="15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</a:pP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У</a:t>
            </a:r>
            <a:r>
              <a:rPr sz="1500" spc="11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разі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поєднання</a:t>
            </a:r>
            <a:r>
              <a:rPr sz="15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80" dirty="0">
                <a:solidFill>
                  <a:srgbClr val="00274E"/>
                </a:solidFill>
                <a:latin typeface="Arial Narrow"/>
                <a:cs typeface="Arial Narrow"/>
              </a:rPr>
              <a:t>в</a:t>
            </a:r>
            <a:r>
              <a:rPr sz="15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одній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вимозі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віндикаційного</a:t>
            </a:r>
            <a:r>
              <a:rPr sz="15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та</a:t>
            </a:r>
            <a:r>
              <a:rPr sz="15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негаторного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позовів</a:t>
            </a:r>
            <a:r>
              <a:rPr sz="15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суд</a:t>
            </a:r>
            <a:r>
              <a:rPr sz="15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має</a:t>
            </a:r>
            <a:r>
              <a:rPr sz="1500" spc="13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визначити,</a:t>
            </a:r>
            <a:r>
              <a:rPr sz="1500" spc="13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яку</a:t>
            </a:r>
            <a:r>
              <a:rPr sz="1500" spc="1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мету</a:t>
            </a:r>
            <a:r>
              <a:rPr sz="1500" spc="114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переслідує</a:t>
            </a:r>
            <a:r>
              <a:rPr sz="1500" spc="1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позивач,</a:t>
            </a:r>
            <a:r>
              <a:rPr sz="1500" spc="14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-50" dirty="0">
                <a:solidFill>
                  <a:srgbClr val="00274E"/>
                </a:solidFill>
                <a:latin typeface="Arial Narrow"/>
                <a:cs typeface="Arial Narrow"/>
              </a:rPr>
              <a:t>і</a:t>
            </a:r>
            <a:endParaRPr sz="1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500" spc="30" dirty="0">
                <a:solidFill>
                  <a:srgbClr val="00274E"/>
                </a:solidFill>
                <a:latin typeface="Arial Narrow"/>
                <a:cs typeface="Arial Narrow"/>
              </a:rPr>
              <a:t>застосувати</a:t>
            </a:r>
            <a:r>
              <a:rPr sz="1500" spc="-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належні</a:t>
            </a:r>
            <a:r>
              <a:rPr sz="1500" spc="1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норми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30" dirty="0">
                <a:solidFill>
                  <a:srgbClr val="00274E"/>
                </a:solidFill>
                <a:latin typeface="Arial Narrow"/>
                <a:cs typeface="Arial Narrow"/>
              </a:rPr>
              <a:t>права,</a:t>
            </a:r>
            <a:r>
              <a:rPr sz="1500" spc="1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зокрема,</a:t>
            </a:r>
            <a:r>
              <a:rPr sz="1500" spc="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55" dirty="0">
                <a:solidFill>
                  <a:srgbClr val="00274E"/>
                </a:solidFill>
                <a:latin typeface="Arial Narrow"/>
                <a:cs typeface="Arial Narrow"/>
              </a:rPr>
              <a:t>задовольняючи</a:t>
            </a:r>
            <a:r>
              <a:rPr sz="1500" spc="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0" dirty="0">
                <a:solidFill>
                  <a:srgbClr val="00274E"/>
                </a:solidFill>
                <a:latin typeface="Arial Narrow"/>
                <a:cs typeface="Arial Narrow"/>
              </a:rPr>
              <a:t>такий</a:t>
            </a:r>
            <a:r>
              <a:rPr sz="1500" spc="-20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65" dirty="0">
                <a:solidFill>
                  <a:srgbClr val="00274E"/>
                </a:solidFill>
                <a:latin typeface="Arial Narrow"/>
                <a:cs typeface="Arial Narrow"/>
              </a:rPr>
              <a:t>позов</a:t>
            </a:r>
            <a:r>
              <a:rPr sz="1500" spc="25" dirty="0">
                <a:solidFill>
                  <a:srgbClr val="00274E"/>
                </a:solidFill>
                <a:latin typeface="Arial Narrow"/>
                <a:cs typeface="Arial Narrow"/>
              </a:rPr>
              <a:t> </a:t>
            </a:r>
            <a:r>
              <a:rPr sz="1500" spc="45" dirty="0">
                <a:solidFill>
                  <a:srgbClr val="00274E"/>
                </a:solidFill>
                <a:latin typeface="Arial Narrow"/>
                <a:cs typeface="Arial Narrow"/>
              </a:rPr>
              <a:t>частково.</a:t>
            </a:r>
            <a:endParaRPr sz="1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sz="1600" spc="160" dirty="0">
                <a:solidFill>
                  <a:srgbClr val="0058AA"/>
                </a:solidFill>
                <a:latin typeface="Arial Narrow"/>
                <a:cs typeface="Arial Narrow"/>
              </a:rPr>
              <a:t>*</a:t>
            </a:r>
            <a:r>
              <a:rPr sz="1600" spc="2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10" dirty="0">
                <a:solidFill>
                  <a:srgbClr val="0058AA"/>
                </a:solidFill>
                <a:latin typeface="Arial Narrow"/>
                <a:cs typeface="Arial Narrow"/>
              </a:rPr>
              <a:t>Постанову</a:t>
            </a:r>
            <a:r>
              <a:rPr sz="1600" spc="-10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45" dirty="0">
                <a:solidFill>
                  <a:srgbClr val="0058AA"/>
                </a:solidFill>
                <a:latin typeface="Arial Narrow"/>
                <a:cs typeface="Arial Narrow"/>
              </a:rPr>
              <a:t>прийнято</a:t>
            </a:r>
            <a:r>
              <a:rPr sz="1600" spc="-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105" dirty="0">
                <a:solidFill>
                  <a:srgbClr val="0058AA"/>
                </a:solidFill>
                <a:latin typeface="Arial Narrow"/>
                <a:cs typeface="Arial Narrow"/>
              </a:rPr>
              <a:t>з</a:t>
            </a:r>
            <a:r>
              <a:rPr sz="1600" spc="2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70" dirty="0">
                <a:solidFill>
                  <a:srgbClr val="0058AA"/>
                </a:solidFill>
                <a:latin typeface="Arial Narrow"/>
                <a:cs typeface="Arial Narrow"/>
              </a:rPr>
              <a:t>окремою</a:t>
            </a:r>
            <a:r>
              <a:rPr sz="1600" spc="-1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80" dirty="0">
                <a:solidFill>
                  <a:srgbClr val="0058AA"/>
                </a:solidFill>
                <a:latin typeface="Arial Narrow"/>
                <a:cs typeface="Arial Narrow"/>
              </a:rPr>
              <a:t>думкою</a:t>
            </a:r>
            <a:r>
              <a:rPr sz="1600" spc="-25" dirty="0">
                <a:solidFill>
                  <a:srgbClr val="0058AA"/>
                </a:solidFill>
                <a:latin typeface="Arial Narrow"/>
                <a:cs typeface="Arial Narrow"/>
              </a:rPr>
              <a:t> </a:t>
            </a:r>
            <a:r>
              <a:rPr sz="1600" spc="-10" dirty="0">
                <a:solidFill>
                  <a:srgbClr val="0058AA"/>
                </a:solidFill>
                <a:latin typeface="Arial Narrow"/>
                <a:cs typeface="Arial Narrow"/>
              </a:rPr>
              <a:t>суддів</a:t>
            </a:r>
            <a:endParaRPr sz="16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75" dirty="0"/>
              <a:t>Постанова</a:t>
            </a:r>
            <a:r>
              <a:rPr sz="3000" spc="-90" dirty="0"/>
              <a:t> </a:t>
            </a:r>
            <a:r>
              <a:rPr sz="3000" dirty="0"/>
              <a:t>ВП</a:t>
            </a:r>
            <a:r>
              <a:rPr sz="3000" spc="-60" dirty="0"/>
              <a:t> </a:t>
            </a:r>
            <a:r>
              <a:rPr sz="3000" spc="-50" dirty="0"/>
              <a:t>ВС</a:t>
            </a:r>
            <a:r>
              <a:rPr sz="3000" spc="-70" dirty="0"/>
              <a:t> </a:t>
            </a:r>
            <a:r>
              <a:rPr sz="3000" spc="95" dirty="0"/>
              <a:t>від</a:t>
            </a:r>
            <a:r>
              <a:rPr sz="3000" spc="-75" dirty="0"/>
              <a:t> </a:t>
            </a:r>
            <a:r>
              <a:rPr sz="3000" spc="60" dirty="0"/>
              <a:t>20.06.2023</a:t>
            </a:r>
            <a:r>
              <a:rPr sz="3000" spc="-70" dirty="0"/>
              <a:t> </a:t>
            </a:r>
            <a:r>
              <a:rPr sz="3000" dirty="0"/>
              <a:t>у</a:t>
            </a:r>
            <a:r>
              <a:rPr sz="3000" spc="-25" dirty="0"/>
              <a:t> </a:t>
            </a:r>
            <a:r>
              <a:rPr sz="3000" spc="85" dirty="0"/>
              <a:t>справі</a:t>
            </a:r>
            <a:r>
              <a:rPr sz="3000" spc="-60" dirty="0"/>
              <a:t> </a:t>
            </a:r>
            <a:r>
              <a:rPr sz="3000" dirty="0"/>
              <a:t>№</a:t>
            </a:r>
            <a:r>
              <a:rPr sz="3000" spc="-55" dirty="0"/>
              <a:t> </a:t>
            </a:r>
            <a:r>
              <a:rPr sz="3000" spc="105" dirty="0"/>
              <a:t>554/10517/16-</a:t>
            </a:r>
            <a:r>
              <a:rPr sz="3000" spc="80" dirty="0"/>
              <a:t>ц</a:t>
            </a:r>
            <a:r>
              <a:rPr sz="3000" spc="-80" dirty="0"/>
              <a:t> </a:t>
            </a:r>
            <a:r>
              <a:rPr sz="3000" spc="254" dirty="0"/>
              <a:t>*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439" rIns="0" bIns="0" rtlCol="0">
            <a:spAutoFit/>
          </a:bodyPr>
          <a:lstStyle/>
          <a:p>
            <a:pPr marL="12700" marR="5080" algn="just">
              <a:lnSpc>
                <a:spcPct val="114100"/>
              </a:lnSpc>
              <a:spcBef>
                <a:spcPts val="95"/>
              </a:spcBef>
            </a:pPr>
            <a:r>
              <a:rPr dirty="0"/>
              <a:t>Велика</a:t>
            </a:r>
            <a:r>
              <a:rPr spc="215" dirty="0"/>
              <a:t>  </a:t>
            </a:r>
            <a:r>
              <a:rPr dirty="0"/>
              <a:t>Палата</a:t>
            </a:r>
            <a:r>
              <a:rPr spc="210" dirty="0"/>
              <a:t>  </a:t>
            </a:r>
            <a:r>
              <a:rPr dirty="0"/>
              <a:t>Верховного</a:t>
            </a:r>
            <a:r>
              <a:rPr spc="204" dirty="0"/>
              <a:t>  </a:t>
            </a:r>
            <a:r>
              <a:rPr dirty="0"/>
              <a:t>Суду</a:t>
            </a:r>
            <a:r>
              <a:rPr spc="215" dirty="0"/>
              <a:t>  </a:t>
            </a:r>
            <a:r>
              <a:rPr dirty="0"/>
              <a:t>розглянула</a:t>
            </a:r>
            <a:r>
              <a:rPr spc="204" dirty="0"/>
              <a:t>  </a:t>
            </a:r>
            <a:r>
              <a:rPr dirty="0"/>
              <a:t>справу</a:t>
            </a:r>
            <a:r>
              <a:rPr spc="215" dirty="0"/>
              <a:t>  </a:t>
            </a:r>
            <a:r>
              <a:rPr spc="60" dirty="0"/>
              <a:t>за</a:t>
            </a:r>
            <a:r>
              <a:rPr spc="210" dirty="0"/>
              <a:t>  </a:t>
            </a:r>
            <a:r>
              <a:rPr spc="65" dirty="0"/>
              <a:t>позовом</a:t>
            </a:r>
            <a:r>
              <a:rPr spc="210" dirty="0"/>
              <a:t>  </a:t>
            </a:r>
            <a:r>
              <a:rPr dirty="0"/>
              <a:t>першого</a:t>
            </a:r>
            <a:r>
              <a:rPr spc="210" dirty="0"/>
              <a:t>  </a:t>
            </a:r>
            <a:r>
              <a:rPr spc="55" dirty="0"/>
              <a:t>заступника</a:t>
            </a:r>
            <a:r>
              <a:rPr spc="210" dirty="0"/>
              <a:t>  </a:t>
            </a:r>
            <a:r>
              <a:rPr spc="50" dirty="0"/>
              <a:t>керівника </a:t>
            </a:r>
            <a:r>
              <a:rPr dirty="0"/>
              <a:t>Полтавської</a:t>
            </a:r>
            <a:r>
              <a:rPr spc="409" dirty="0"/>
              <a:t> </a:t>
            </a:r>
            <a:r>
              <a:rPr dirty="0"/>
              <a:t>місцевої</a:t>
            </a:r>
            <a:r>
              <a:rPr spc="415" dirty="0"/>
              <a:t> </a:t>
            </a:r>
            <a:r>
              <a:rPr dirty="0"/>
              <a:t>прокуратури</a:t>
            </a:r>
            <a:r>
              <a:rPr spc="415" dirty="0"/>
              <a:t> </a:t>
            </a:r>
            <a:r>
              <a:rPr dirty="0"/>
              <a:t>до</a:t>
            </a:r>
            <a:r>
              <a:rPr spc="415" dirty="0"/>
              <a:t> </a:t>
            </a:r>
            <a:r>
              <a:rPr spc="60" dirty="0"/>
              <a:t>виконавчого</a:t>
            </a:r>
            <a:r>
              <a:rPr spc="415" dirty="0"/>
              <a:t> </a:t>
            </a:r>
            <a:r>
              <a:rPr spc="55" dirty="0"/>
              <a:t>комітету</a:t>
            </a:r>
            <a:r>
              <a:rPr spc="405" dirty="0"/>
              <a:t> </a:t>
            </a:r>
            <a:r>
              <a:rPr spc="50" dirty="0"/>
              <a:t>Шевченківської</a:t>
            </a:r>
            <a:r>
              <a:rPr spc="420" dirty="0"/>
              <a:t> </a:t>
            </a:r>
            <a:r>
              <a:rPr dirty="0"/>
              <a:t>районної</a:t>
            </a:r>
            <a:r>
              <a:rPr spc="415" dirty="0"/>
              <a:t> </a:t>
            </a:r>
            <a:r>
              <a:rPr dirty="0"/>
              <a:t>у</a:t>
            </a:r>
            <a:r>
              <a:rPr spc="415" dirty="0"/>
              <a:t> </a:t>
            </a:r>
            <a:r>
              <a:rPr spc="60" dirty="0"/>
              <a:t>місті</a:t>
            </a:r>
            <a:r>
              <a:rPr spc="415" dirty="0"/>
              <a:t> </a:t>
            </a:r>
            <a:r>
              <a:rPr spc="-10" dirty="0"/>
              <a:t>Полтаві </a:t>
            </a:r>
            <a:r>
              <a:rPr dirty="0"/>
              <a:t>ради,</a:t>
            </a:r>
            <a:r>
              <a:rPr spc="345" dirty="0"/>
              <a:t> </a:t>
            </a:r>
            <a:r>
              <a:rPr spc="50" dirty="0"/>
              <a:t>Шевченківської</a:t>
            </a:r>
            <a:r>
              <a:rPr spc="340" dirty="0"/>
              <a:t> </a:t>
            </a:r>
            <a:r>
              <a:rPr dirty="0"/>
              <a:t>районної</a:t>
            </a:r>
            <a:r>
              <a:rPr spc="345" dirty="0"/>
              <a:t> </a:t>
            </a:r>
            <a:r>
              <a:rPr dirty="0"/>
              <a:t>у</a:t>
            </a:r>
            <a:r>
              <a:rPr spc="330" dirty="0"/>
              <a:t> </a:t>
            </a:r>
            <a:r>
              <a:rPr spc="60" dirty="0"/>
              <a:t>місті</a:t>
            </a:r>
            <a:r>
              <a:rPr spc="345" dirty="0"/>
              <a:t> </a:t>
            </a:r>
            <a:r>
              <a:rPr dirty="0"/>
              <a:t>Полтаві</a:t>
            </a:r>
            <a:r>
              <a:rPr spc="345" dirty="0"/>
              <a:t> </a:t>
            </a:r>
            <a:r>
              <a:rPr dirty="0"/>
              <a:t>ради,</a:t>
            </a:r>
            <a:r>
              <a:rPr spc="345" dirty="0"/>
              <a:t> </a:t>
            </a:r>
            <a:r>
              <a:rPr spc="-25" dirty="0"/>
              <a:t>ОСОБА_1,</a:t>
            </a:r>
            <a:r>
              <a:rPr spc="330" dirty="0"/>
              <a:t> </a:t>
            </a:r>
            <a:r>
              <a:rPr spc="-25" dirty="0"/>
              <a:t>ОСОБА_2,</a:t>
            </a:r>
            <a:r>
              <a:rPr spc="335" dirty="0"/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про</a:t>
            </a:r>
            <a:r>
              <a:rPr i="1" spc="3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визнання</a:t>
            </a:r>
            <a:r>
              <a:rPr i="1" spc="32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недійсним</a:t>
            </a:r>
            <a:r>
              <a:rPr i="1" spc="3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-290" dirty="0">
                <a:solidFill>
                  <a:srgbClr val="006FC0"/>
                </a:solidFill>
                <a:latin typeface="Arial Narrow"/>
                <a:cs typeface="Arial Narrow"/>
              </a:rPr>
              <a:t>та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 скасування</a:t>
            </a:r>
            <a:r>
              <a:rPr i="1" spc="21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рішень</a:t>
            </a:r>
            <a:r>
              <a:rPr i="1" spc="2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про</a:t>
            </a:r>
            <a:r>
              <a:rPr i="1" spc="22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надання</a:t>
            </a:r>
            <a:r>
              <a:rPr i="1" spc="2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у</a:t>
            </a:r>
            <a:r>
              <a:rPr i="1" spc="2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-10" dirty="0">
                <a:solidFill>
                  <a:srgbClr val="006FC0"/>
                </a:solidFill>
                <a:latin typeface="Arial Narrow"/>
                <a:cs typeface="Arial Narrow"/>
              </a:rPr>
              <a:t>власність</a:t>
            </a:r>
            <a:r>
              <a:rPr i="1" spc="22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земельної</a:t>
            </a:r>
            <a:r>
              <a:rPr i="1" spc="2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ділянки,</a:t>
            </a:r>
            <a:r>
              <a:rPr i="1" spc="23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визнання</a:t>
            </a:r>
            <a:r>
              <a:rPr i="1" spc="2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недійсним</a:t>
            </a:r>
            <a:r>
              <a:rPr i="1" spc="229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державного</a:t>
            </a:r>
            <a:r>
              <a:rPr i="1" spc="22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-90" dirty="0">
                <a:solidFill>
                  <a:srgbClr val="006FC0"/>
                </a:solidFill>
                <a:latin typeface="Arial Narrow"/>
                <a:cs typeface="Arial Narrow"/>
              </a:rPr>
              <a:t>акта</a:t>
            </a:r>
            <a:r>
              <a:rPr i="1" spc="21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-25" dirty="0">
                <a:solidFill>
                  <a:srgbClr val="006FC0"/>
                </a:solidFill>
                <a:latin typeface="Arial Narrow"/>
                <a:cs typeface="Arial Narrow"/>
              </a:rPr>
              <a:t>на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право</a:t>
            </a:r>
            <a:r>
              <a:rPr i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-25" dirty="0">
                <a:solidFill>
                  <a:srgbClr val="006FC0"/>
                </a:solidFill>
                <a:latin typeface="Arial Narrow"/>
                <a:cs typeface="Arial Narrow"/>
              </a:rPr>
              <a:t>власності</a:t>
            </a:r>
            <a:r>
              <a:rPr i="1" spc="7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на</a:t>
            </a:r>
            <a:r>
              <a:rPr i="1" spc="6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земельну</a:t>
            </a:r>
            <a:r>
              <a:rPr i="1" spc="5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ділянку,</a:t>
            </a:r>
            <a:r>
              <a:rPr i="1" spc="5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-30" dirty="0">
                <a:solidFill>
                  <a:srgbClr val="006FC0"/>
                </a:solidFill>
                <a:latin typeface="Arial Narrow"/>
                <a:cs typeface="Arial Narrow"/>
              </a:rPr>
              <a:t>витребування</a:t>
            </a:r>
            <a:r>
              <a:rPr i="1" spc="4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земельної</a:t>
            </a:r>
            <a:r>
              <a:rPr i="1" spc="7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45" dirty="0">
                <a:solidFill>
                  <a:srgbClr val="006FC0"/>
                </a:solidFill>
                <a:latin typeface="Arial Narrow"/>
                <a:cs typeface="Arial Narrow"/>
              </a:rPr>
              <a:t>ділянки</a:t>
            </a:r>
            <a:r>
              <a:rPr i="1" spc="3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70" dirty="0">
                <a:solidFill>
                  <a:srgbClr val="006FC0"/>
                </a:solidFill>
                <a:latin typeface="Arial Narrow"/>
                <a:cs typeface="Arial Narrow"/>
              </a:rPr>
              <a:t>із</a:t>
            </a:r>
            <a:r>
              <a:rPr i="1" spc="85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чужого</a:t>
            </a:r>
            <a:r>
              <a:rPr i="1" spc="5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dirty="0">
                <a:solidFill>
                  <a:srgbClr val="006FC0"/>
                </a:solidFill>
                <a:latin typeface="Arial Narrow"/>
                <a:cs typeface="Arial Narrow"/>
              </a:rPr>
              <a:t>незаконного</a:t>
            </a:r>
            <a:r>
              <a:rPr i="1" spc="40" dirty="0">
                <a:solidFill>
                  <a:srgbClr val="006FC0"/>
                </a:solidFill>
                <a:latin typeface="Arial Narrow"/>
                <a:cs typeface="Arial Narrow"/>
              </a:rPr>
              <a:t> </a:t>
            </a:r>
            <a:r>
              <a:rPr i="1" spc="-10" dirty="0">
                <a:solidFill>
                  <a:srgbClr val="006FC0"/>
                </a:solidFill>
                <a:latin typeface="Arial Narrow"/>
                <a:cs typeface="Arial Narrow"/>
              </a:rPr>
              <a:t>володіння.</a:t>
            </a:r>
          </a:p>
          <a:p>
            <a:pPr marL="12700" marR="5080" algn="just">
              <a:lnSpc>
                <a:spcPct val="113999"/>
              </a:lnSpc>
              <a:spcBef>
                <a:spcPts val="1235"/>
              </a:spcBef>
            </a:pPr>
            <a:r>
              <a:rPr sz="1500" spc="10" dirty="0"/>
              <a:t>ВП</a:t>
            </a:r>
            <a:r>
              <a:rPr sz="1500" spc="315" dirty="0"/>
              <a:t> </a:t>
            </a:r>
            <a:r>
              <a:rPr sz="1500" spc="10" dirty="0"/>
              <a:t>ВС</a:t>
            </a:r>
            <a:r>
              <a:rPr sz="1500" spc="330" dirty="0"/>
              <a:t> </a:t>
            </a:r>
            <a:r>
              <a:rPr sz="1500" spc="10" dirty="0"/>
              <a:t>конкретизувала</a:t>
            </a:r>
            <a:r>
              <a:rPr sz="1500" spc="325" dirty="0"/>
              <a:t> </a:t>
            </a:r>
            <a:r>
              <a:rPr sz="1500" spc="10" dirty="0"/>
              <a:t>правовий</a:t>
            </a:r>
            <a:r>
              <a:rPr sz="1500" spc="340" dirty="0"/>
              <a:t> </a:t>
            </a:r>
            <a:r>
              <a:rPr sz="1500" spc="55" dirty="0"/>
              <a:t>висновок</a:t>
            </a:r>
            <a:r>
              <a:rPr sz="1500" spc="340" dirty="0"/>
              <a:t> </a:t>
            </a:r>
            <a:r>
              <a:rPr sz="1500" spc="10" dirty="0"/>
              <a:t>КГС</a:t>
            </a:r>
            <a:r>
              <a:rPr sz="1500" spc="335" dirty="0"/>
              <a:t> </a:t>
            </a:r>
            <a:r>
              <a:rPr sz="1500" spc="10" dirty="0"/>
              <a:t>ВС</a:t>
            </a:r>
            <a:r>
              <a:rPr sz="1500" spc="335" dirty="0"/>
              <a:t> </a:t>
            </a:r>
            <a:r>
              <a:rPr sz="1500" spc="10" dirty="0"/>
              <a:t>щодо</a:t>
            </a:r>
            <a:r>
              <a:rPr sz="1500" spc="345" dirty="0"/>
              <a:t> </a:t>
            </a:r>
            <a:r>
              <a:rPr sz="1500" spc="10" dirty="0"/>
              <a:t>витребування</a:t>
            </a:r>
            <a:r>
              <a:rPr sz="1500" spc="345" dirty="0"/>
              <a:t> </a:t>
            </a:r>
            <a:r>
              <a:rPr sz="1500" spc="10" dirty="0"/>
              <a:t>земельної</a:t>
            </a:r>
            <a:r>
              <a:rPr sz="1500" spc="340" dirty="0"/>
              <a:t> </a:t>
            </a:r>
            <a:r>
              <a:rPr sz="1500" spc="50" dirty="0"/>
              <a:t>ділянки</a:t>
            </a:r>
            <a:r>
              <a:rPr sz="1500" spc="335" dirty="0"/>
              <a:t> </a:t>
            </a:r>
            <a:r>
              <a:rPr sz="1500" spc="10" dirty="0"/>
              <a:t>природно-</a:t>
            </a:r>
            <a:r>
              <a:rPr sz="1500" spc="55" dirty="0"/>
              <a:t>заповідного</a:t>
            </a:r>
            <a:r>
              <a:rPr sz="1500" spc="340" dirty="0"/>
              <a:t> </a:t>
            </a:r>
            <a:r>
              <a:rPr sz="1500" spc="-10" dirty="0"/>
              <a:t>фонду, </a:t>
            </a:r>
            <a:r>
              <a:rPr sz="1500" i="1" dirty="0">
                <a:latin typeface="Arial Narrow"/>
                <a:cs typeface="Arial Narrow"/>
              </a:rPr>
              <a:t>визначивши</a:t>
            </a:r>
            <a:r>
              <a:rPr sz="1500" dirty="0"/>
              <a:t>,</a:t>
            </a:r>
            <a:r>
              <a:rPr sz="1500" spc="180" dirty="0"/>
              <a:t>  </a:t>
            </a:r>
            <a:r>
              <a:rPr sz="1500" dirty="0"/>
              <a:t>що</a:t>
            </a:r>
            <a:r>
              <a:rPr sz="1500" spc="180" dirty="0"/>
              <a:t>  </a:t>
            </a:r>
            <a:r>
              <a:rPr sz="1500" spc="45" dirty="0"/>
              <a:t>зайняття</a:t>
            </a:r>
            <a:r>
              <a:rPr sz="1500" spc="175" dirty="0"/>
              <a:t>  </a:t>
            </a:r>
            <a:r>
              <a:rPr sz="1500" dirty="0"/>
              <a:t>фізичними</a:t>
            </a:r>
            <a:r>
              <a:rPr sz="1500" spc="180" dirty="0"/>
              <a:t>  </a:t>
            </a:r>
            <a:r>
              <a:rPr sz="1500" dirty="0"/>
              <a:t>та</a:t>
            </a:r>
            <a:r>
              <a:rPr sz="1500" spc="175" dirty="0"/>
              <a:t>  </a:t>
            </a:r>
            <a:r>
              <a:rPr sz="1500" spc="50" dirty="0"/>
              <a:t>юридичними</a:t>
            </a:r>
            <a:r>
              <a:rPr sz="1500" spc="175" dirty="0"/>
              <a:t>  </a:t>
            </a:r>
            <a:r>
              <a:rPr sz="1500" dirty="0"/>
              <a:t>особами</a:t>
            </a:r>
            <a:r>
              <a:rPr sz="1500" spc="175" dirty="0"/>
              <a:t>  </a:t>
            </a:r>
            <a:r>
              <a:rPr sz="1500" dirty="0"/>
              <a:t>земельних</a:t>
            </a:r>
            <a:r>
              <a:rPr sz="1500" spc="185" dirty="0"/>
              <a:t>  </a:t>
            </a:r>
            <a:r>
              <a:rPr sz="1500" spc="55" dirty="0"/>
              <a:t>ділянок</a:t>
            </a:r>
            <a:r>
              <a:rPr sz="1500" spc="170" dirty="0"/>
              <a:t>  </a:t>
            </a:r>
            <a:r>
              <a:rPr sz="1500" dirty="0">
                <a:solidFill>
                  <a:srgbClr val="31BBAC"/>
                </a:solidFill>
              </a:rPr>
              <a:t>природно-</a:t>
            </a:r>
            <a:r>
              <a:rPr sz="1500" spc="45" dirty="0">
                <a:solidFill>
                  <a:srgbClr val="31BBAC"/>
                </a:solidFill>
              </a:rPr>
              <a:t>заповідного</a:t>
            </a:r>
            <a:r>
              <a:rPr sz="1500" spc="170" dirty="0">
                <a:solidFill>
                  <a:srgbClr val="31BBAC"/>
                </a:solidFill>
              </a:rPr>
              <a:t>  </a:t>
            </a:r>
            <a:r>
              <a:rPr sz="1500" dirty="0">
                <a:solidFill>
                  <a:srgbClr val="31BBAC"/>
                </a:solidFill>
              </a:rPr>
              <a:t>та</a:t>
            </a:r>
            <a:r>
              <a:rPr sz="1500" spc="170" dirty="0">
                <a:solidFill>
                  <a:srgbClr val="31BBAC"/>
                </a:solidFill>
              </a:rPr>
              <a:t>  </a:t>
            </a:r>
            <a:r>
              <a:rPr sz="1500" spc="-10" dirty="0">
                <a:solidFill>
                  <a:srgbClr val="31BBAC"/>
                </a:solidFill>
              </a:rPr>
              <a:t>іншого </a:t>
            </a:r>
            <a:r>
              <a:rPr sz="1500" spc="20" dirty="0">
                <a:solidFill>
                  <a:srgbClr val="31BBAC"/>
                </a:solidFill>
              </a:rPr>
              <a:t>природоохоронного</a:t>
            </a:r>
            <a:r>
              <a:rPr sz="1500" spc="150" dirty="0">
                <a:solidFill>
                  <a:srgbClr val="31BBAC"/>
                </a:solidFill>
              </a:rPr>
              <a:t> </a:t>
            </a:r>
            <a:r>
              <a:rPr sz="1500" spc="20" dirty="0">
                <a:solidFill>
                  <a:srgbClr val="31BBAC"/>
                </a:solidFill>
              </a:rPr>
              <a:t>призначення</a:t>
            </a:r>
            <a:r>
              <a:rPr sz="1500" spc="150" dirty="0">
                <a:solidFill>
                  <a:srgbClr val="31BBAC"/>
                </a:solidFill>
              </a:rPr>
              <a:t> </a:t>
            </a:r>
            <a:r>
              <a:rPr sz="1500" spc="20" dirty="0"/>
              <a:t>не</a:t>
            </a:r>
            <a:r>
              <a:rPr sz="1500" spc="150" dirty="0"/>
              <a:t> </a:t>
            </a:r>
            <a:r>
              <a:rPr sz="1500" spc="20" dirty="0"/>
              <a:t>пов’язане</a:t>
            </a:r>
            <a:r>
              <a:rPr sz="1500" spc="135" dirty="0"/>
              <a:t> </a:t>
            </a:r>
            <a:r>
              <a:rPr sz="1500" spc="100" dirty="0"/>
              <a:t>з</a:t>
            </a:r>
            <a:r>
              <a:rPr sz="1500" spc="160" dirty="0"/>
              <a:t> </a:t>
            </a:r>
            <a:r>
              <a:rPr sz="1500" spc="45" dirty="0"/>
              <a:t>позбавленням</a:t>
            </a:r>
            <a:r>
              <a:rPr sz="1500" spc="160" dirty="0"/>
              <a:t> </a:t>
            </a:r>
            <a:r>
              <a:rPr sz="1500" spc="50" dirty="0"/>
              <a:t>власника</a:t>
            </a:r>
            <a:r>
              <a:rPr sz="1500" spc="145" dirty="0"/>
              <a:t> </a:t>
            </a:r>
            <a:r>
              <a:rPr sz="1500" spc="20" dirty="0"/>
              <a:t>цих</a:t>
            </a:r>
            <a:r>
              <a:rPr sz="1500" spc="145" dirty="0"/>
              <a:t> </a:t>
            </a:r>
            <a:r>
              <a:rPr sz="1500" spc="55" dirty="0"/>
              <a:t>ділянок</a:t>
            </a:r>
            <a:r>
              <a:rPr sz="1500" spc="155" dirty="0"/>
              <a:t> </a:t>
            </a:r>
            <a:r>
              <a:rPr sz="1500" spc="20" dirty="0"/>
              <a:t>володіння</a:t>
            </a:r>
            <a:r>
              <a:rPr sz="1500" spc="160" dirty="0"/>
              <a:t> </a:t>
            </a:r>
            <a:r>
              <a:rPr sz="1500" spc="50" dirty="0"/>
              <a:t>ними.</a:t>
            </a:r>
            <a:r>
              <a:rPr sz="1500" spc="155" dirty="0"/>
              <a:t> </a:t>
            </a:r>
            <a:r>
              <a:rPr sz="1500" spc="20" dirty="0"/>
              <a:t>Це</a:t>
            </a:r>
            <a:r>
              <a:rPr sz="1500" spc="155" dirty="0"/>
              <a:t> </a:t>
            </a:r>
            <a:r>
              <a:rPr sz="1500" spc="45" dirty="0"/>
              <a:t>стосується</a:t>
            </a:r>
            <a:r>
              <a:rPr sz="1500" spc="165" dirty="0"/>
              <a:t> </a:t>
            </a:r>
            <a:r>
              <a:rPr sz="1500" spc="20" dirty="0"/>
              <a:t>і</a:t>
            </a:r>
            <a:r>
              <a:rPr sz="1500" spc="150" dirty="0"/>
              <a:t> </a:t>
            </a:r>
            <a:r>
              <a:rPr sz="1500" spc="-25" dirty="0"/>
              <a:t>тих </a:t>
            </a:r>
            <a:r>
              <a:rPr sz="1500" spc="45" dirty="0"/>
              <a:t>випадків,</a:t>
            </a:r>
            <a:r>
              <a:rPr sz="1500" spc="120" dirty="0"/>
              <a:t>  </a:t>
            </a:r>
            <a:r>
              <a:rPr sz="1500" spc="60" dirty="0"/>
              <a:t>коли</a:t>
            </a:r>
            <a:r>
              <a:rPr sz="1500" spc="125" dirty="0"/>
              <a:t>  </a:t>
            </a:r>
            <a:r>
              <a:rPr sz="1500" dirty="0"/>
              <a:t>право</a:t>
            </a:r>
            <a:r>
              <a:rPr sz="1500" spc="114" dirty="0"/>
              <a:t>  </a:t>
            </a:r>
            <a:r>
              <a:rPr sz="1500" dirty="0"/>
              <a:t>приватної</a:t>
            </a:r>
            <a:r>
              <a:rPr sz="1500" spc="120" dirty="0"/>
              <a:t>  </a:t>
            </a:r>
            <a:r>
              <a:rPr sz="1500" dirty="0"/>
              <a:t>власності</a:t>
            </a:r>
            <a:r>
              <a:rPr sz="1500" spc="120" dirty="0"/>
              <a:t>  </a:t>
            </a:r>
            <a:r>
              <a:rPr sz="1500" dirty="0"/>
              <a:t>на</a:t>
            </a:r>
            <a:r>
              <a:rPr sz="1500" spc="114" dirty="0"/>
              <a:t>  </a:t>
            </a:r>
            <a:r>
              <a:rPr sz="1500" dirty="0"/>
              <a:t>земельні</a:t>
            </a:r>
            <a:r>
              <a:rPr sz="1500" spc="114" dirty="0"/>
              <a:t>  </a:t>
            </a:r>
            <a:r>
              <a:rPr sz="1500" spc="55" dirty="0"/>
              <a:t>ділянки</a:t>
            </a:r>
            <a:r>
              <a:rPr sz="1500" spc="125" dirty="0"/>
              <a:t>  </a:t>
            </a:r>
            <a:r>
              <a:rPr sz="1500" dirty="0"/>
              <a:t>природно-</a:t>
            </a:r>
            <a:r>
              <a:rPr sz="1500" spc="50" dirty="0"/>
              <a:t>заповідного</a:t>
            </a:r>
            <a:r>
              <a:rPr sz="1500" spc="125" dirty="0"/>
              <a:t>  </a:t>
            </a:r>
            <a:r>
              <a:rPr sz="1500" dirty="0"/>
              <a:t>та</a:t>
            </a:r>
            <a:r>
              <a:rPr sz="1500" spc="120" dirty="0"/>
              <a:t>  </a:t>
            </a:r>
            <a:r>
              <a:rPr sz="1500" spc="55" dirty="0"/>
              <a:t>іншого</a:t>
            </a:r>
            <a:r>
              <a:rPr sz="1500" spc="130" dirty="0"/>
              <a:t>  </a:t>
            </a:r>
            <a:r>
              <a:rPr sz="1500" spc="35" dirty="0"/>
              <a:t>природоохоронного </a:t>
            </a:r>
            <a:r>
              <a:rPr sz="1500" spc="45" dirty="0"/>
              <a:t>призначення</a:t>
            </a:r>
            <a:r>
              <a:rPr sz="1500" spc="295" dirty="0"/>
              <a:t> </a:t>
            </a:r>
            <a:r>
              <a:rPr sz="1500" spc="10" dirty="0"/>
              <a:t>було</a:t>
            </a:r>
            <a:r>
              <a:rPr sz="1500" spc="275" dirty="0"/>
              <a:t> </a:t>
            </a:r>
            <a:r>
              <a:rPr sz="1500" spc="10" dirty="0"/>
              <a:t>зареєстровано</a:t>
            </a:r>
            <a:r>
              <a:rPr sz="1500" spc="305" dirty="0"/>
              <a:t> </a:t>
            </a:r>
            <a:r>
              <a:rPr sz="1500" spc="10" dirty="0"/>
              <a:t>на</a:t>
            </a:r>
            <a:r>
              <a:rPr sz="1500" spc="280" dirty="0"/>
              <a:t> </a:t>
            </a:r>
            <a:r>
              <a:rPr sz="1500" spc="10" dirty="0"/>
              <a:t>підставі</a:t>
            </a:r>
            <a:r>
              <a:rPr sz="1500" spc="280" dirty="0"/>
              <a:t> </a:t>
            </a:r>
            <a:r>
              <a:rPr sz="1500" spc="45" dirty="0"/>
              <a:t>неправомірних</a:t>
            </a:r>
            <a:r>
              <a:rPr sz="1500" spc="300" dirty="0"/>
              <a:t> </a:t>
            </a:r>
            <a:r>
              <a:rPr sz="1500" spc="10" dirty="0"/>
              <a:t>рішень</a:t>
            </a:r>
            <a:r>
              <a:rPr sz="1500" spc="285" dirty="0"/>
              <a:t> </a:t>
            </a:r>
            <a:r>
              <a:rPr sz="1500" spc="50" dirty="0"/>
              <a:t>про</a:t>
            </a:r>
            <a:r>
              <a:rPr sz="1500" spc="270" dirty="0"/>
              <a:t> </a:t>
            </a:r>
            <a:r>
              <a:rPr sz="1500" spc="10" dirty="0"/>
              <a:t>передачу</a:t>
            </a:r>
            <a:r>
              <a:rPr sz="1500" spc="295" dirty="0"/>
              <a:t> </a:t>
            </a:r>
            <a:r>
              <a:rPr sz="1500" spc="55" dirty="0"/>
              <a:t>таких</a:t>
            </a:r>
            <a:r>
              <a:rPr sz="1500" spc="290" dirty="0"/>
              <a:t> </a:t>
            </a:r>
            <a:r>
              <a:rPr sz="1500" spc="10" dirty="0"/>
              <a:t>земель</a:t>
            </a:r>
            <a:r>
              <a:rPr sz="1500" spc="290" dirty="0"/>
              <a:t> </a:t>
            </a:r>
            <a:r>
              <a:rPr sz="1500" spc="10" dirty="0"/>
              <a:t>у</a:t>
            </a:r>
            <a:r>
              <a:rPr sz="1500" spc="290" dirty="0"/>
              <a:t> </a:t>
            </a:r>
            <a:r>
              <a:rPr sz="1500" spc="10" dirty="0"/>
              <a:t>власність</a:t>
            </a:r>
            <a:r>
              <a:rPr sz="1500" spc="285" dirty="0"/>
              <a:t> </a:t>
            </a:r>
            <a:r>
              <a:rPr sz="1500" spc="10" dirty="0"/>
              <a:t>фізичних</a:t>
            </a:r>
            <a:r>
              <a:rPr sz="1500" spc="295" dirty="0"/>
              <a:t> </a:t>
            </a:r>
            <a:r>
              <a:rPr sz="1500" spc="-25" dirty="0"/>
              <a:t>чи </a:t>
            </a:r>
            <a:r>
              <a:rPr sz="1500" spc="50" dirty="0"/>
              <a:t>юридичних</a:t>
            </a:r>
            <a:r>
              <a:rPr sz="1500" spc="30" dirty="0"/>
              <a:t> </a:t>
            </a:r>
            <a:r>
              <a:rPr sz="1500" spc="10" dirty="0"/>
              <a:t>осіб.</a:t>
            </a:r>
            <a:r>
              <a:rPr sz="1500" spc="70" dirty="0"/>
              <a:t> </a:t>
            </a:r>
            <a:r>
              <a:rPr sz="1500" spc="50" dirty="0"/>
              <a:t>Такі</a:t>
            </a:r>
            <a:r>
              <a:rPr sz="1500" spc="80" dirty="0"/>
              <a:t> </a:t>
            </a:r>
            <a:r>
              <a:rPr sz="1500" spc="10" dirty="0"/>
              <a:t>рішення</a:t>
            </a:r>
            <a:r>
              <a:rPr sz="1500" spc="40" dirty="0"/>
              <a:t> </a:t>
            </a:r>
            <a:r>
              <a:rPr sz="1500" spc="10" dirty="0"/>
              <a:t>не</a:t>
            </a:r>
            <a:r>
              <a:rPr sz="1500" spc="65" dirty="0"/>
              <a:t> створюють</a:t>
            </a:r>
            <a:r>
              <a:rPr sz="1500" spc="55" dirty="0"/>
              <a:t> </a:t>
            </a:r>
            <a:r>
              <a:rPr sz="1500" spc="10" dirty="0"/>
              <a:t>ті</a:t>
            </a:r>
            <a:r>
              <a:rPr sz="1500" spc="65" dirty="0"/>
              <a:t> </a:t>
            </a:r>
            <a:r>
              <a:rPr sz="1500" spc="55" dirty="0"/>
              <a:t>юридичні</a:t>
            </a:r>
            <a:r>
              <a:rPr sz="1500" spc="30" dirty="0"/>
              <a:t> </a:t>
            </a:r>
            <a:r>
              <a:rPr sz="1500" spc="10" dirty="0"/>
              <a:t>наслідки,</a:t>
            </a:r>
            <a:r>
              <a:rPr sz="1500" spc="45" dirty="0"/>
              <a:t> </a:t>
            </a:r>
            <a:r>
              <a:rPr sz="1500" spc="10" dirty="0"/>
              <a:t>на</a:t>
            </a:r>
            <a:r>
              <a:rPr sz="1500" spc="55" dirty="0"/>
              <a:t> </a:t>
            </a:r>
            <a:r>
              <a:rPr sz="1500" spc="75" dirty="0"/>
              <a:t>які</a:t>
            </a:r>
            <a:r>
              <a:rPr sz="1500" spc="55" dirty="0"/>
              <a:t> вони</a:t>
            </a:r>
            <a:r>
              <a:rPr sz="1500" spc="70" dirty="0"/>
              <a:t> </a:t>
            </a:r>
            <a:r>
              <a:rPr sz="1500" spc="40" dirty="0"/>
              <a:t>спрямовані.</a:t>
            </a:r>
            <a:endParaRPr sz="1500">
              <a:latin typeface="Arial Narrow"/>
              <a:cs typeface="Arial Narrow"/>
            </a:endParaRPr>
          </a:p>
          <a:p>
            <a:pPr marL="12700" marR="5080" algn="just">
              <a:lnSpc>
                <a:spcPct val="113999"/>
              </a:lnSpc>
              <a:spcBef>
                <a:spcPts val="1205"/>
              </a:spcBef>
            </a:pPr>
            <a:r>
              <a:rPr sz="1500" dirty="0">
                <a:solidFill>
                  <a:srgbClr val="00AFEF"/>
                </a:solidFill>
              </a:rPr>
              <a:t>За</a:t>
            </a:r>
            <a:r>
              <a:rPr sz="1500" spc="385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таких</a:t>
            </a:r>
            <a:r>
              <a:rPr sz="1500" spc="415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умов</a:t>
            </a:r>
            <a:r>
              <a:rPr sz="1500" spc="409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ефективним</a:t>
            </a:r>
            <a:r>
              <a:rPr sz="1500" spc="380" dirty="0">
                <a:solidFill>
                  <a:srgbClr val="00AFEF"/>
                </a:solidFill>
              </a:rPr>
              <a:t> </a:t>
            </a:r>
            <a:r>
              <a:rPr sz="1500" spc="45" dirty="0">
                <a:solidFill>
                  <a:srgbClr val="00AFEF"/>
                </a:solidFill>
              </a:rPr>
              <a:t>способом</a:t>
            </a:r>
            <a:r>
              <a:rPr sz="1500" spc="400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судового</a:t>
            </a:r>
            <a:r>
              <a:rPr sz="1500" spc="415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захисту</a:t>
            </a:r>
            <a:r>
              <a:rPr sz="1500" spc="380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щодо</a:t>
            </a:r>
            <a:r>
              <a:rPr sz="1500" spc="420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повернення</a:t>
            </a:r>
            <a:r>
              <a:rPr sz="1500" spc="415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земельної</a:t>
            </a:r>
            <a:r>
              <a:rPr sz="1500" spc="434" dirty="0">
                <a:solidFill>
                  <a:srgbClr val="00AFEF"/>
                </a:solidFill>
              </a:rPr>
              <a:t> </a:t>
            </a:r>
            <a:r>
              <a:rPr sz="1500" spc="45" dirty="0">
                <a:solidFill>
                  <a:srgbClr val="00AFEF"/>
                </a:solidFill>
              </a:rPr>
              <a:t>ділянки</a:t>
            </a:r>
            <a:r>
              <a:rPr sz="1500" spc="390" dirty="0">
                <a:solidFill>
                  <a:srgbClr val="00AFEF"/>
                </a:solidFill>
              </a:rPr>
              <a:t> </a:t>
            </a:r>
            <a:r>
              <a:rPr sz="1500" dirty="0">
                <a:solidFill>
                  <a:srgbClr val="00AFEF"/>
                </a:solidFill>
              </a:rPr>
              <a:t>природо-</a:t>
            </a:r>
            <a:r>
              <a:rPr sz="1500" spc="45" dirty="0">
                <a:solidFill>
                  <a:srgbClr val="00AFEF"/>
                </a:solidFill>
              </a:rPr>
              <a:t>заповідного</a:t>
            </a:r>
            <a:r>
              <a:rPr sz="1500" spc="400" dirty="0">
                <a:solidFill>
                  <a:srgbClr val="00AFEF"/>
                </a:solidFill>
              </a:rPr>
              <a:t> </a:t>
            </a:r>
            <a:r>
              <a:rPr sz="1500" spc="-10" dirty="0">
                <a:solidFill>
                  <a:srgbClr val="00AFEF"/>
                </a:solidFill>
              </a:rPr>
              <a:t>фонду </a:t>
            </a:r>
            <a:r>
              <a:rPr sz="1500" spc="10" dirty="0">
                <a:solidFill>
                  <a:srgbClr val="00AFEF"/>
                </a:solidFill>
              </a:rPr>
              <a:t>власнику</a:t>
            </a:r>
            <a:r>
              <a:rPr sz="1500" spc="270" dirty="0">
                <a:solidFill>
                  <a:srgbClr val="00AFEF"/>
                </a:solidFill>
              </a:rPr>
              <a:t> </a:t>
            </a:r>
            <a:r>
              <a:rPr sz="1500" spc="75" dirty="0">
                <a:solidFill>
                  <a:srgbClr val="00AFEF"/>
                </a:solidFill>
              </a:rPr>
              <a:t>є</a:t>
            </a:r>
            <a:r>
              <a:rPr sz="1500" spc="280" dirty="0">
                <a:solidFill>
                  <a:srgbClr val="00AFEF"/>
                </a:solidFill>
              </a:rPr>
              <a:t> </a:t>
            </a:r>
            <a:r>
              <a:rPr sz="1500" spc="10" dirty="0">
                <a:solidFill>
                  <a:srgbClr val="00AFEF"/>
                </a:solidFill>
              </a:rPr>
              <a:t>негаторний,</a:t>
            </a:r>
            <a:r>
              <a:rPr sz="1500" spc="290" dirty="0">
                <a:solidFill>
                  <a:srgbClr val="00AFEF"/>
                </a:solidFill>
              </a:rPr>
              <a:t> </a:t>
            </a:r>
            <a:r>
              <a:rPr sz="1500" spc="10" dirty="0">
                <a:solidFill>
                  <a:srgbClr val="00AFEF"/>
                </a:solidFill>
              </a:rPr>
              <a:t>а</a:t>
            </a:r>
            <a:r>
              <a:rPr sz="1500" spc="280" dirty="0">
                <a:solidFill>
                  <a:srgbClr val="00AFEF"/>
                </a:solidFill>
              </a:rPr>
              <a:t> </a:t>
            </a:r>
            <a:r>
              <a:rPr sz="1500" spc="10" dirty="0">
                <a:solidFill>
                  <a:srgbClr val="00AFEF"/>
                </a:solidFill>
              </a:rPr>
              <a:t>не</a:t>
            </a:r>
            <a:r>
              <a:rPr sz="1500" spc="285" dirty="0">
                <a:solidFill>
                  <a:srgbClr val="00AFEF"/>
                </a:solidFill>
              </a:rPr>
              <a:t> </a:t>
            </a:r>
            <a:r>
              <a:rPr sz="1500" spc="10" dirty="0">
                <a:solidFill>
                  <a:srgbClr val="00AFEF"/>
                </a:solidFill>
              </a:rPr>
              <a:t>віндикаційний</a:t>
            </a:r>
            <a:r>
              <a:rPr sz="1500" spc="285" dirty="0">
                <a:solidFill>
                  <a:srgbClr val="00AFEF"/>
                </a:solidFill>
              </a:rPr>
              <a:t> </a:t>
            </a:r>
            <a:r>
              <a:rPr sz="1500" spc="10" dirty="0">
                <a:solidFill>
                  <a:srgbClr val="00AFEF"/>
                </a:solidFill>
              </a:rPr>
              <a:t>позов.</a:t>
            </a:r>
            <a:r>
              <a:rPr sz="1500" spc="290" dirty="0">
                <a:solidFill>
                  <a:srgbClr val="00AFEF"/>
                </a:solidFill>
              </a:rPr>
              <a:t> </a:t>
            </a:r>
            <a:r>
              <a:rPr sz="1500" spc="10" dirty="0"/>
              <a:t>Вимогу</a:t>
            </a:r>
            <a:r>
              <a:rPr sz="1500" spc="280" dirty="0"/>
              <a:t> </a:t>
            </a:r>
            <a:r>
              <a:rPr sz="1500" spc="50" dirty="0"/>
              <a:t>про</a:t>
            </a:r>
            <a:r>
              <a:rPr sz="1500" spc="285" dirty="0"/>
              <a:t> </a:t>
            </a:r>
            <a:r>
              <a:rPr sz="1500" spc="10" dirty="0"/>
              <a:t>усунення</a:t>
            </a:r>
            <a:r>
              <a:rPr sz="1500" spc="305" dirty="0"/>
              <a:t> </a:t>
            </a:r>
            <a:r>
              <a:rPr sz="1500" spc="10" dirty="0"/>
              <a:t>перешкод</a:t>
            </a:r>
            <a:r>
              <a:rPr sz="1500" spc="295" dirty="0"/>
              <a:t> </a:t>
            </a:r>
            <a:r>
              <a:rPr sz="1500" spc="50" dirty="0"/>
              <a:t>державі</a:t>
            </a:r>
            <a:r>
              <a:rPr sz="1500" spc="285" dirty="0"/>
              <a:t> </a:t>
            </a:r>
            <a:r>
              <a:rPr sz="1500" spc="55" dirty="0"/>
              <a:t>чи</a:t>
            </a:r>
            <a:r>
              <a:rPr sz="1500" spc="290" dirty="0"/>
              <a:t> </a:t>
            </a:r>
            <a:r>
              <a:rPr sz="1500" spc="45" dirty="0"/>
              <a:t>відповідній</a:t>
            </a:r>
            <a:r>
              <a:rPr sz="1500" spc="300" dirty="0"/>
              <a:t> </a:t>
            </a:r>
            <a:r>
              <a:rPr sz="1500" spc="-10" dirty="0"/>
              <a:t>територіальній </a:t>
            </a:r>
            <a:r>
              <a:rPr sz="1500" spc="50" dirty="0"/>
              <a:t>громаді</a:t>
            </a:r>
            <a:r>
              <a:rPr sz="1500" spc="290" dirty="0"/>
              <a:t> </a:t>
            </a:r>
            <a:r>
              <a:rPr sz="1500" dirty="0"/>
              <a:t>у</a:t>
            </a:r>
            <a:r>
              <a:rPr sz="1500" spc="285" dirty="0"/>
              <a:t> </a:t>
            </a:r>
            <a:r>
              <a:rPr sz="1500" spc="50" dirty="0"/>
              <a:t>користуванні</a:t>
            </a:r>
            <a:r>
              <a:rPr sz="1500" spc="295" dirty="0"/>
              <a:t> </a:t>
            </a:r>
            <a:r>
              <a:rPr sz="1500" dirty="0"/>
              <a:t>чи</a:t>
            </a:r>
            <a:r>
              <a:rPr sz="1500" spc="295" dirty="0"/>
              <a:t> </a:t>
            </a:r>
            <a:r>
              <a:rPr sz="1500" spc="50" dirty="0"/>
              <a:t>розпорядженні</a:t>
            </a:r>
            <a:r>
              <a:rPr sz="1500" spc="295" dirty="0"/>
              <a:t> </a:t>
            </a:r>
            <a:r>
              <a:rPr sz="1500" spc="60" dirty="0"/>
              <a:t>такими</a:t>
            </a:r>
            <a:r>
              <a:rPr sz="1500" spc="295" dirty="0"/>
              <a:t> </a:t>
            </a:r>
            <a:r>
              <a:rPr sz="1500" spc="45" dirty="0"/>
              <a:t>земельними</a:t>
            </a:r>
            <a:r>
              <a:rPr sz="1500" spc="295" dirty="0"/>
              <a:t> </a:t>
            </a:r>
            <a:r>
              <a:rPr sz="1500" spc="50" dirty="0"/>
              <a:t>ділянками</a:t>
            </a:r>
            <a:r>
              <a:rPr sz="1500" spc="285" dirty="0"/>
              <a:t> </a:t>
            </a:r>
            <a:r>
              <a:rPr sz="1500" spc="75" dirty="0"/>
              <a:t>можна</a:t>
            </a:r>
            <a:r>
              <a:rPr sz="1500" spc="295" dirty="0"/>
              <a:t> </a:t>
            </a:r>
            <a:r>
              <a:rPr sz="1500" spc="50" dirty="0"/>
              <a:t>заявити</a:t>
            </a:r>
            <a:r>
              <a:rPr sz="1500" spc="295" dirty="0"/>
              <a:t> </a:t>
            </a:r>
            <a:r>
              <a:rPr sz="1500" spc="70" dirty="0"/>
              <a:t>впродовж</a:t>
            </a:r>
            <a:r>
              <a:rPr sz="1500" spc="295" dirty="0"/>
              <a:t> </a:t>
            </a:r>
            <a:r>
              <a:rPr sz="1500" spc="55" dirty="0"/>
              <a:t>усього</a:t>
            </a:r>
            <a:r>
              <a:rPr sz="1500" spc="285" dirty="0"/>
              <a:t> </a:t>
            </a:r>
            <a:r>
              <a:rPr sz="1500" dirty="0"/>
              <a:t>часу,</a:t>
            </a:r>
            <a:r>
              <a:rPr sz="1500" spc="295" dirty="0"/>
              <a:t> </a:t>
            </a:r>
            <a:r>
              <a:rPr sz="1500" spc="55" dirty="0"/>
              <a:t>поки </a:t>
            </a:r>
            <a:r>
              <a:rPr sz="1500" spc="10" dirty="0"/>
              <a:t>триває</a:t>
            </a:r>
            <a:r>
              <a:rPr sz="1500" spc="245" dirty="0"/>
              <a:t> </a:t>
            </a:r>
            <a:r>
              <a:rPr sz="1500" spc="10" dirty="0"/>
              <a:t>відповідне</a:t>
            </a:r>
            <a:r>
              <a:rPr sz="1500" spc="325" dirty="0"/>
              <a:t> </a:t>
            </a:r>
            <a:r>
              <a:rPr sz="1500" spc="-10" dirty="0"/>
              <a:t>порушення.</a:t>
            </a:r>
            <a:endParaRPr sz="1500"/>
          </a:p>
          <a:p>
            <a:pPr marL="12700" algn="just">
              <a:lnSpc>
                <a:spcPct val="100000"/>
              </a:lnSpc>
              <a:spcBef>
                <a:spcPts val="1460"/>
              </a:spcBef>
            </a:pPr>
            <a:r>
              <a:rPr sz="1600" spc="160" dirty="0">
                <a:solidFill>
                  <a:srgbClr val="0058AA"/>
                </a:solidFill>
              </a:rPr>
              <a:t>*</a:t>
            </a:r>
            <a:r>
              <a:rPr sz="1600" spc="10" dirty="0">
                <a:solidFill>
                  <a:srgbClr val="0058AA"/>
                </a:solidFill>
              </a:rPr>
              <a:t> Постанову</a:t>
            </a:r>
            <a:r>
              <a:rPr sz="1600" spc="-10" dirty="0">
                <a:solidFill>
                  <a:srgbClr val="0058AA"/>
                </a:solidFill>
              </a:rPr>
              <a:t> </a:t>
            </a:r>
            <a:r>
              <a:rPr sz="1600" spc="50" dirty="0">
                <a:solidFill>
                  <a:srgbClr val="0058AA"/>
                </a:solidFill>
              </a:rPr>
              <a:t>прийнято</a:t>
            </a:r>
            <a:r>
              <a:rPr sz="1600" spc="-10" dirty="0">
                <a:solidFill>
                  <a:srgbClr val="0058AA"/>
                </a:solidFill>
              </a:rPr>
              <a:t> </a:t>
            </a:r>
            <a:r>
              <a:rPr sz="1600" spc="105" dirty="0">
                <a:solidFill>
                  <a:srgbClr val="0058AA"/>
                </a:solidFill>
              </a:rPr>
              <a:t>з</a:t>
            </a:r>
            <a:r>
              <a:rPr sz="1600" spc="20" dirty="0">
                <a:solidFill>
                  <a:srgbClr val="0058AA"/>
                </a:solidFill>
              </a:rPr>
              <a:t> </a:t>
            </a:r>
            <a:r>
              <a:rPr sz="1600" spc="65" dirty="0">
                <a:solidFill>
                  <a:srgbClr val="0058AA"/>
                </a:solidFill>
              </a:rPr>
              <a:t>окремими</a:t>
            </a:r>
            <a:r>
              <a:rPr sz="1600" spc="-10" dirty="0">
                <a:solidFill>
                  <a:srgbClr val="0058AA"/>
                </a:solidFill>
              </a:rPr>
              <a:t> </a:t>
            </a:r>
            <a:r>
              <a:rPr sz="1600" spc="60" dirty="0">
                <a:solidFill>
                  <a:srgbClr val="0058AA"/>
                </a:solidFill>
              </a:rPr>
              <a:t>думками</a:t>
            </a:r>
            <a:r>
              <a:rPr sz="1600" spc="-15" dirty="0">
                <a:solidFill>
                  <a:srgbClr val="0058AA"/>
                </a:solidFill>
              </a:rPr>
              <a:t> </a:t>
            </a:r>
            <a:r>
              <a:rPr sz="1600" spc="-10" dirty="0">
                <a:solidFill>
                  <a:srgbClr val="0058AA"/>
                </a:solidFill>
              </a:rPr>
              <a:t>суддів</a:t>
            </a:r>
            <a:endParaRPr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FC1B0-9D90-DA25-64EC-477AA85BA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8B94122-7491-7720-CBF6-A8D0E2FBEE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501" y="518286"/>
            <a:ext cx="9626396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dirty="0"/>
              <a:t>Постанова Верховного Суду від 05 листопада 2025 року у справі № 190/998/21 </a:t>
            </a:r>
            <a:endParaRPr sz="30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D8DB1E1-C29D-B4FA-97AE-C84DDBD8F1D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8B139ACC-7B00-91D7-FF7B-20C959FDCF85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84256346-6FF4-69C8-15D0-A79638CA178B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AC0A94C-E25F-2EE5-1F60-122B65E42B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33501" y="1220215"/>
            <a:ext cx="9632315" cy="2860655"/>
          </a:xfrm>
          <a:prstGeom prst="rect">
            <a:avLst/>
          </a:prstGeom>
        </p:spPr>
        <p:txBody>
          <a:bodyPr vert="horz" wrap="square" lIns="0" tIns="83439" rIns="0" bIns="0" rtlCol="0">
            <a:spAutoFit/>
          </a:bodyPr>
          <a:lstStyle/>
          <a:p>
            <a:pPr marL="12700" marR="5080" algn="just">
              <a:lnSpc>
                <a:spcPct val="114100"/>
              </a:lnSpc>
              <a:spcBef>
                <a:spcPts val="95"/>
              </a:spcBef>
            </a:pPr>
            <a:r>
              <a:rPr lang="uk-UA" sz="2000" dirty="0"/>
              <a:t>Системний аналіз  норм права дозволяє зробити висновок про те, </a:t>
            </a:r>
            <a:r>
              <a:rPr lang="uk-UA" sz="2000" dirty="0">
                <a:solidFill>
                  <a:srgbClr val="92D050"/>
                </a:solidFill>
              </a:rPr>
              <a:t>що землі природно-заповідного фонду</a:t>
            </a:r>
            <a:r>
              <a:rPr lang="uk-UA" sz="2000" dirty="0"/>
              <a:t>, що перебувають у комунальній власності, не підлягають приватизації. Такі землі можуть перебувати у приватній власності лише у зв’язку з формуванням на цих земельних ділянках об’єктів природно-заповідного фонду чи включення земельних ділянок, що належать фізичним чи юридичним особам, до земель природно-заповідного та іншого природоохоронного призначення. Вилучення (викуп) земель природно-заповідного фонду із комунальної власності був можливим тільки на підставі постанови Кабінету Міністрів України або за рішенням відповідної місцевої ради, якщо вилучення (викуп) земельної ділянки погодила Верховна Рада України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83121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501" y="518286"/>
            <a:ext cx="9626396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uk-UA" dirty="0"/>
              <a:t>Постанова Велика Палата Верховного Суду від 12 вересня 2023 року у справі № 910/8413/21</a:t>
            </a:r>
            <a:endParaRPr sz="27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Верховний</a:t>
            </a:r>
            <a:r>
              <a:rPr spc="185" dirty="0"/>
              <a:t> </a:t>
            </a:r>
            <a:r>
              <a:rPr spc="-25" dirty="0"/>
              <a:t>Суд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20" dirty="0"/>
              <a:t>Актуальні</a:t>
            </a:r>
            <a:r>
              <a:rPr spc="100" dirty="0"/>
              <a:t> </a:t>
            </a:r>
            <a:r>
              <a:rPr spc="20" dirty="0"/>
              <a:t>питання</a:t>
            </a:r>
            <a:r>
              <a:rPr spc="120" dirty="0"/>
              <a:t> </a:t>
            </a:r>
            <a:r>
              <a:rPr spc="20" dirty="0"/>
              <a:t>розгляду</a:t>
            </a:r>
            <a:r>
              <a:rPr spc="150" dirty="0"/>
              <a:t> </a:t>
            </a:r>
            <a:r>
              <a:rPr spc="20" dirty="0"/>
              <a:t>земельних</a:t>
            </a:r>
            <a:r>
              <a:rPr spc="110" dirty="0"/>
              <a:t> </a:t>
            </a:r>
            <a:r>
              <a:rPr spc="20" dirty="0"/>
              <a:t>спорів</a:t>
            </a:r>
            <a:r>
              <a:rPr spc="150" dirty="0"/>
              <a:t> </a:t>
            </a:r>
            <a:r>
              <a:rPr spc="20" dirty="0"/>
              <a:t>у</a:t>
            </a:r>
            <a:r>
              <a:rPr spc="110" dirty="0"/>
              <a:t> </a:t>
            </a:r>
            <a:r>
              <a:rPr spc="20" dirty="0"/>
              <a:t>практиці</a:t>
            </a:r>
            <a:r>
              <a:rPr spc="105" dirty="0"/>
              <a:t> </a:t>
            </a:r>
            <a:r>
              <a:rPr spc="20" dirty="0"/>
              <a:t>Верховного</a:t>
            </a:r>
            <a:r>
              <a:rPr spc="100" dirty="0"/>
              <a:t> </a:t>
            </a:r>
            <a:r>
              <a:rPr spc="-20" dirty="0"/>
              <a:t>Суду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2073" y="1324935"/>
            <a:ext cx="9631045" cy="49372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uk-UA" sz="2000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Arial" panose="020B0604020202020204" pitchFamily="34" charset="0"/>
              </a:rPr>
              <a:t>Фізичні особи можуть володіти земельними ділянками </a:t>
            </a:r>
            <a:r>
              <a:rPr lang="uk-UA" sz="2000" dirty="0">
                <a:solidFill>
                  <a:srgbClr val="00B05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" panose="020B0604020202020204" pitchFamily="34" charset="0"/>
              </a:rPr>
              <a:t>природно-заповідного та іншого природоохоронного призначення,</a:t>
            </a:r>
            <a:r>
              <a:rPr lang="uk-UA" sz="2000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Arial" panose="020B0604020202020204" pitchFamily="34" charset="0"/>
              </a:rPr>
              <a:t> але виключно у разі, якщо вони ними володіли на час створення об’єкта природно-заповідного фонду. При цьому набуття права приватної власності на землі, які вже віднесені до земель природно-заповідного та іншого природоохоронного призначення, положеннями ЗК України, Закону України «Про природно-заповідний фонд України» та інших нормативно-правових актів України заборонено. Зайняття земельної ділянки природно-заповідного фонду з порушенням ЗК України та Закону України «Про природно-заповідний фонд України» потрібно розглядати як порушення права власності держави чи відповідної територіальної громади, що не пов’язане з позбавленням власника володіння відповідною земельною ділянкою, навіть якщо інша особа зареєструвала її право приватної власності на цю ділянку. У випадках, коли на певний об’єкт нерухомого майна за жодних умов не може виникнути право приватної власності, державна реєстрація цього права не змінює володільця відповідного об’єкта, а тому порушення права власності держави чи відповідної територіальної громади слід розглядати як таке, що не пов’язане з позбавленням власника володіння. </a:t>
            </a:r>
            <a:r>
              <a:rPr lang="uk-UA" sz="20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" panose="020B0604020202020204" pitchFamily="34" charset="0"/>
              </a:rPr>
              <a:t>Належним способом захисту прав власника у цих випадках є </a:t>
            </a:r>
            <a:r>
              <a:rPr lang="uk-UA" sz="2000" dirty="0" err="1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" panose="020B0604020202020204" pitchFamily="34" charset="0"/>
              </a:rPr>
              <a:t>негаторний</a:t>
            </a:r>
            <a:r>
              <a:rPr lang="uk-UA" sz="2000" dirty="0">
                <a:solidFill>
                  <a:srgbClr val="FF0000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Arial" panose="020B0604020202020204" pitchFamily="34" charset="0"/>
              </a:rPr>
              <a:t> позов.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4584</Words>
  <Application>Microsoft Office PowerPoint</Application>
  <PresentationFormat>Довільний</PresentationFormat>
  <Paragraphs>201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3" baseType="lpstr">
      <vt:lpstr>Arial</vt:lpstr>
      <vt:lpstr>Arial Narrow</vt:lpstr>
      <vt:lpstr>Calibri</vt:lpstr>
      <vt:lpstr>Roboto Condensed Light</vt:lpstr>
      <vt:lpstr>Trebuchet MS</vt:lpstr>
      <vt:lpstr>Wingdings</vt:lpstr>
      <vt:lpstr>Office Theme</vt:lpstr>
      <vt:lpstr>Актуальні питання розгляду земельних спорів у практиці Верховного Суду</vt:lpstr>
      <vt:lpstr>Постанова Верховного Суду у складі Об’єднаної палати Касаційного цивільного суду від 05 вересня 2019 року у справі № 638/2304/17</vt:lpstr>
      <vt:lpstr>Визнання недійсним наказу чи  витребування (повернення) земельної ділянки?</vt:lpstr>
      <vt:lpstr>Визнання недійсним рішення чи державного акта на право власності на земельну ділянку?</vt:lpstr>
      <vt:lpstr>Постанова ВП ВС від 03.09.2025 у справі № 911/906/23</vt:lpstr>
      <vt:lpstr>Постанова ВП ВС від 18.01.2023 у справі № 488/2807/17 *</vt:lpstr>
      <vt:lpstr>Постанова ВП ВС від 20.06.2023 у справі № 554/10517/16-ц *</vt:lpstr>
      <vt:lpstr>Постанова Верховного Суду від 05 листопада 2025 року у справі № 190/998/21 </vt:lpstr>
      <vt:lpstr>Постанова Велика Палата Верховного Суду від 12 вересня 2023 року у справі № 910/8413/21</vt:lpstr>
      <vt:lpstr>Постанова Верховного Суду 18 грудня 2024 року у справі № 748/29/23</vt:lpstr>
      <vt:lpstr>Звертаємо також увагу на висновки, викладені у постанові ВП ВС:</vt:lpstr>
      <vt:lpstr>Звертаємо також увагу на висновки, викладені у постанові ВП ВС:</vt:lpstr>
      <vt:lpstr>Постанова Великої Палати Верховного Суду  від 23 листопада 2021 року у справі № 359/3373/16-ц </vt:lpstr>
      <vt:lpstr>Постанова Верховного Суду від 17 грудня 2025 року у справі № 370/702/21 </vt:lpstr>
      <vt:lpstr>Постанова ВП ВС від 12.03.2024 у справі № 927/1206/21 *</vt:lpstr>
      <vt:lpstr>Витребування чи повернення земельної ділянки історико- культурного призначення?</vt:lpstr>
      <vt:lpstr>Постанова Верховного Суду від 04 лютого 2026 року у справі № 615/2256/23 </vt:lpstr>
      <vt:lpstr>Постанова ВП ВС від 22.01.2025 у справі № 910/2389/23 *</vt:lpstr>
      <vt:lpstr>Постанова ВП ВС від 14.12.2022 у справі № 477/2330/18 *</vt:lpstr>
      <vt:lpstr>Постанова ВП ВС від 11.06.2024 у справі № 925/1133/18</vt:lpstr>
      <vt:lpstr>Постанова ВП ВС від 07.05.2025 у справі № 902/111/24 Розірвання договору користування за вимогою не сторони правочину</vt:lpstr>
      <vt:lpstr>Постанова ВП ВС від 02.07.2025 у справі № 902/122/24 Правовий режим земельних ділянок у межах прикордонної смуги</vt:lpstr>
      <vt:lpstr>Постанова Великої Палати Верховного Суду від 14 травня 2025 року у справі № 466/2086/14-ц (провадження № 14-27cвц25) «УКРЗАЛІЗНИЦЯ»</vt:lpstr>
      <vt:lpstr>Постанова Великої Палати Верховного Суду від 14 травня 2025 року у справі № 466/2086/14-ц (провадження № 14-27cвц25) «УКРЗАЛІЗНИЦЯ»</vt:lpstr>
      <vt:lpstr>Чи є належними способами захисту права власності на земельну ділянку вимоги про припинення такого права на інші ділянки, які «накладаються», та про визнання незаконною і скасування їх державної реєстрації? 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Петров Євген Вікторович</cp:lastModifiedBy>
  <cp:revision>8</cp:revision>
  <dcterms:created xsi:type="dcterms:W3CDTF">2026-02-19T14:57:41Z</dcterms:created>
  <dcterms:modified xsi:type="dcterms:W3CDTF">2026-04-02T14:41:47Z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2026-02-19T00:00:00Z</vt:filetime>
  </property>
  <property fmtid="{D5CDD505-2E9C-101B-9397-08002B2CF9AE}" pid="5" name="Producer">
    <vt:lpwstr>3-Heights(TM) PDF Security Shell 4.8.25.2 (http://www.pdf-tools.com)</vt:lpwstr>
  </property>
</Properties>
</file>