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303" r:id="rId3"/>
    <p:sldId id="324" r:id="rId4"/>
    <p:sldId id="326" r:id="rId5"/>
    <p:sldId id="304" r:id="rId6"/>
    <p:sldId id="312" r:id="rId7"/>
    <p:sldId id="307" r:id="rId8"/>
    <p:sldId id="308" r:id="rId9"/>
    <p:sldId id="309" r:id="rId10"/>
    <p:sldId id="310" r:id="rId11"/>
    <p:sldId id="323" r:id="rId12"/>
    <p:sldId id="318" r:id="rId13"/>
    <p:sldId id="334" r:id="rId14"/>
    <p:sldId id="321" r:id="rId15"/>
    <p:sldId id="272" r:id="rId16"/>
    <p:sldId id="275" r:id="rId17"/>
    <p:sldId id="317" r:id="rId18"/>
    <p:sldId id="271" r:id="rId1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70" userDrawn="1">
          <p15:clr>
            <a:srgbClr val="A4A3A4"/>
          </p15:clr>
        </p15:guide>
        <p15:guide id="2" orient="horz" pos="3929" userDrawn="1">
          <p15:clr>
            <a:srgbClr val="A4A3A4"/>
          </p15:clr>
        </p15:guide>
        <p15:guide id="3" orient="horz" pos="368" userDrawn="1">
          <p15:clr>
            <a:srgbClr val="A4A3A4"/>
          </p15:clr>
        </p15:guide>
        <p15:guide id="4" pos="731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Вершняк Ангеліна Геннадіївна" initials="ВАГ" lastIdx="2" clrIdx="0">
    <p:extLst>
      <p:ext uri="{19B8F6BF-5375-455C-9EA6-DF929625EA0E}">
        <p15:presenceInfo xmlns:p15="http://schemas.microsoft.com/office/powerpoint/2012/main" userId="S-1-5-21-1338016715-1461542558-604650771-51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FD5"/>
    <a:srgbClr val="004E9E"/>
    <a:srgbClr val="002949"/>
    <a:srgbClr val="0086CD"/>
    <a:srgbClr val="38B6AB"/>
    <a:srgbClr val="00274E"/>
    <a:srgbClr val="32BCAD"/>
    <a:srgbClr val="F0E8E3"/>
    <a:srgbClr val="E6E6E6"/>
    <a:srgbClr val="0059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Без стилю та сі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Стиль із теми 1 – акцент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Стиль із теми 1 – акцент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3981" autoAdjust="0"/>
    <p:restoredTop sz="94660"/>
  </p:normalViewPr>
  <p:slideViewPr>
    <p:cSldViewPr snapToGrid="0">
      <p:cViewPr varScale="1">
        <p:scale>
          <a:sx n="110" d="100"/>
          <a:sy n="110" d="100"/>
        </p:scale>
        <p:origin x="114" y="198"/>
      </p:cViewPr>
      <p:guideLst>
        <p:guide pos="370"/>
        <p:guide orient="horz" pos="3929"/>
        <p:guide orient="horz" pos="368"/>
        <p:guide pos="7310"/>
      </p:guideLst>
    </p:cSldViewPr>
  </p:slideViewPr>
  <p:notesTextViewPr>
    <p:cViewPr>
      <p:scale>
        <a:sx n="1" d="1"/>
        <a:sy n="1" d="1"/>
      </p:scale>
      <p:origin x="0" y="0"/>
    </p:cViewPr>
  </p:notesTextViewPr>
  <p:notesViewPr>
    <p:cSldViewPr snapToGrid="0" showGuides="1">
      <p:cViewPr varScale="1">
        <p:scale>
          <a:sx n="88" d="100"/>
          <a:sy n="88" d="100"/>
        </p:scale>
        <p:origin x="3822"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D4C1E2A6-C9AC-41BE-A0AB-15CD1D5FC877}" type="datetimeFigureOut">
              <a:rPr lang="uk-UA" smtClean="0"/>
              <a:t>03.04.2026</a:t>
            </a:fld>
            <a:endParaRPr lang="uk-UA"/>
          </a:p>
        </p:txBody>
      </p:sp>
      <p:sp>
        <p:nvSpPr>
          <p:cNvPr id="4" name="Місце для нижнього колонтитула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uk-UA"/>
          </a:p>
        </p:txBody>
      </p:sp>
      <p:sp>
        <p:nvSpPr>
          <p:cNvPr id="5" name="Місце для номера слайда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99AED727-9086-4BDC-8F86-B06BAA7231D9}" type="slidenum">
              <a:rPr lang="uk-UA" smtClean="0"/>
              <a:t>‹№›</a:t>
            </a:fld>
            <a:endParaRPr lang="uk-UA"/>
          </a:p>
        </p:txBody>
      </p:sp>
    </p:spTree>
    <p:extLst>
      <p:ext uri="{BB962C8B-B14F-4D97-AF65-F5344CB8AC3E}">
        <p14:creationId xmlns:p14="http://schemas.microsoft.com/office/powerpoint/2010/main" val="33221108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06CAF4C-4C14-4B39-AE2C-CE3174191875}" type="datetimeFigureOut">
              <a:rPr lang="uk-UA" smtClean="0"/>
              <a:t>03.04.2026</a:t>
            </a:fld>
            <a:endParaRPr lang="uk-UA"/>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DB2ABB27-3B0C-4872-B850-1CD37297D886}" type="slidenum">
              <a:rPr lang="uk-UA" smtClean="0"/>
              <a:t>‹№›</a:t>
            </a:fld>
            <a:endParaRPr lang="uk-UA"/>
          </a:p>
        </p:txBody>
      </p:sp>
    </p:spTree>
    <p:extLst>
      <p:ext uri="{BB962C8B-B14F-4D97-AF65-F5344CB8AC3E}">
        <p14:creationId xmlns:p14="http://schemas.microsoft.com/office/powerpoint/2010/main" val="3165660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txBody>
          <a:bodyPr/>
          <a:lstStyle/>
          <a:p>
            <a:endParaRPr lang="LID4096"/>
          </a:p>
        </p:txBody>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5"/>
          </p:nvPr>
        </p:nvSpPr>
        <p:spPr/>
        <p:txBody>
          <a:bodyPr/>
          <a:lstStyle/>
          <a:p>
            <a:fld id="{DB2ABB27-3B0C-4872-B850-1CD37297D886}" type="slidenum">
              <a:rPr lang="uk-UA" smtClean="0"/>
              <a:t>1</a:t>
            </a:fld>
            <a:endParaRPr lang="uk-UA"/>
          </a:p>
        </p:txBody>
      </p:sp>
    </p:spTree>
    <p:extLst>
      <p:ext uri="{BB962C8B-B14F-4D97-AF65-F5344CB8AC3E}">
        <p14:creationId xmlns:p14="http://schemas.microsoft.com/office/powerpoint/2010/main" val="6468128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4/3/2026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29945368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4/3/2026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1972931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4/3/2026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38114358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 Слайд з текстом">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8735" y="341784"/>
            <a:ext cx="10363200" cy="535995"/>
          </a:xfrm>
        </p:spPr>
        <p:txBody>
          <a:bodyPr anchor="ctr" anchorCtr="0">
            <a:normAutofit/>
          </a:bodyPr>
          <a:lstStyle>
            <a:lvl1pPr algn="l">
              <a:defRPr sz="3264" b="0" i="0" baseline="0">
                <a:solidFill>
                  <a:srgbClr val="00274E"/>
                </a:solidFill>
                <a:latin typeface="Roboto Condensed Light" charset="0"/>
                <a:ea typeface="Roboto Condensed Light" charset="0"/>
                <a:cs typeface="Roboto Condensed Light" charset="0"/>
              </a:defRPr>
            </a:lvl1pPr>
          </a:lstStyle>
          <a:p>
            <a:r>
              <a:rPr lang="uk-UA" dirty="0"/>
              <a:t>Заголовок слайду</a:t>
            </a:r>
            <a:endParaRPr lang="en-US" dirty="0"/>
          </a:p>
        </p:txBody>
      </p:sp>
      <p:sp>
        <p:nvSpPr>
          <p:cNvPr id="3" name="Subtitle 2"/>
          <p:cNvSpPr>
            <a:spLocks noGrp="1"/>
          </p:cNvSpPr>
          <p:nvPr>
            <p:ph type="subTitle" idx="1" hasCustomPrompt="1"/>
          </p:nvPr>
        </p:nvSpPr>
        <p:spPr>
          <a:xfrm>
            <a:off x="518735" y="1170312"/>
            <a:ext cx="9144001" cy="3270578"/>
          </a:xfrm>
        </p:spPr>
        <p:txBody>
          <a:bodyPr>
            <a:noAutofit/>
          </a:bodyPr>
          <a:lstStyle>
            <a:lvl1pPr marL="0" indent="0" algn="l">
              <a:lnSpc>
                <a:spcPct val="114000"/>
              </a:lnSpc>
              <a:spcBef>
                <a:spcPts val="0"/>
              </a:spcBef>
              <a:buNone/>
              <a:defRPr sz="1632" b="0" i="0">
                <a:latin typeface="Roboto Condensed Light" charset="0"/>
                <a:ea typeface="Roboto Condensed Light" charset="0"/>
                <a:cs typeface="Roboto Condensed Light" charset="0"/>
              </a:defRPr>
            </a:lvl1pPr>
            <a:lvl2pPr marL="457209" indent="0" algn="ctr">
              <a:buNone/>
              <a:defRPr sz="2000"/>
            </a:lvl2pPr>
            <a:lvl3pPr marL="914417" indent="0" algn="ctr">
              <a:buNone/>
              <a:defRPr sz="1800"/>
            </a:lvl3pPr>
            <a:lvl4pPr marL="1371626" indent="0" algn="ctr">
              <a:buNone/>
              <a:defRPr sz="1600"/>
            </a:lvl4pPr>
            <a:lvl5pPr marL="1828835" indent="0" algn="ctr">
              <a:buNone/>
              <a:defRPr sz="1600"/>
            </a:lvl5pPr>
            <a:lvl6pPr marL="2286044" indent="0" algn="ctr">
              <a:buNone/>
              <a:defRPr sz="1600"/>
            </a:lvl6pPr>
            <a:lvl7pPr marL="2743252" indent="0" algn="ctr">
              <a:buNone/>
              <a:defRPr sz="1600"/>
            </a:lvl7pPr>
            <a:lvl8pPr marL="3200461" indent="0" algn="ctr">
              <a:buNone/>
              <a:defRPr sz="1600"/>
            </a:lvl8pPr>
            <a:lvl9pPr marL="3657669" indent="0" algn="ctr">
              <a:buNone/>
              <a:defRPr sz="1600"/>
            </a:lvl9pPr>
          </a:lstStyle>
          <a:p>
            <a:r>
              <a:rPr lang="uk-UA" dirty="0"/>
              <a:t>Але щоб ви зрозуміли, звідки виникає це хибне уявлення людей, цуратись насолоди і вихваляти страждання, я розкрию перед вами всю картину і </a:t>
            </a:r>
            <a:r>
              <a:rPr lang="uk-UA" dirty="0" err="1"/>
              <a:t>роз’ясню</a:t>
            </a:r>
            <a:r>
              <a:rPr lang="uk-UA" dirty="0"/>
              <a:t>, що саме говорив цей чоловік, який відкрив істину, якого я б назвав зодчим щасливого життя. Дійсно, ніхто не відкидає, не зневажає, не уникає насолод тільки через те, що це насолоди, але лише через те, що тих, хто не вміє розумно вдаватися насолоді, осягають великі страждання.</a:t>
            </a:r>
          </a:p>
          <a:p>
            <a:r>
              <a:rPr lang="uk-UA" dirty="0"/>
              <a:t> </a:t>
            </a:r>
          </a:p>
          <a:p>
            <a:r>
              <a:rPr lang="uk-UA" dirty="0"/>
              <a:t>Так само як немає нікого, хто полюбивши, вважав і зажадав би саме страждання тільки за те, що це страждання, а не тому, що інший раз виникають такі обставини, коли страждання і біль приносять якесь і чималу насолоду. </a:t>
            </a:r>
            <a:endParaRPr lang="en-US" dirty="0"/>
          </a:p>
        </p:txBody>
      </p:sp>
      <p:cxnSp>
        <p:nvCxnSpPr>
          <p:cNvPr id="9" name="Straight Connector 8"/>
          <p:cNvCxnSpPr/>
          <p:nvPr userDrawn="1"/>
        </p:nvCxnSpPr>
        <p:spPr>
          <a:xfrm>
            <a:off x="617645" y="6314775"/>
            <a:ext cx="383871"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2035209" y="6040562"/>
            <a:ext cx="6118867" cy="294761"/>
          </a:xfrm>
        </p:spPr>
        <p:txBody>
          <a:bodyPr>
            <a:normAutofit/>
          </a:bodyPr>
          <a:lstStyle>
            <a:lvl1pPr marL="0" indent="0">
              <a:buNone/>
              <a:defRPr sz="1088" b="0" i="0" baseline="0">
                <a:solidFill>
                  <a:srgbClr val="00274E"/>
                </a:solidFill>
                <a:latin typeface="Roboto Condensed Light" charset="0"/>
                <a:ea typeface="Roboto Condensed Light" charset="0"/>
                <a:cs typeface="Roboto Condensed Light" charset="0"/>
              </a:defRPr>
            </a:lvl1pPr>
          </a:lstStyle>
          <a:p>
            <a:pPr lvl="0"/>
            <a:r>
              <a:rPr lang="uk-UA" dirty="0"/>
              <a:t>Заголовок презентації</a:t>
            </a:r>
            <a:endParaRPr lang="en-US" dirty="0"/>
          </a:p>
        </p:txBody>
      </p:sp>
      <p:sp>
        <p:nvSpPr>
          <p:cNvPr id="14" name="Subtitle 2"/>
          <p:cNvSpPr txBox="1">
            <a:spLocks/>
          </p:cNvSpPr>
          <p:nvPr userDrawn="1"/>
        </p:nvSpPr>
        <p:spPr>
          <a:xfrm>
            <a:off x="501746" y="5970198"/>
            <a:ext cx="1321254" cy="365125"/>
          </a:xfrm>
          <a:prstGeom prst="rect">
            <a:avLst/>
          </a:prstGeom>
        </p:spPr>
        <p:txBody>
          <a:bodyPr vert="horz" lIns="82918" tIns="41459" rIns="82918" bIns="41459" rtlCol="0" anchor="ctr" anchorCtr="0">
            <a:noAutofit/>
          </a:bodyPr>
          <a:lstStyle>
            <a:lvl1pPr marL="0" indent="0" algn="l" defTabSz="1008400" rtl="0" eaLnBrk="1" latinLnBrk="0" hangingPunct="1">
              <a:lnSpc>
                <a:spcPct val="114000"/>
              </a:lnSpc>
              <a:spcBef>
                <a:spcPts val="0"/>
              </a:spcBef>
              <a:buFont typeface="Arial" panose="020B0604020202020204" pitchFamily="34" charset="0"/>
              <a:buNone/>
              <a:defRPr sz="1800" b="0" i="0" kern="1200">
                <a:solidFill>
                  <a:schemeClr val="tx1"/>
                </a:solidFill>
                <a:latin typeface="Roboto Condensed Light" charset="0"/>
                <a:ea typeface="Roboto Condensed Light" charset="0"/>
                <a:cs typeface="Roboto Condensed Light" charset="0"/>
              </a:defRPr>
            </a:lvl1pPr>
            <a:lvl2pPr marL="504200" indent="0" algn="ctr" defTabSz="1008400" rtl="0" eaLnBrk="1" latinLnBrk="0" hangingPunct="1">
              <a:lnSpc>
                <a:spcPct val="90000"/>
              </a:lnSpc>
              <a:spcBef>
                <a:spcPts val="551"/>
              </a:spcBef>
              <a:buFont typeface="Arial" panose="020B0604020202020204" pitchFamily="34" charset="0"/>
              <a:buNone/>
              <a:defRPr sz="2206" kern="1200">
                <a:solidFill>
                  <a:schemeClr val="tx1"/>
                </a:solidFill>
                <a:latin typeface="+mn-lt"/>
                <a:ea typeface="+mn-ea"/>
                <a:cs typeface="+mn-cs"/>
              </a:defRPr>
            </a:lvl2pPr>
            <a:lvl3pPr marL="1008400" indent="0" algn="ctr" defTabSz="1008400" rtl="0" eaLnBrk="1" latinLnBrk="0" hangingPunct="1">
              <a:lnSpc>
                <a:spcPct val="90000"/>
              </a:lnSpc>
              <a:spcBef>
                <a:spcPts val="551"/>
              </a:spcBef>
              <a:buFont typeface="Arial" panose="020B0604020202020204" pitchFamily="34" charset="0"/>
              <a:buNone/>
              <a:defRPr sz="1985" kern="1200">
                <a:solidFill>
                  <a:schemeClr val="tx1"/>
                </a:solidFill>
                <a:latin typeface="+mn-lt"/>
                <a:ea typeface="+mn-ea"/>
                <a:cs typeface="+mn-cs"/>
              </a:defRPr>
            </a:lvl3pPr>
            <a:lvl4pPr marL="1512600"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68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210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52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94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36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r>
              <a:rPr lang="uk-UA" sz="1088" dirty="0">
                <a:solidFill>
                  <a:srgbClr val="00274E"/>
                </a:solidFill>
              </a:rPr>
              <a:t>Верховний Суд</a:t>
            </a:r>
            <a:endParaRPr lang="en-US" sz="1088" dirty="0">
              <a:solidFill>
                <a:srgbClr val="00274E"/>
              </a:solidFill>
            </a:endParaRPr>
          </a:p>
        </p:txBody>
      </p:sp>
      <p:sp>
        <p:nvSpPr>
          <p:cNvPr id="22" name="Slide Number Placeholder 5"/>
          <p:cNvSpPr>
            <a:spLocks noGrp="1"/>
          </p:cNvSpPr>
          <p:nvPr>
            <p:ph type="sldNum" sz="quarter" idx="12"/>
          </p:nvPr>
        </p:nvSpPr>
        <p:spPr>
          <a:xfrm>
            <a:off x="8963678" y="5957942"/>
            <a:ext cx="2743201" cy="365125"/>
          </a:xfrm>
        </p:spPr>
        <p:txBody>
          <a:bodyPr/>
          <a:lstStyle>
            <a:lvl1pPr>
              <a:defRPr sz="1088" b="0" i="0">
                <a:solidFill>
                  <a:srgbClr val="00274E"/>
                </a:solidFill>
                <a:latin typeface="Roboto Condensed Light" charset="0"/>
                <a:ea typeface="Roboto Condensed Light" charset="0"/>
                <a:cs typeface="Roboto Condensed Light" charset="0"/>
              </a:defRPr>
            </a:lvl1pPr>
          </a:lstStyle>
          <a:p>
            <a:fld id="{E31F88C0-7908-8242-B816-1B240D45A7D7}" type="slidenum">
              <a:rPr lang="en-US" smtClean="0"/>
              <a:pPr/>
              <a:t>‹№›</a:t>
            </a:fld>
            <a:endParaRPr lang="en-US" dirty="0"/>
          </a:p>
        </p:txBody>
      </p:sp>
    </p:spTree>
    <p:extLst>
      <p:ext uri="{BB962C8B-B14F-4D97-AF65-F5344CB8AC3E}">
        <p14:creationId xmlns:p14="http://schemas.microsoft.com/office/powerpoint/2010/main" val="38854297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8. Слайд з таблицею">
    <p:bg>
      <p:bgPr>
        <a:solidFill>
          <a:srgbClr val="EFE7E3"/>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518736" y="341788"/>
            <a:ext cx="10363200" cy="535995"/>
          </a:xfrm>
        </p:spPr>
        <p:txBody>
          <a:bodyPr anchor="ctr" anchorCtr="0">
            <a:normAutofit/>
          </a:bodyPr>
          <a:lstStyle>
            <a:lvl1pPr algn="l">
              <a:defRPr sz="3264" b="0" i="0" baseline="0">
                <a:solidFill>
                  <a:srgbClr val="00274E"/>
                </a:solidFill>
                <a:latin typeface="Roboto Condensed Light" charset="0"/>
                <a:ea typeface="Roboto Condensed Light" charset="0"/>
                <a:cs typeface="Roboto Condensed Light" charset="0"/>
              </a:defRPr>
            </a:lvl1pPr>
          </a:lstStyle>
          <a:p>
            <a:r>
              <a:rPr lang="uk-UA" dirty="0"/>
              <a:t>Заголовок слайду з таблицею</a:t>
            </a:r>
            <a:endParaRPr lang="en-US" dirty="0"/>
          </a:p>
        </p:txBody>
      </p:sp>
      <p:cxnSp>
        <p:nvCxnSpPr>
          <p:cNvPr id="9" name="Straight Connector 8"/>
          <p:cNvCxnSpPr/>
          <p:nvPr userDrawn="1"/>
        </p:nvCxnSpPr>
        <p:spPr>
          <a:xfrm>
            <a:off x="617647" y="6314775"/>
            <a:ext cx="383871" cy="0"/>
          </a:xfrm>
          <a:prstGeom prst="line">
            <a:avLst/>
          </a:prstGeom>
          <a:ln w="14224">
            <a:solidFill>
              <a:srgbClr val="00274E"/>
            </a:solidFill>
          </a:ln>
        </p:spPr>
        <p:style>
          <a:lnRef idx="1">
            <a:schemeClr val="accent1"/>
          </a:lnRef>
          <a:fillRef idx="0">
            <a:schemeClr val="accent1"/>
          </a:fillRef>
          <a:effectRef idx="0">
            <a:schemeClr val="accent1"/>
          </a:effectRef>
          <a:fontRef idx="minor">
            <a:schemeClr val="tx1"/>
          </a:fontRef>
        </p:style>
      </p:cxnSp>
      <p:sp>
        <p:nvSpPr>
          <p:cNvPr id="13" name="Text Placeholder 12"/>
          <p:cNvSpPr>
            <a:spLocks noGrp="1"/>
          </p:cNvSpPr>
          <p:nvPr>
            <p:ph type="body" sz="quarter" idx="13" hasCustomPrompt="1"/>
          </p:nvPr>
        </p:nvSpPr>
        <p:spPr>
          <a:xfrm>
            <a:off x="2035209" y="6040562"/>
            <a:ext cx="6118867" cy="294761"/>
          </a:xfrm>
        </p:spPr>
        <p:txBody>
          <a:bodyPr>
            <a:normAutofit/>
          </a:bodyPr>
          <a:lstStyle>
            <a:lvl1pPr marL="0" indent="0">
              <a:buNone/>
              <a:defRPr sz="1088" b="0" i="0" baseline="0">
                <a:solidFill>
                  <a:srgbClr val="00274E"/>
                </a:solidFill>
                <a:latin typeface="Roboto Condensed Light" charset="0"/>
                <a:ea typeface="Roboto Condensed Light" charset="0"/>
                <a:cs typeface="Roboto Condensed Light" charset="0"/>
              </a:defRPr>
            </a:lvl1pPr>
          </a:lstStyle>
          <a:p>
            <a:pPr lvl="0"/>
            <a:r>
              <a:rPr lang="uk-UA" dirty="0"/>
              <a:t>Заголовок презентації</a:t>
            </a:r>
            <a:endParaRPr lang="en-US" dirty="0"/>
          </a:p>
        </p:txBody>
      </p:sp>
      <p:sp>
        <p:nvSpPr>
          <p:cNvPr id="14" name="Subtitle 2"/>
          <p:cNvSpPr txBox="1">
            <a:spLocks/>
          </p:cNvSpPr>
          <p:nvPr userDrawn="1"/>
        </p:nvSpPr>
        <p:spPr>
          <a:xfrm>
            <a:off x="501747" y="5970198"/>
            <a:ext cx="1321254" cy="365125"/>
          </a:xfrm>
          <a:prstGeom prst="rect">
            <a:avLst/>
          </a:prstGeom>
        </p:spPr>
        <p:txBody>
          <a:bodyPr vert="horz" lIns="82918" tIns="41459" rIns="82918" bIns="41459" rtlCol="0" anchor="ctr" anchorCtr="0">
            <a:noAutofit/>
          </a:bodyPr>
          <a:lstStyle>
            <a:lvl1pPr marL="0" indent="0" algn="l" defTabSz="1008400" rtl="0" eaLnBrk="1" latinLnBrk="0" hangingPunct="1">
              <a:lnSpc>
                <a:spcPct val="114000"/>
              </a:lnSpc>
              <a:spcBef>
                <a:spcPts val="0"/>
              </a:spcBef>
              <a:buFont typeface="Arial" panose="020B0604020202020204" pitchFamily="34" charset="0"/>
              <a:buNone/>
              <a:defRPr sz="1800" b="0" i="0" kern="1200">
                <a:solidFill>
                  <a:schemeClr val="tx1"/>
                </a:solidFill>
                <a:latin typeface="Roboto Condensed Light" charset="0"/>
                <a:ea typeface="Roboto Condensed Light" charset="0"/>
                <a:cs typeface="Roboto Condensed Light" charset="0"/>
              </a:defRPr>
            </a:lvl1pPr>
            <a:lvl2pPr marL="504200" indent="0" algn="ctr" defTabSz="1008400" rtl="0" eaLnBrk="1" latinLnBrk="0" hangingPunct="1">
              <a:lnSpc>
                <a:spcPct val="90000"/>
              </a:lnSpc>
              <a:spcBef>
                <a:spcPts val="551"/>
              </a:spcBef>
              <a:buFont typeface="Arial" panose="020B0604020202020204" pitchFamily="34" charset="0"/>
              <a:buNone/>
              <a:defRPr sz="2206" kern="1200">
                <a:solidFill>
                  <a:schemeClr val="tx1"/>
                </a:solidFill>
                <a:latin typeface="+mn-lt"/>
                <a:ea typeface="+mn-ea"/>
                <a:cs typeface="+mn-cs"/>
              </a:defRPr>
            </a:lvl2pPr>
            <a:lvl3pPr marL="1008400" indent="0" algn="ctr" defTabSz="1008400" rtl="0" eaLnBrk="1" latinLnBrk="0" hangingPunct="1">
              <a:lnSpc>
                <a:spcPct val="90000"/>
              </a:lnSpc>
              <a:spcBef>
                <a:spcPts val="551"/>
              </a:spcBef>
              <a:buFont typeface="Arial" panose="020B0604020202020204" pitchFamily="34" charset="0"/>
              <a:buNone/>
              <a:defRPr sz="1985" kern="1200">
                <a:solidFill>
                  <a:schemeClr val="tx1"/>
                </a:solidFill>
                <a:latin typeface="+mn-lt"/>
                <a:ea typeface="+mn-ea"/>
                <a:cs typeface="+mn-cs"/>
              </a:defRPr>
            </a:lvl3pPr>
            <a:lvl4pPr marL="1512600"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4pPr>
            <a:lvl5pPr marL="20168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5pPr>
            <a:lvl6pPr marL="25210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6pPr>
            <a:lvl7pPr marL="30252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7pPr>
            <a:lvl8pPr marL="35294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8pPr>
            <a:lvl9pPr marL="4033601" indent="0" algn="ctr" defTabSz="1008400" rtl="0" eaLnBrk="1" latinLnBrk="0" hangingPunct="1">
              <a:lnSpc>
                <a:spcPct val="90000"/>
              </a:lnSpc>
              <a:spcBef>
                <a:spcPts val="551"/>
              </a:spcBef>
              <a:buFont typeface="Arial" panose="020B0604020202020204" pitchFamily="34" charset="0"/>
              <a:buNone/>
              <a:defRPr sz="1764" kern="1200">
                <a:solidFill>
                  <a:schemeClr val="tx1"/>
                </a:solidFill>
                <a:latin typeface="+mn-lt"/>
                <a:ea typeface="+mn-ea"/>
                <a:cs typeface="+mn-cs"/>
              </a:defRPr>
            </a:lvl9pPr>
          </a:lstStyle>
          <a:p>
            <a:r>
              <a:rPr lang="uk-UA" sz="1088" dirty="0">
                <a:solidFill>
                  <a:srgbClr val="00274E"/>
                </a:solidFill>
              </a:rPr>
              <a:t>Верховний Суд</a:t>
            </a:r>
            <a:endParaRPr lang="en-US" sz="1088" dirty="0">
              <a:solidFill>
                <a:srgbClr val="00274E"/>
              </a:solidFill>
            </a:endParaRPr>
          </a:p>
        </p:txBody>
      </p:sp>
      <p:sp>
        <p:nvSpPr>
          <p:cNvPr id="22" name="Slide Number Placeholder 5"/>
          <p:cNvSpPr>
            <a:spLocks noGrp="1"/>
          </p:cNvSpPr>
          <p:nvPr>
            <p:ph type="sldNum" sz="quarter" idx="12"/>
          </p:nvPr>
        </p:nvSpPr>
        <p:spPr>
          <a:xfrm>
            <a:off x="8963678" y="5957942"/>
            <a:ext cx="2743201" cy="365125"/>
          </a:xfrm>
        </p:spPr>
        <p:txBody>
          <a:bodyPr/>
          <a:lstStyle>
            <a:lvl1pPr>
              <a:defRPr sz="1088" b="0" i="0">
                <a:solidFill>
                  <a:srgbClr val="00274E"/>
                </a:solidFill>
                <a:latin typeface="Roboto Condensed Light" charset="0"/>
                <a:ea typeface="Roboto Condensed Light" charset="0"/>
                <a:cs typeface="Roboto Condensed Light" charset="0"/>
              </a:defRPr>
            </a:lvl1pPr>
          </a:lstStyle>
          <a:p>
            <a:fld id="{E31F88C0-7908-8242-B816-1B240D45A7D7}" type="slidenum">
              <a:rPr lang="en-US" smtClean="0"/>
              <a:pPr/>
              <a:t>‹№›</a:t>
            </a:fld>
            <a:endParaRPr lang="en-US" dirty="0"/>
          </a:p>
        </p:txBody>
      </p:sp>
      <p:sp>
        <p:nvSpPr>
          <p:cNvPr id="10" name="Table Placeholder 3"/>
          <p:cNvSpPr>
            <a:spLocks noGrp="1"/>
          </p:cNvSpPr>
          <p:nvPr>
            <p:ph type="tbl" sz="quarter" idx="15"/>
          </p:nvPr>
        </p:nvSpPr>
        <p:spPr>
          <a:xfrm>
            <a:off x="517886" y="1252406"/>
            <a:ext cx="11188826" cy="4485627"/>
          </a:xfrm>
        </p:spPr>
        <p:txBody>
          <a:bodyPr>
            <a:normAutofit/>
          </a:bodyPr>
          <a:lstStyle>
            <a:lvl1pPr>
              <a:defRPr sz="1632" b="0" i="0">
                <a:solidFill>
                  <a:srgbClr val="00274E"/>
                </a:solidFill>
                <a:latin typeface="Roboto Condensed Light" charset="0"/>
                <a:ea typeface="Roboto Condensed Light" charset="0"/>
                <a:cs typeface="Roboto Condensed Light" charset="0"/>
              </a:defRPr>
            </a:lvl1pPr>
          </a:lstStyle>
          <a:p>
            <a:endParaRPr lang="en-US" dirty="0"/>
          </a:p>
        </p:txBody>
      </p:sp>
    </p:spTree>
    <p:extLst>
      <p:ext uri="{BB962C8B-B14F-4D97-AF65-F5344CB8AC3E}">
        <p14:creationId xmlns:p14="http://schemas.microsoft.com/office/powerpoint/2010/main" val="1627091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8413F1AB-D55F-4FA8-8DCE-B4BF109E5ABB}" type="datetimeFigureOut">
              <a:rPr lang="en-US" smtClean="0"/>
              <a:t>4/3/2026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392430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8413F1AB-D55F-4FA8-8DCE-B4BF109E5ABB}" type="datetimeFigureOut">
              <a:rPr lang="en-US" smtClean="0"/>
              <a:t>4/3/2026</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2562650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p:cNvSpPr>
            <a:spLocks noGrp="1"/>
          </p:cNvSpPr>
          <p:nvPr>
            <p:ph type="dt" sz="half" idx="10"/>
          </p:nvPr>
        </p:nvSpPr>
        <p:spPr/>
        <p:txBody>
          <a:bodyPr/>
          <a:lstStyle/>
          <a:p>
            <a:fld id="{8413F1AB-D55F-4FA8-8DCE-B4BF109E5ABB}" type="datetimeFigureOut">
              <a:rPr lang="en-US" smtClean="0"/>
              <a:t>4/3/2026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4105161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p:cNvSpPr>
            <a:spLocks noGrp="1"/>
          </p:cNvSpPr>
          <p:nvPr>
            <p:ph type="dt" sz="half" idx="10"/>
          </p:nvPr>
        </p:nvSpPr>
        <p:spPr/>
        <p:txBody>
          <a:bodyPr/>
          <a:lstStyle/>
          <a:p>
            <a:fld id="{8413F1AB-D55F-4FA8-8DCE-B4BF109E5ABB}" type="datetimeFigureOut">
              <a:rPr lang="en-US" smtClean="0"/>
              <a:t>4/3/2026</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2483540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8413F1AB-D55F-4FA8-8DCE-B4BF109E5ABB}" type="datetimeFigureOut">
              <a:rPr lang="en-US" smtClean="0"/>
              <a:t>4/3/2026</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938745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413F1AB-D55F-4FA8-8DCE-B4BF109E5ABB}" type="datetimeFigureOut">
              <a:rPr lang="en-US" smtClean="0"/>
              <a:t>4/3/2026</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144317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413F1AB-D55F-4FA8-8DCE-B4BF109E5ABB}" type="datetimeFigureOut">
              <a:rPr lang="en-US" smtClean="0"/>
              <a:t>4/3/2026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784691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8413F1AB-D55F-4FA8-8DCE-B4BF109E5ABB}" type="datetimeFigureOut">
              <a:rPr lang="en-US" smtClean="0"/>
              <a:t>4/3/2026</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D27E676C-3C3F-4D0F-96E9-C9CBD3B5703D}" type="slidenum">
              <a:rPr lang="en-US" smtClean="0"/>
              <a:t>‹№›</a:t>
            </a:fld>
            <a:endParaRPr lang="en-US"/>
          </a:p>
        </p:txBody>
      </p:sp>
    </p:spTree>
    <p:extLst>
      <p:ext uri="{BB962C8B-B14F-4D97-AF65-F5344CB8AC3E}">
        <p14:creationId xmlns:p14="http://schemas.microsoft.com/office/powerpoint/2010/main" val="2190833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13F1AB-D55F-4FA8-8DCE-B4BF109E5ABB}" type="datetimeFigureOut">
              <a:rPr lang="en-US" smtClean="0"/>
              <a:t>4/3/2026</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7E676C-3C3F-4D0F-96E9-C9CBD3B5703D}" type="slidenum">
              <a:rPr lang="en-US" smtClean="0"/>
              <a:t>‹№›</a:t>
            </a:fld>
            <a:endParaRPr lang="en-US"/>
          </a:p>
        </p:txBody>
      </p:sp>
    </p:spTree>
    <p:extLst>
      <p:ext uri="{BB962C8B-B14F-4D97-AF65-F5344CB8AC3E}">
        <p14:creationId xmlns:p14="http://schemas.microsoft.com/office/powerpoint/2010/main" val="40977635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11471" y="5613284"/>
            <a:ext cx="4787292" cy="909218"/>
          </a:xfrm>
        </p:spPr>
        <p:txBody>
          <a:bodyPr>
            <a:normAutofit/>
          </a:bodyPr>
          <a:lstStyle/>
          <a:p>
            <a:pPr algn="l"/>
            <a:r>
              <a:rPr lang="uk-UA" sz="1800" dirty="0">
                <a:solidFill>
                  <a:schemeClr val="bg1"/>
                </a:solidFill>
                <a:latin typeface="Roboto Condensed Light" panose="02000000000000000000" pitchFamily="2" charset="0"/>
                <a:ea typeface="Roboto Condensed Light" panose="02000000000000000000" pitchFamily="2" charset="0"/>
              </a:rPr>
              <a:t>Владислав ШИПОВИЧ</a:t>
            </a:r>
          </a:p>
          <a:p>
            <a:pPr algn="l"/>
            <a:r>
              <a:rPr lang="uk-UA" sz="1600" noProof="0" dirty="0">
                <a:solidFill>
                  <a:schemeClr val="bg1"/>
                </a:solidFill>
                <a:latin typeface="Roboto Condensed Light" panose="02000000000000000000" pitchFamily="2" charset="0"/>
                <a:ea typeface="Roboto Condensed Light" panose="02000000000000000000" pitchFamily="2" charset="0"/>
              </a:rPr>
              <a:t>суддя</a:t>
            </a:r>
          </a:p>
        </p:txBody>
      </p:sp>
      <p:sp>
        <p:nvSpPr>
          <p:cNvPr id="5" name="TextBox 4">
            <a:extLst>
              <a:ext uri="{FF2B5EF4-FFF2-40B4-BE49-F238E27FC236}">
                <a16:creationId xmlns:a16="http://schemas.microsoft.com/office/drawing/2014/main" id="{C325D63E-727F-49EA-8DBD-E66F61A96F68}"/>
              </a:ext>
            </a:extLst>
          </p:cNvPr>
          <p:cNvSpPr txBox="1"/>
          <p:nvPr/>
        </p:nvSpPr>
        <p:spPr>
          <a:xfrm>
            <a:off x="511471" y="2811569"/>
            <a:ext cx="11115270" cy="954107"/>
          </a:xfrm>
          <a:prstGeom prst="rect">
            <a:avLst/>
          </a:prstGeom>
          <a:noFill/>
        </p:spPr>
        <p:txBody>
          <a:bodyPr wrap="square" rtlCol="0">
            <a:spAutoFit/>
          </a:bodyPr>
          <a:lstStyle/>
          <a:p>
            <a:r>
              <a:rPr lang="ru-RU" sz="2800" b="1" dirty="0">
                <a:solidFill>
                  <a:srgbClr val="F0E8E3"/>
                </a:solidFill>
                <a:latin typeface="Roboto Condensed Light" panose="02000000000000000000" pitchFamily="2" charset="0"/>
                <a:ea typeface="Roboto Condensed Light" panose="02000000000000000000" pitchFamily="2" charset="0"/>
              </a:rPr>
              <a:t>ДОКАЗУВАННЯ У ЦИВ</a:t>
            </a:r>
            <a:r>
              <a:rPr lang="uk-UA" sz="2800" b="1" dirty="0">
                <a:solidFill>
                  <a:srgbClr val="F0E8E3"/>
                </a:solidFill>
                <a:latin typeface="Roboto Condensed Light" panose="02000000000000000000" pitchFamily="2" charset="0"/>
                <a:ea typeface="Roboto Condensed Light" panose="02000000000000000000" pitchFamily="2" charset="0"/>
              </a:rPr>
              <a:t>ІЛЬНОМУ СУДОЧИНСТВІ – СТАНДАРТ, ТЯГАР, ПРЕЗУМПЦІЇ.</a:t>
            </a:r>
            <a:r>
              <a:rPr lang="en-US" sz="2800" b="1" dirty="0">
                <a:solidFill>
                  <a:srgbClr val="F0E8E3"/>
                </a:solidFill>
                <a:latin typeface="Roboto Condensed Light" panose="02000000000000000000" pitchFamily="2" charset="0"/>
                <a:ea typeface="Roboto Condensed Light" panose="02000000000000000000" pitchFamily="2" charset="0"/>
              </a:rPr>
              <a:t> </a:t>
            </a:r>
            <a:r>
              <a:rPr lang="uk-UA" sz="2800" b="1" dirty="0">
                <a:solidFill>
                  <a:srgbClr val="F0E8E3"/>
                </a:solidFill>
                <a:latin typeface="Roboto Condensed Light" panose="02000000000000000000" pitchFamily="2" charset="0"/>
                <a:ea typeface="Roboto Condensed Light" panose="02000000000000000000" pitchFamily="2" charset="0"/>
              </a:rPr>
              <a:t>ПРАКТИКА ВЕРХОВНОГО СУДУ</a:t>
            </a:r>
            <a:r>
              <a:rPr lang="en-US" sz="2800" b="1" dirty="0">
                <a:solidFill>
                  <a:srgbClr val="F0E8E3"/>
                </a:solidFill>
                <a:latin typeface="Roboto Condensed Light" panose="02000000000000000000" pitchFamily="2" charset="0"/>
                <a:ea typeface="Roboto Condensed Light" panose="02000000000000000000" pitchFamily="2" charset="0"/>
              </a:rPr>
              <a:t>.</a:t>
            </a:r>
            <a:endParaRPr lang="uk-UA" sz="2800" b="1" dirty="0">
              <a:solidFill>
                <a:srgbClr val="F0E8E3"/>
              </a:solidFill>
              <a:latin typeface="Roboto Condensed Light" panose="02000000000000000000" pitchFamily="2" charset="0"/>
              <a:ea typeface="Roboto Condensed Light" panose="02000000000000000000" pitchFamily="2" charset="0"/>
            </a:endParaRPr>
          </a:p>
        </p:txBody>
      </p:sp>
      <p:sp>
        <p:nvSpPr>
          <p:cNvPr id="2" name="Подзаголовок 2">
            <a:extLst>
              <a:ext uri="{FF2B5EF4-FFF2-40B4-BE49-F238E27FC236}">
                <a16:creationId xmlns:a16="http://schemas.microsoft.com/office/drawing/2014/main" id="{0C8D586D-45EB-4C6E-B076-0A3217E1877E}"/>
              </a:ext>
            </a:extLst>
          </p:cNvPr>
          <p:cNvSpPr txBox="1">
            <a:spLocks/>
          </p:cNvSpPr>
          <p:nvPr/>
        </p:nvSpPr>
        <p:spPr>
          <a:xfrm>
            <a:off x="7651632" y="5437115"/>
            <a:ext cx="3955001" cy="9092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uk-UA" sz="3000" dirty="0">
              <a:solidFill>
                <a:schemeClr val="bg1"/>
              </a:solidFill>
              <a:latin typeface="Roboto Condensed Light" panose="02000000000000000000" pitchFamily="2" charset="0"/>
              <a:ea typeface="Roboto Condensed Light" panose="02000000000000000000" pitchFamily="2" charset="0"/>
            </a:endParaRPr>
          </a:p>
        </p:txBody>
      </p:sp>
      <p:pic>
        <p:nvPicPr>
          <p:cNvPr id="7" name="Графіка 13">
            <a:extLst>
              <a:ext uri="{FF2B5EF4-FFF2-40B4-BE49-F238E27FC236}">
                <a16:creationId xmlns:a16="http://schemas.microsoft.com/office/drawing/2014/main" id="{787C442F-5D14-4101-A1BE-166F44A64CBD}"/>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692286" y="441697"/>
            <a:ext cx="1232064" cy="1396865"/>
          </a:xfrm>
          <a:prstGeom prst="rect">
            <a:avLst/>
          </a:prstGeom>
        </p:spPr>
      </p:pic>
    </p:spTree>
    <p:extLst>
      <p:ext uri="{BB962C8B-B14F-4D97-AF65-F5344CB8AC3E}">
        <p14:creationId xmlns:p14="http://schemas.microsoft.com/office/powerpoint/2010/main" val="4211200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30A0A-1F25-8F59-3FC1-84BF13B3B6F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478CCD-6F36-72E1-B3AA-24EA4619AFFE}"/>
              </a:ext>
            </a:extLst>
          </p:cNvPr>
          <p:cNvSpPr>
            <a:spLocks noGrp="1"/>
          </p:cNvSpPr>
          <p:nvPr>
            <p:ph type="ctrTitle"/>
          </p:nvPr>
        </p:nvSpPr>
        <p:spPr>
          <a:xfrm>
            <a:off x="892501" y="284256"/>
            <a:ext cx="10363200" cy="535995"/>
          </a:xfrm>
        </p:spPr>
        <p:txBody>
          <a:bodyPr>
            <a:normAutofit/>
          </a:bodyPr>
          <a:lstStyle/>
          <a:p>
            <a:pPr algn="ctr"/>
            <a:r>
              <a:rPr lang="uk-UA" sz="2800" b="1" dirty="0">
                <a:solidFill>
                  <a:srgbClr val="004E9E"/>
                </a:solidFill>
              </a:rPr>
              <a:t>Спори щодо відшкодування шкоди</a:t>
            </a:r>
          </a:p>
        </p:txBody>
      </p:sp>
      <p:sp>
        <p:nvSpPr>
          <p:cNvPr id="3" name="Підзаголовок 2">
            <a:extLst>
              <a:ext uri="{FF2B5EF4-FFF2-40B4-BE49-F238E27FC236}">
                <a16:creationId xmlns:a16="http://schemas.microsoft.com/office/drawing/2014/main" id="{67366F82-2B54-977E-EC34-60576A2FF000}"/>
              </a:ext>
            </a:extLst>
          </p:cNvPr>
          <p:cNvSpPr>
            <a:spLocks noGrp="1"/>
          </p:cNvSpPr>
          <p:nvPr>
            <p:ph type="subTitle" idx="1"/>
          </p:nvPr>
        </p:nvSpPr>
        <p:spPr>
          <a:xfrm>
            <a:off x="537937" y="1138335"/>
            <a:ext cx="11310333" cy="4490108"/>
          </a:xfrm>
        </p:spPr>
        <p:txBody>
          <a:bodyPr/>
          <a:lstStyle/>
          <a:p>
            <a:pPr algn="just">
              <a:lnSpc>
                <a:spcPct val="100000"/>
              </a:lnSpc>
            </a:pPr>
            <a:r>
              <a:rPr lang="uk-UA" sz="1800" dirty="0">
                <a:solidFill>
                  <a:schemeClr val="accent5">
                    <a:lumMod val="50000"/>
                  </a:schemeClr>
                </a:solidFill>
              </a:rPr>
              <a:t>Майнова шкода, завдана неправомірними рішеннями, діями чи бездіяльністю особистим немайновим правам фізичної або юридичної особи, а також шкода, завдана майну фізичної або юридичної особи, відшкодовується в повному обсязі особою, яка її завдала. </a:t>
            </a:r>
            <a:r>
              <a:rPr lang="uk-UA" sz="1800" b="1" dirty="0">
                <a:solidFill>
                  <a:schemeClr val="accent5">
                    <a:lumMod val="50000"/>
                  </a:schemeClr>
                </a:solidFill>
              </a:rPr>
              <a:t>Особа, яка завдала шкоди, звільняється від її відшкодування, </a:t>
            </a:r>
            <a:r>
              <a:rPr lang="uk-UA" sz="1800" b="1" u="sng" dirty="0">
                <a:solidFill>
                  <a:schemeClr val="accent5">
                    <a:lumMod val="50000"/>
                  </a:schemeClr>
                </a:solidFill>
              </a:rPr>
              <a:t>якщо вона доведе</a:t>
            </a:r>
            <a:r>
              <a:rPr lang="uk-UA" sz="1800" b="1" dirty="0">
                <a:solidFill>
                  <a:schemeClr val="accent5">
                    <a:lumMod val="50000"/>
                  </a:schemeClr>
                </a:solidFill>
              </a:rPr>
              <a:t>, що шкоди завдано не з її вини (частини перша-друга статті 1166 ЦК України).</a:t>
            </a:r>
          </a:p>
          <a:p>
            <a:pPr algn="just">
              <a:lnSpc>
                <a:spcPct val="100000"/>
              </a:lnSpc>
            </a:pPr>
            <a:endParaRPr lang="uk-UA" sz="1800" dirty="0">
              <a:solidFill>
                <a:schemeClr val="accent5">
                  <a:lumMod val="50000"/>
                </a:schemeClr>
              </a:solidFill>
            </a:endParaRPr>
          </a:p>
          <a:p>
            <a:pPr algn="just">
              <a:lnSpc>
                <a:spcPct val="100000"/>
              </a:lnSpc>
            </a:pPr>
            <a:r>
              <a:rPr lang="uk-UA" sz="1800" dirty="0">
                <a:solidFill>
                  <a:schemeClr val="accent5">
                    <a:lumMod val="50000"/>
                  </a:schemeClr>
                </a:solidFill>
              </a:rPr>
              <a:t>Моральна шкода, завдана фізичній або юридичній особі неправомірними рішеннями, діями чи бездіяльністю, відшкодовується особою, яка її завдала, </a:t>
            </a:r>
            <a:r>
              <a:rPr lang="uk-UA" sz="1800" b="1" dirty="0">
                <a:solidFill>
                  <a:schemeClr val="accent5">
                    <a:lumMod val="50000"/>
                  </a:schemeClr>
                </a:solidFill>
              </a:rPr>
              <a:t>за</a:t>
            </a:r>
            <a:r>
              <a:rPr lang="uk-UA" sz="1800" dirty="0">
                <a:solidFill>
                  <a:schemeClr val="accent5">
                    <a:lumMod val="50000"/>
                  </a:schemeClr>
                </a:solidFill>
              </a:rPr>
              <a:t> </a:t>
            </a:r>
            <a:r>
              <a:rPr lang="uk-UA" sz="1800" b="1" dirty="0">
                <a:solidFill>
                  <a:schemeClr val="accent5">
                    <a:lumMod val="50000"/>
                  </a:schemeClr>
                </a:solidFill>
              </a:rPr>
              <a:t>наявності її вини</a:t>
            </a:r>
            <a:r>
              <a:rPr lang="uk-UA" sz="1800" dirty="0">
                <a:solidFill>
                  <a:schemeClr val="accent5">
                    <a:lumMod val="50000"/>
                  </a:schemeClr>
                </a:solidFill>
              </a:rPr>
              <a:t>, крім випадків, встановлених частиною другою цієї статті (частина перша статті 1167 ЦК України).</a:t>
            </a:r>
          </a:p>
          <a:p>
            <a:pPr algn="just">
              <a:lnSpc>
                <a:spcPct val="100000"/>
              </a:lnSpc>
            </a:pPr>
            <a:endParaRPr lang="uk-UA" sz="1600" b="1" dirty="0">
              <a:solidFill>
                <a:srgbClr val="0086CD"/>
              </a:solidFill>
            </a:endParaRPr>
          </a:p>
          <a:p>
            <a:pPr algn="just">
              <a:lnSpc>
                <a:spcPct val="100000"/>
              </a:lnSpc>
            </a:pPr>
            <a:r>
              <a:rPr lang="uk-UA" sz="1800" b="1" dirty="0">
                <a:solidFill>
                  <a:srgbClr val="0086CD"/>
                </a:solidFill>
              </a:rPr>
              <a:t>Постанова ОП КЦС ВС від 05 грудня 2022 року у справі № 214/7462/20</a:t>
            </a:r>
          </a:p>
          <a:p>
            <a:pPr algn="just">
              <a:lnSpc>
                <a:spcPct val="100000"/>
              </a:lnSpc>
            </a:pPr>
            <a:endParaRPr lang="uk-UA" sz="1600" b="1" dirty="0">
              <a:solidFill>
                <a:srgbClr val="008FD5"/>
              </a:solidFill>
            </a:endParaRPr>
          </a:p>
          <a:p>
            <a:pPr algn="just">
              <a:lnSpc>
                <a:spcPct val="100000"/>
              </a:lnSpc>
            </a:pPr>
            <a:r>
              <a:rPr lang="uk-UA" sz="1800" i="1" dirty="0">
                <a:solidFill>
                  <a:schemeClr val="accent5">
                    <a:lumMod val="50000"/>
                  </a:schemeClr>
                </a:solidFill>
              </a:rPr>
              <a:t>У разі встановлення конкретної особи, яка завдала моральної шкоди, відбувається розподіл тягаря доказування: </a:t>
            </a:r>
          </a:p>
          <a:p>
            <a:pPr algn="just">
              <a:lnSpc>
                <a:spcPct val="100000"/>
              </a:lnSpc>
            </a:pPr>
            <a:r>
              <a:rPr lang="uk-UA" sz="1800" i="1" dirty="0">
                <a:solidFill>
                  <a:schemeClr val="accent5">
                    <a:lumMod val="50000"/>
                  </a:schemeClr>
                </a:solidFill>
              </a:rPr>
              <a:t>(а) позивач повинен довести наявність моральної шкоди та причинний зв`язок; </a:t>
            </a:r>
          </a:p>
          <a:p>
            <a:pPr algn="just">
              <a:lnSpc>
                <a:spcPct val="100000"/>
              </a:lnSpc>
            </a:pPr>
            <a:r>
              <a:rPr lang="uk-UA" sz="1800" i="1" dirty="0">
                <a:solidFill>
                  <a:schemeClr val="accent5">
                    <a:lumMod val="50000"/>
                  </a:schemeClr>
                </a:solidFill>
              </a:rPr>
              <a:t>(б) відповідач доводить відсутність протиправності та вини.</a:t>
            </a:r>
          </a:p>
          <a:p>
            <a:pPr algn="just">
              <a:lnSpc>
                <a:spcPct val="100000"/>
              </a:lnSpc>
            </a:pPr>
            <a:endParaRPr lang="uk-UA" sz="1400" b="1" dirty="0">
              <a:solidFill>
                <a:schemeClr val="accent5">
                  <a:lumMod val="50000"/>
                </a:schemeClr>
              </a:solidFill>
            </a:endParaRPr>
          </a:p>
        </p:txBody>
      </p:sp>
      <p:sp>
        <p:nvSpPr>
          <p:cNvPr id="4" name="Місце для тексту 3">
            <a:extLst>
              <a:ext uri="{FF2B5EF4-FFF2-40B4-BE49-F238E27FC236}">
                <a16:creationId xmlns:a16="http://schemas.microsoft.com/office/drawing/2014/main" id="{3E55DBA8-944C-3B3D-5E17-66C1CE989203}"/>
              </a:ext>
            </a:extLst>
          </p:cNvPr>
          <p:cNvSpPr>
            <a:spLocks noGrp="1"/>
          </p:cNvSpPr>
          <p:nvPr>
            <p:ph type="body" sz="quarter" idx="13"/>
          </p:nvPr>
        </p:nvSpPr>
        <p:spPr>
          <a:xfrm>
            <a:off x="9184674" y="6019086"/>
            <a:ext cx="2663596"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6818864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CDCF1-9467-60DA-C293-77348A3B89E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235ECC-96F4-5FEA-79C0-F7D07A402665}"/>
              </a:ext>
            </a:extLst>
          </p:cNvPr>
          <p:cNvSpPr>
            <a:spLocks noGrp="1"/>
          </p:cNvSpPr>
          <p:nvPr>
            <p:ph type="ctrTitle"/>
          </p:nvPr>
        </p:nvSpPr>
        <p:spPr>
          <a:xfrm>
            <a:off x="1049907" y="251928"/>
            <a:ext cx="10363200" cy="531844"/>
          </a:xfrm>
        </p:spPr>
        <p:txBody>
          <a:bodyPr>
            <a:normAutofit fontScale="90000"/>
          </a:bodyPr>
          <a:lstStyle/>
          <a:p>
            <a:pPr algn="ctr"/>
            <a:r>
              <a:rPr lang="uk-UA" sz="2800" b="1" dirty="0">
                <a:solidFill>
                  <a:srgbClr val="004E9E"/>
                </a:solidFill>
              </a:rPr>
              <a:t/>
            </a:r>
            <a:br>
              <a:rPr lang="uk-UA" sz="2800" b="1" dirty="0">
                <a:solidFill>
                  <a:srgbClr val="004E9E"/>
                </a:solidFill>
              </a:rPr>
            </a:br>
            <a:r>
              <a:rPr lang="uk-UA" sz="3100" b="1" dirty="0">
                <a:solidFill>
                  <a:srgbClr val="004E9E"/>
                </a:solidFill>
              </a:rPr>
              <a:t>Спадкові спори</a:t>
            </a:r>
            <a:r>
              <a:rPr lang="uk-UA" sz="2800" b="1" dirty="0">
                <a:solidFill>
                  <a:srgbClr val="004E9E"/>
                </a:solidFill>
              </a:rPr>
              <a:t/>
            </a:r>
            <a:br>
              <a:rPr lang="uk-UA" sz="2800" b="1" dirty="0">
                <a:solidFill>
                  <a:srgbClr val="004E9E"/>
                </a:solidFill>
              </a:rPr>
            </a:br>
            <a:endParaRPr lang="uk-UA" sz="2800" b="1" dirty="0">
              <a:solidFill>
                <a:srgbClr val="004E9E"/>
              </a:solidFill>
            </a:endParaRPr>
          </a:p>
        </p:txBody>
      </p:sp>
      <p:sp>
        <p:nvSpPr>
          <p:cNvPr id="3" name="Підзаголовок 2">
            <a:extLst>
              <a:ext uri="{FF2B5EF4-FFF2-40B4-BE49-F238E27FC236}">
                <a16:creationId xmlns:a16="http://schemas.microsoft.com/office/drawing/2014/main" id="{630D619F-8D91-EFB8-2081-012BD982F019}"/>
              </a:ext>
            </a:extLst>
          </p:cNvPr>
          <p:cNvSpPr>
            <a:spLocks noGrp="1"/>
          </p:cNvSpPr>
          <p:nvPr>
            <p:ph type="subTitle" idx="1"/>
          </p:nvPr>
        </p:nvSpPr>
        <p:spPr>
          <a:xfrm>
            <a:off x="576341" y="683581"/>
            <a:ext cx="11310333" cy="5348447"/>
          </a:xfrm>
        </p:spPr>
        <p:txBody>
          <a:bodyPr/>
          <a:lstStyle/>
          <a:p>
            <a:pPr algn="just"/>
            <a:r>
              <a:rPr lang="uk-UA" sz="1400" b="1" noProof="0" dirty="0">
                <a:solidFill>
                  <a:srgbClr val="0070C0"/>
                </a:solidFill>
              </a:rPr>
              <a:t>Постанови ВС від 18.09.2019 у справі № 640/6274/16-ц, від 29.01.2020 у справі № 496/4363/15-ц, від 06.03.2024 у справі №317/4108/18 </a:t>
            </a:r>
          </a:p>
          <a:p>
            <a:pPr algn="just"/>
            <a:r>
              <a:rPr lang="uk-UA" sz="1400" dirty="0">
                <a:solidFill>
                  <a:srgbClr val="002949"/>
                </a:solidFill>
              </a:rPr>
              <a:t>Спадкоємці зобов'язані задовольнити вимоги кредитора повністю, але в межах вартості майна, одержаного у спадщину. Кожен із спадкоємців зобов'язаний задовольнити вимоги кредитора особисто, у розмірі, який відповідає його частці у спадщині (частина перша статті 1282 ЦК України). Доводити вартість спадкового майна повинен спадкоємець, який заперечує проти вимог кредитора спадкодавця.</a:t>
            </a:r>
          </a:p>
          <a:p>
            <a:pPr algn="just"/>
            <a:endParaRPr lang="uk-UA" sz="1400" dirty="0"/>
          </a:p>
          <a:p>
            <a:pPr algn="just"/>
            <a:r>
              <a:rPr lang="uk-UA" sz="1400" b="1" dirty="0">
                <a:solidFill>
                  <a:srgbClr val="0086CD"/>
                </a:solidFill>
              </a:rPr>
              <a:t>Постанова ВС від 20 травня 2021 року у справі № 390/380/17</a:t>
            </a:r>
          </a:p>
          <a:p>
            <a:pPr algn="just"/>
            <a:r>
              <a:rPr lang="uk-UA" sz="1400" dirty="0">
                <a:solidFill>
                  <a:srgbClr val="002949"/>
                </a:solidFill>
              </a:rPr>
              <a:t>Позивач (спадкоємець) зобов'язаний довести, що заповідач склав заповіт під впливом обману щодо обставин істотного значення. За відсутності доказів обману визнання заповіту недійсним з цих підстав є неможливим. Позивач не довів, що оспорюваний заповіт вчинений під впливом обману, а тому суди зробили правильний висновок про відсутність підстав для задоволення позову з цих підстав</a:t>
            </a:r>
            <a:r>
              <a:rPr lang="uk-UA" sz="1400" dirty="0"/>
              <a:t>.</a:t>
            </a:r>
          </a:p>
          <a:p>
            <a:pPr algn="just"/>
            <a:endParaRPr lang="uk-UA" sz="1400" dirty="0"/>
          </a:p>
          <a:p>
            <a:pPr algn="just"/>
            <a:r>
              <a:rPr lang="uk-UA" sz="1400" b="1" dirty="0">
                <a:solidFill>
                  <a:srgbClr val="0086CD"/>
                </a:solidFill>
              </a:rPr>
              <a:t>Постанова ВС від 16 лютого 2026 року у справі № 359/6292/22</a:t>
            </a:r>
          </a:p>
          <a:p>
            <a:pPr algn="just"/>
            <a:r>
              <a:rPr lang="uk-UA" sz="1400" dirty="0">
                <a:solidFill>
                  <a:schemeClr val="accent5">
                    <a:lumMod val="50000"/>
                  </a:schemeClr>
                </a:solidFill>
              </a:rPr>
              <a:t>Підставою для визнання правочину недійсним згідно з частиною першою статті 225 ЦК України може бути лише абсолютна неспроможність особи в момент вчинення правочину розуміти значення своїх дій та керувати ними. </a:t>
            </a:r>
          </a:p>
          <a:p>
            <a:pPr algn="just"/>
            <a:r>
              <a:rPr lang="uk-UA" sz="1400" dirty="0">
                <a:solidFill>
                  <a:schemeClr val="accent5">
                    <a:lumMod val="50000"/>
                  </a:schemeClr>
                </a:solidFill>
              </a:rPr>
              <a:t>Враховуючи, що проведеною у справі експертизою зроблено висновок про абсолютну неспроможність особи в момент укладення спадкового договору усвідомлювати значення своїх дій та керувати ними, суд дійшов правильного висновку про те, що відповідно до частини першої статті 225 ЦК України цей договір є недійсним (див. також постанову ОП КЦС від 11 листопада 2019 року у справі № 496/4851/14-ц). </a:t>
            </a:r>
          </a:p>
          <a:p>
            <a:pPr algn="just"/>
            <a:endParaRPr lang="uk-UA" sz="1600" dirty="0"/>
          </a:p>
        </p:txBody>
      </p:sp>
      <p:sp>
        <p:nvSpPr>
          <p:cNvPr id="4" name="Місце для тексту 3">
            <a:extLst>
              <a:ext uri="{FF2B5EF4-FFF2-40B4-BE49-F238E27FC236}">
                <a16:creationId xmlns:a16="http://schemas.microsoft.com/office/drawing/2014/main" id="{2973A04F-E46C-827F-EAE2-EC143C374644}"/>
              </a:ext>
            </a:extLst>
          </p:cNvPr>
          <p:cNvSpPr>
            <a:spLocks noGrp="1"/>
          </p:cNvSpPr>
          <p:nvPr>
            <p:ph type="body" sz="quarter" idx="13"/>
          </p:nvPr>
        </p:nvSpPr>
        <p:spPr>
          <a:xfrm>
            <a:off x="9321393" y="6032028"/>
            <a:ext cx="2784894"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1531355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930A0A-1F25-8F59-3FC1-84BF13B3B6F1}"/>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2478CCD-6F36-72E1-B3AA-24EA4619AFFE}"/>
              </a:ext>
            </a:extLst>
          </p:cNvPr>
          <p:cNvSpPr>
            <a:spLocks noGrp="1"/>
          </p:cNvSpPr>
          <p:nvPr>
            <p:ph type="ctrTitle"/>
          </p:nvPr>
        </p:nvSpPr>
        <p:spPr>
          <a:xfrm>
            <a:off x="1011503" y="454705"/>
            <a:ext cx="10363200" cy="535995"/>
          </a:xfrm>
        </p:spPr>
        <p:txBody>
          <a:bodyPr>
            <a:normAutofit/>
          </a:bodyPr>
          <a:lstStyle/>
          <a:p>
            <a:pPr algn="ctr"/>
            <a:r>
              <a:rPr lang="uk-UA" sz="2800" b="1" dirty="0">
                <a:solidFill>
                  <a:srgbClr val="004E9E"/>
                </a:solidFill>
              </a:rPr>
              <a:t>Спори щодо порушення зобов’язань </a:t>
            </a:r>
          </a:p>
        </p:txBody>
      </p:sp>
      <p:sp>
        <p:nvSpPr>
          <p:cNvPr id="3" name="Підзаголовок 2">
            <a:extLst>
              <a:ext uri="{FF2B5EF4-FFF2-40B4-BE49-F238E27FC236}">
                <a16:creationId xmlns:a16="http://schemas.microsoft.com/office/drawing/2014/main" id="{67366F82-2B54-977E-EC34-60576A2FF000}"/>
              </a:ext>
            </a:extLst>
          </p:cNvPr>
          <p:cNvSpPr>
            <a:spLocks noGrp="1"/>
          </p:cNvSpPr>
          <p:nvPr>
            <p:ph type="subTitle" idx="1"/>
          </p:nvPr>
        </p:nvSpPr>
        <p:spPr>
          <a:xfrm>
            <a:off x="537937" y="1138335"/>
            <a:ext cx="11310333" cy="4049485"/>
          </a:xfrm>
        </p:spPr>
        <p:txBody>
          <a:bodyPr/>
          <a:lstStyle/>
          <a:p>
            <a:pPr algn="just"/>
            <a:r>
              <a:rPr lang="uk-UA" dirty="0">
                <a:solidFill>
                  <a:schemeClr val="accent5">
                    <a:lumMod val="50000"/>
                  </a:schemeClr>
                </a:solidFill>
              </a:rPr>
              <a:t> </a:t>
            </a:r>
          </a:p>
          <a:p>
            <a:pPr algn="just"/>
            <a:endParaRPr lang="uk-UA" dirty="0">
              <a:solidFill>
                <a:schemeClr val="accent5">
                  <a:lumMod val="50000"/>
                </a:schemeClr>
              </a:solidFill>
            </a:endParaRPr>
          </a:p>
          <a:p>
            <a:pPr algn="just"/>
            <a:r>
              <a:rPr lang="uk-UA" sz="1800" dirty="0">
                <a:solidFill>
                  <a:schemeClr val="accent5">
                    <a:lumMod val="50000"/>
                  </a:schemeClr>
                </a:solidFill>
              </a:rPr>
              <a:t>Особа, яка порушила зобов'язання, несе відповідальність за наявності її вини (умислу або необережності), якщо інше не встановлено договором або законом. Особа є невинуватою, якщо вона доведе, що вжила всіх залежних від неї заходів щодо належного виконання зобов'язання. </a:t>
            </a:r>
            <a:r>
              <a:rPr lang="uk-UA" sz="1800" b="1" dirty="0">
                <a:solidFill>
                  <a:schemeClr val="accent5">
                    <a:lumMod val="50000"/>
                  </a:schemeClr>
                </a:solidFill>
              </a:rPr>
              <a:t>Відсутність своєї вини доводить особа, яка порушила зобов'язання </a:t>
            </a:r>
            <a:r>
              <a:rPr lang="uk-UA" sz="1800" dirty="0">
                <a:solidFill>
                  <a:schemeClr val="accent5">
                    <a:lumMod val="50000"/>
                  </a:schemeClr>
                </a:solidFill>
              </a:rPr>
              <a:t>(частини перша-друга статті 614 ЦК України).</a:t>
            </a:r>
          </a:p>
          <a:p>
            <a:pPr algn="just">
              <a:lnSpc>
                <a:spcPct val="100000"/>
              </a:lnSpc>
            </a:pPr>
            <a:endParaRPr lang="uk-UA" sz="1600" b="1" dirty="0">
              <a:solidFill>
                <a:srgbClr val="0086CD"/>
              </a:solidFill>
            </a:endParaRPr>
          </a:p>
          <a:p>
            <a:pPr algn="just">
              <a:lnSpc>
                <a:spcPct val="100000"/>
              </a:lnSpc>
            </a:pPr>
            <a:endParaRPr lang="uk-UA" sz="1600" b="1" dirty="0">
              <a:solidFill>
                <a:srgbClr val="0086CD"/>
              </a:solidFill>
            </a:endParaRPr>
          </a:p>
          <a:p>
            <a:pPr algn="just">
              <a:lnSpc>
                <a:spcPct val="100000"/>
              </a:lnSpc>
            </a:pPr>
            <a:r>
              <a:rPr lang="uk-UA" sz="1800" b="1" dirty="0">
                <a:solidFill>
                  <a:srgbClr val="0086CD"/>
                </a:solidFill>
              </a:rPr>
              <a:t>Постанова ВС від 10 травня 2023 року у справі № 465/6663/17</a:t>
            </a:r>
          </a:p>
          <a:p>
            <a:pPr algn="just">
              <a:lnSpc>
                <a:spcPct val="100000"/>
              </a:lnSpc>
            </a:pPr>
            <a:r>
              <a:rPr lang="uk-UA" sz="1800" dirty="0">
                <a:solidFill>
                  <a:srgbClr val="002949"/>
                </a:solidFill>
              </a:rPr>
              <a:t>Встановивши, що </a:t>
            </a:r>
            <a:r>
              <a:rPr lang="uk-UA" sz="1800" b="1" dirty="0">
                <a:solidFill>
                  <a:srgbClr val="002949"/>
                </a:solidFill>
              </a:rPr>
              <a:t>відповідач тривалий час не виконував своїх зобов’язань за спадковим договором та не надав належних доказів щодо неможливості вчинення таких дій</a:t>
            </a:r>
            <a:r>
              <a:rPr lang="uk-UA" sz="1800" dirty="0">
                <a:solidFill>
                  <a:srgbClr val="002949"/>
                </a:solidFill>
              </a:rPr>
              <a:t>, суд першої інстанції зробив обґрунтований висновок про задоволення позову та розірвання спадкового договору.</a:t>
            </a:r>
          </a:p>
        </p:txBody>
      </p:sp>
      <p:sp>
        <p:nvSpPr>
          <p:cNvPr id="4" name="Місце для тексту 3">
            <a:extLst>
              <a:ext uri="{FF2B5EF4-FFF2-40B4-BE49-F238E27FC236}">
                <a16:creationId xmlns:a16="http://schemas.microsoft.com/office/drawing/2014/main" id="{3E55DBA8-944C-3B3D-5E17-66C1CE989203}"/>
              </a:ext>
            </a:extLst>
          </p:cNvPr>
          <p:cNvSpPr>
            <a:spLocks noGrp="1"/>
          </p:cNvSpPr>
          <p:nvPr>
            <p:ph type="body" sz="quarter" idx="13"/>
          </p:nvPr>
        </p:nvSpPr>
        <p:spPr>
          <a:xfrm>
            <a:off x="9184674" y="6019086"/>
            <a:ext cx="2663596" cy="354228"/>
          </a:xfrm>
        </p:spPr>
        <p:txBody>
          <a:bodyPr>
            <a:noAutofit/>
          </a:bodyPr>
          <a:lstStyle/>
          <a:p>
            <a:r>
              <a:rPr lang="uk-UA" sz="1100" noProof="0" dirty="0"/>
              <a:t>Доказування у цивільному судочинстві</a:t>
            </a:r>
          </a:p>
        </p:txBody>
      </p:sp>
      <p:pic>
        <p:nvPicPr>
          <p:cNvPr id="5" name="Рисунок 4">
            <a:extLst>
              <a:ext uri="{FF2B5EF4-FFF2-40B4-BE49-F238E27FC236}">
                <a16:creationId xmlns:a16="http://schemas.microsoft.com/office/drawing/2014/main" id="{27A3A5A6-737F-4270-FB50-3303AF130665}"/>
              </a:ext>
            </a:extLst>
          </p:cNvPr>
          <p:cNvPicPr>
            <a:picLocks noChangeAspect="1"/>
          </p:cNvPicPr>
          <p:nvPr/>
        </p:nvPicPr>
        <p:blipFill>
          <a:blip r:embed="rId2"/>
          <a:stretch>
            <a:fillRect/>
          </a:stretch>
        </p:blipFill>
        <p:spPr>
          <a:xfrm>
            <a:off x="6952668" y="5011551"/>
            <a:ext cx="2058856" cy="1361763"/>
          </a:xfrm>
          <a:prstGeom prst="rect">
            <a:avLst/>
          </a:prstGeom>
        </p:spPr>
      </p:pic>
    </p:spTree>
    <p:extLst>
      <p:ext uri="{BB962C8B-B14F-4D97-AF65-F5344CB8AC3E}">
        <p14:creationId xmlns:p14="http://schemas.microsoft.com/office/powerpoint/2010/main" val="3661379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5D031F-86A8-C214-72B3-07A9B406007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CD60BD9A-64D7-F2F4-78D3-D91D6142EF8A}"/>
              </a:ext>
            </a:extLst>
          </p:cNvPr>
          <p:cNvSpPr>
            <a:spLocks noGrp="1"/>
          </p:cNvSpPr>
          <p:nvPr>
            <p:ph type="ctrTitle"/>
          </p:nvPr>
        </p:nvSpPr>
        <p:spPr>
          <a:xfrm>
            <a:off x="524584" y="335061"/>
            <a:ext cx="11144639" cy="597664"/>
          </a:xfrm>
        </p:spPr>
        <p:txBody>
          <a:bodyPr>
            <a:normAutofit fontScale="90000"/>
          </a:bodyPr>
          <a:lstStyle/>
          <a:p>
            <a:pPr algn="ctr"/>
            <a:r>
              <a:rPr lang="uk-UA" sz="2400" b="1" dirty="0">
                <a:solidFill>
                  <a:srgbClr val="004E9E"/>
                </a:solidFill>
              </a:rPr>
              <a:t/>
            </a:r>
            <a:br>
              <a:rPr lang="uk-UA" sz="2400" b="1" dirty="0">
                <a:solidFill>
                  <a:srgbClr val="004E9E"/>
                </a:solidFill>
              </a:rPr>
            </a:br>
            <a:r>
              <a:rPr lang="uk-UA" sz="2400" b="1" dirty="0">
                <a:solidFill>
                  <a:srgbClr val="004E9E"/>
                </a:solidFill>
              </a:rPr>
              <a:t/>
            </a:r>
            <a:br>
              <a:rPr lang="uk-UA" sz="2400" b="1" dirty="0">
                <a:solidFill>
                  <a:srgbClr val="004E9E"/>
                </a:solidFill>
              </a:rPr>
            </a:br>
            <a:r>
              <a:rPr lang="uk-UA" sz="3100" b="1" dirty="0">
                <a:solidFill>
                  <a:srgbClr val="004E9E"/>
                </a:solidFill>
              </a:rPr>
              <a:t>Спори про визнання недійсними правочинів</a:t>
            </a:r>
            <a:r>
              <a:rPr lang="uk-UA" dirty="0"/>
              <a:t/>
            </a:r>
            <a:br>
              <a:rPr lang="uk-UA" dirty="0"/>
            </a:br>
            <a:r>
              <a:rPr lang="uk-UA" sz="2300" b="1" dirty="0">
                <a:solidFill>
                  <a:srgbClr val="004E9E"/>
                </a:solidFill>
              </a:rPr>
              <a:t/>
            </a:r>
            <a:br>
              <a:rPr lang="uk-UA" sz="2300" b="1" dirty="0">
                <a:solidFill>
                  <a:srgbClr val="004E9E"/>
                </a:solidFill>
              </a:rPr>
            </a:br>
            <a:r>
              <a:rPr lang="uk-UA" sz="2100" b="1" dirty="0">
                <a:solidFill>
                  <a:srgbClr val="004E9E"/>
                </a:solidFill>
              </a:rPr>
              <a:t> </a:t>
            </a:r>
          </a:p>
        </p:txBody>
      </p:sp>
      <p:sp>
        <p:nvSpPr>
          <p:cNvPr id="3" name="Підзаголовок 2">
            <a:extLst>
              <a:ext uri="{FF2B5EF4-FFF2-40B4-BE49-F238E27FC236}">
                <a16:creationId xmlns:a16="http://schemas.microsoft.com/office/drawing/2014/main" id="{0111068A-321F-D0D5-943E-B328529553CF}"/>
              </a:ext>
            </a:extLst>
          </p:cNvPr>
          <p:cNvSpPr>
            <a:spLocks noGrp="1"/>
          </p:cNvSpPr>
          <p:nvPr>
            <p:ph type="subTitle" idx="1"/>
          </p:nvPr>
        </p:nvSpPr>
        <p:spPr>
          <a:xfrm>
            <a:off x="524584" y="979713"/>
            <a:ext cx="11144639" cy="4879549"/>
          </a:xfrm>
        </p:spPr>
        <p:txBody>
          <a:bodyPr/>
          <a:lstStyle/>
          <a:p>
            <a:r>
              <a:rPr lang="uk-UA" sz="1600" b="1" dirty="0">
                <a:solidFill>
                  <a:srgbClr val="0086CD"/>
                </a:solidFill>
              </a:rPr>
              <a:t>Постанова ВС від 14 вересня 2022 року у справі  № 465/3517/19 </a:t>
            </a:r>
          </a:p>
          <a:p>
            <a:pPr algn="just"/>
            <a:r>
              <a:rPr lang="uk-UA" sz="1600" dirty="0">
                <a:solidFill>
                  <a:srgbClr val="002949"/>
                </a:solidFill>
              </a:rPr>
              <a:t>Суд, в порушення вимог процесуального закону, застосував щодо позивача недосяжний стандарт доказування - обов`язок доказування вчинення ним дій, які він не вчиняв (надання доказів існування довіреностей, які він не підписував) та надання доказів на спростування припущень відповідача (щодо ймовірного продовження строку дії паспорта).</a:t>
            </a:r>
          </a:p>
          <a:p>
            <a:pPr algn="just"/>
            <a:endParaRPr lang="uk-UA" sz="1400" dirty="0">
              <a:solidFill>
                <a:srgbClr val="002949"/>
              </a:solidFill>
            </a:endParaRPr>
          </a:p>
          <a:p>
            <a:r>
              <a:rPr lang="uk-UA" sz="1600" b="1" dirty="0">
                <a:solidFill>
                  <a:srgbClr val="0086CD"/>
                </a:solidFill>
              </a:rPr>
              <a:t>Постанова ВС від 21 січня 2026 року  у справі № 755/9838/23 </a:t>
            </a:r>
          </a:p>
          <a:p>
            <a:pPr algn="just"/>
            <a:r>
              <a:rPr lang="uk-UA" sz="1600" dirty="0">
                <a:solidFill>
                  <a:srgbClr val="002949"/>
                </a:solidFill>
              </a:rPr>
              <a:t>Висновки суду щодо недоведеності «вірогідності у 100%» факту відсутності позивача в Україні на час укладення оспорюваного договору, не узгоджуються зі стандартом доказування у цивільних справах.</a:t>
            </a:r>
          </a:p>
          <a:p>
            <a:pPr algn="just"/>
            <a:r>
              <a:rPr lang="uk-UA" sz="1600" dirty="0">
                <a:solidFill>
                  <a:srgbClr val="002949"/>
                </a:solidFill>
              </a:rPr>
              <a:t>З огляду на принцип змагальності сторін та розподіл тягаря доказування, після того, як позивач надав суду докази компетентного державного органу (ДПСУ) щодо виїзду з України та відсутності інформації про в`їзд в Україну на день укладення оспорюваного правочину, а також подання нотаріусу паспорту громадянина України, який не відповідає паспорту наявному у позивача, саме відповідачка, у разі заперечення проти позову мала б надати докази на підтвердження своїх заперечень проти позову, у тому числі й ініціювати проведення почеркознавчої експертизи.</a:t>
            </a:r>
          </a:p>
          <a:p>
            <a:pPr algn="just"/>
            <a:endParaRPr lang="uk-UA" sz="1600" dirty="0">
              <a:solidFill>
                <a:srgbClr val="002949"/>
              </a:solidFill>
            </a:endParaRPr>
          </a:p>
        </p:txBody>
      </p:sp>
      <p:sp>
        <p:nvSpPr>
          <p:cNvPr id="4" name="Місце для тексту 3">
            <a:extLst>
              <a:ext uri="{FF2B5EF4-FFF2-40B4-BE49-F238E27FC236}">
                <a16:creationId xmlns:a16="http://schemas.microsoft.com/office/drawing/2014/main" id="{914EDB5D-07DD-D857-A8C9-9C2AF590BF2F}"/>
              </a:ext>
            </a:extLst>
          </p:cNvPr>
          <p:cNvSpPr>
            <a:spLocks noGrp="1"/>
          </p:cNvSpPr>
          <p:nvPr>
            <p:ph type="body" sz="quarter" idx="13"/>
          </p:nvPr>
        </p:nvSpPr>
        <p:spPr>
          <a:xfrm>
            <a:off x="8850380" y="6047077"/>
            <a:ext cx="2924853"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190917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CDCF1-9467-60DA-C293-77348A3B89E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235ECC-96F4-5FEA-79C0-F7D07A402665}"/>
              </a:ext>
            </a:extLst>
          </p:cNvPr>
          <p:cNvSpPr>
            <a:spLocks noGrp="1"/>
          </p:cNvSpPr>
          <p:nvPr>
            <p:ph type="ctrTitle"/>
          </p:nvPr>
        </p:nvSpPr>
        <p:spPr>
          <a:xfrm>
            <a:off x="928609" y="373578"/>
            <a:ext cx="10363200" cy="535995"/>
          </a:xfrm>
        </p:spPr>
        <p:txBody>
          <a:bodyPr>
            <a:normAutofit/>
          </a:bodyPr>
          <a:lstStyle/>
          <a:p>
            <a:pPr algn="ctr"/>
            <a:r>
              <a:rPr lang="uk-UA" sz="2800" b="1" dirty="0">
                <a:solidFill>
                  <a:srgbClr val="004E9E"/>
                </a:solidFill>
              </a:rPr>
              <a:t>Забезпечення позову і стандарт доказування </a:t>
            </a:r>
          </a:p>
        </p:txBody>
      </p:sp>
      <p:sp>
        <p:nvSpPr>
          <p:cNvPr id="3" name="Підзаголовок 2">
            <a:extLst>
              <a:ext uri="{FF2B5EF4-FFF2-40B4-BE49-F238E27FC236}">
                <a16:creationId xmlns:a16="http://schemas.microsoft.com/office/drawing/2014/main" id="{630D619F-8D91-EFB8-2081-012BD982F019}"/>
              </a:ext>
            </a:extLst>
          </p:cNvPr>
          <p:cNvSpPr>
            <a:spLocks noGrp="1"/>
          </p:cNvSpPr>
          <p:nvPr>
            <p:ph type="subTitle" idx="1"/>
          </p:nvPr>
        </p:nvSpPr>
        <p:spPr>
          <a:xfrm>
            <a:off x="576341" y="1231641"/>
            <a:ext cx="11068264" cy="3778898"/>
          </a:xfrm>
        </p:spPr>
        <p:txBody>
          <a:bodyPr/>
          <a:lstStyle/>
          <a:p>
            <a:pPr algn="just"/>
            <a:endParaRPr lang="uk-UA" sz="1800" dirty="0"/>
          </a:p>
          <a:p>
            <a:pPr algn="just"/>
            <a:r>
              <a:rPr lang="uk-UA" sz="2000" b="1" dirty="0">
                <a:solidFill>
                  <a:srgbClr val="0086CD"/>
                </a:solidFill>
              </a:rPr>
              <a:t>Постанова ВС від 03 березня 2023 року справа № 905/448/22</a:t>
            </a:r>
          </a:p>
          <a:p>
            <a:pPr algn="just"/>
            <a:endParaRPr lang="uk-UA" sz="1600" b="1" dirty="0">
              <a:solidFill>
                <a:srgbClr val="0086CD"/>
              </a:solidFill>
            </a:endParaRPr>
          </a:p>
          <a:p>
            <a:pPr algn="just"/>
            <a:r>
              <a:rPr lang="uk-UA" sz="1800" dirty="0">
                <a:solidFill>
                  <a:schemeClr val="accent5">
                    <a:lumMod val="50000"/>
                  </a:schemeClr>
                </a:solidFill>
              </a:rPr>
              <a:t>У випадку подання позову про стягнення грошових коштів можливість відповідача в будь-який момент як розпорядитися коштами, що знаходяться на його рахунках, так і відчужити майно, яке знаходиться у його власності, є беззаперечною. </a:t>
            </a:r>
          </a:p>
          <a:p>
            <a:pPr algn="just"/>
            <a:endParaRPr lang="uk-UA" sz="1800" dirty="0">
              <a:solidFill>
                <a:schemeClr val="accent5">
                  <a:lumMod val="50000"/>
                </a:schemeClr>
              </a:solidFill>
            </a:endParaRPr>
          </a:p>
          <a:p>
            <a:pPr algn="just"/>
            <a:r>
              <a:rPr lang="uk-UA" sz="1800" dirty="0">
                <a:solidFill>
                  <a:schemeClr val="accent5">
                    <a:lumMod val="50000"/>
                  </a:schemeClr>
                </a:solidFill>
              </a:rPr>
              <a:t>За таких умов вимога надання доказів щодо очевидних речей (доведення нічим не обмеженого права відповідача в будь-який момент розпорядитися своїм майном) свідчить про </a:t>
            </a:r>
            <a:r>
              <a:rPr lang="uk-UA" sz="1800" i="1" dirty="0">
                <a:solidFill>
                  <a:schemeClr val="accent5">
                    <a:lumMod val="50000"/>
                  </a:schemeClr>
                </a:solidFill>
              </a:rPr>
              <a:t>застосування</a:t>
            </a:r>
            <a:r>
              <a:rPr lang="uk-UA" sz="1800" dirty="0">
                <a:solidFill>
                  <a:schemeClr val="accent5">
                    <a:lumMod val="50000"/>
                  </a:schemeClr>
                </a:solidFill>
              </a:rPr>
              <a:t> судом </a:t>
            </a:r>
            <a:r>
              <a:rPr lang="uk-UA" sz="1800" i="1" dirty="0">
                <a:solidFill>
                  <a:schemeClr val="accent5">
                    <a:lumMod val="50000"/>
                  </a:schemeClr>
                </a:solidFill>
              </a:rPr>
              <a:t>завищеного або навіть заздалегідь недосяжного стандарту доказування</a:t>
            </a:r>
            <a:r>
              <a:rPr lang="uk-UA" sz="1800" dirty="0">
                <a:solidFill>
                  <a:schemeClr val="accent5">
                    <a:lumMod val="50000"/>
                  </a:schemeClr>
                </a:solidFill>
              </a:rPr>
              <a:t>, що порушує баланс інтересів сторін.</a:t>
            </a:r>
          </a:p>
        </p:txBody>
      </p:sp>
      <p:sp>
        <p:nvSpPr>
          <p:cNvPr id="4" name="Місце для тексту 3">
            <a:extLst>
              <a:ext uri="{FF2B5EF4-FFF2-40B4-BE49-F238E27FC236}">
                <a16:creationId xmlns:a16="http://schemas.microsoft.com/office/drawing/2014/main" id="{2973A04F-E46C-827F-EAE2-EC143C374644}"/>
              </a:ext>
            </a:extLst>
          </p:cNvPr>
          <p:cNvSpPr>
            <a:spLocks noGrp="1"/>
          </p:cNvSpPr>
          <p:nvPr>
            <p:ph type="body" sz="quarter" idx="13"/>
          </p:nvPr>
        </p:nvSpPr>
        <p:spPr>
          <a:xfrm>
            <a:off x="9321393" y="6032028"/>
            <a:ext cx="2784894"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2955576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15042" y="130630"/>
            <a:ext cx="10363200" cy="363892"/>
          </a:xfrm>
        </p:spPr>
        <p:txBody>
          <a:bodyPr>
            <a:normAutofit fontScale="90000"/>
          </a:bodyPr>
          <a:lstStyle/>
          <a:p>
            <a:pPr algn="ctr">
              <a:lnSpc>
                <a:spcPct val="100000"/>
              </a:lnSpc>
            </a:pPr>
            <a:r>
              <a:rPr lang="uk-UA" sz="2000" b="1" dirty="0"/>
              <a:t/>
            </a:r>
            <a:br>
              <a:rPr lang="uk-UA" sz="2000" b="1" dirty="0"/>
            </a:br>
            <a:r>
              <a:rPr lang="uk-UA" sz="2700" b="1" dirty="0">
                <a:solidFill>
                  <a:srgbClr val="004E9E"/>
                </a:solidFill>
              </a:rPr>
              <a:t/>
            </a:r>
            <a:br>
              <a:rPr lang="uk-UA" sz="2700" b="1" dirty="0">
                <a:solidFill>
                  <a:srgbClr val="004E9E"/>
                </a:solidFill>
              </a:rPr>
            </a:br>
            <a:r>
              <a:rPr lang="uk-UA" sz="3100" b="1" dirty="0">
                <a:solidFill>
                  <a:srgbClr val="004E9E"/>
                </a:solidFill>
              </a:rPr>
              <a:t>Доказування у справах окремого провадження</a:t>
            </a:r>
            <a:r>
              <a:rPr lang="uk-UA" sz="2000" b="1" dirty="0"/>
              <a:t/>
            </a:r>
            <a:br>
              <a:rPr lang="uk-UA" sz="2000" b="1" dirty="0"/>
            </a:br>
            <a:r>
              <a:rPr lang="uk-UA" sz="1600" dirty="0">
                <a:solidFill>
                  <a:srgbClr val="002949"/>
                </a:solidFill>
              </a:rPr>
              <a:t/>
            </a:r>
            <a:br>
              <a:rPr lang="uk-UA" sz="1600" dirty="0">
                <a:solidFill>
                  <a:srgbClr val="002949"/>
                </a:solidFill>
              </a:rPr>
            </a:br>
            <a:endParaRPr lang="uk-UA" sz="2000" dirty="0"/>
          </a:p>
        </p:txBody>
      </p:sp>
      <p:sp>
        <p:nvSpPr>
          <p:cNvPr id="3" name="Підзаголовок 2"/>
          <p:cNvSpPr>
            <a:spLocks noGrp="1"/>
          </p:cNvSpPr>
          <p:nvPr>
            <p:ph type="subTitle" idx="1"/>
          </p:nvPr>
        </p:nvSpPr>
        <p:spPr>
          <a:xfrm>
            <a:off x="503854" y="710031"/>
            <a:ext cx="11224726" cy="5168255"/>
          </a:xfrm>
        </p:spPr>
        <p:txBody>
          <a:bodyPr/>
          <a:lstStyle/>
          <a:p>
            <a:pPr algn="just"/>
            <a:endParaRPr lang="uk-UA" sz="1400" b="1" dirty="0">
              <a:solidFill>
                <a:srgbClr val="0086CD"/>
              </a:solidFill>
            </a:endParaRPr>
          </a:p>
          <a:p>
            <a:pPr algn="just"/>
            <a:r>
              <a:rPr lang="uk-UA" sz="1600" b="1" dirty="0">
                <a:solidFill>
                  <a:srgbClr val="0086CD"/>
                </a:solidFill>
              </a:rPr>
              <a:t>Постанови ВС від 25 жовтня 2023 року у справі № 607/1612/23, від 11 вересня 2024 року у справі 183/3496/24</a:t>
            </a:r>
          </a:p>
          <a:p>
            <a:pPr algn="just"/>
            <a:r>
              <a:rPr lang="uk-UA" sz="1600" dirty="0">
                <a:solidFill>
                  <a:srgbClr val="002949"/>
                </a:solidFill>
              </a:rPr>
              <a:t>У справах про встановлення факту, що має юридичне значення, суд може за власною ініціативою збирати докази. Зазначене право суду передбачено частиною другою статті 294 ЦПК України.</a:t>
            </a:r>
          </a:p>
          <a:p>
            <a:pPr algn="just"/>
            <a:endParaRPr lang="uk-UA" sz="1600" dirty="0">
              <a:solidFill>
                <a:srgbClr val="0086CD"/>
              </a:solidFill>
            </a:endParaRPr>
          </a:p>
          <a:p>
            <a:pPr algn="just"/>
            <a:r>
              <a:rPr lang="ru-RU" sz="1600" b="1" dirty="0">
                <a:solidFill>
                  <a:srgbClr val="0086CD"/>
                </a:solidFill>
              </a:rPr>
              <a:t>Постанова ВС </a:t>
            </a:r>
            <a:r>
              <a:rPr lang="uk-UA" sz="1600" b="1" noProof="0" dirty="0">
                <a:solidFill>
                  <a:srgbClr val="0086CD"/>
                </a:solidFill>
              </a:rPr>
              <a:t>від </a:t>
            </a:r>
            <a:r>
              <a:rPr lang="ru-RU" sz="1600" b="1" dirty="0">
                <a:solidFill>
                  <a:srgbClr val="0086CD"/>
                </a:solidFill>
              </a:rPr>
              <a:t>27 листопада 2024 року у </a:t>
            </a:r>
            <a:r>
              <a:rPr lang="uk-UA" sz="1600" b="1" noProof="0" dirty="0">
                <a:solidFill>
                  <a:srgbClr val="0086CD"/>
                </a:solidFill>
              </a:rPr>
              <a:t>справі № </a:t>
            </a:r>
            <a:r>
              <a:rPr lang="ru-RU" sz="1600" b="1" dirty="0">
                <a:solidFill>
                  <a:srgbClr val="0086CD"/>
                </a:solidFill>
              </a:rPr>
              <a:t>759/4623/24</a:t>
            </a:r>
            <a:endParaRPr lang="uk-UA" sz="1600" b="1" dirty="0">
              <a:solidFill>
                <a:srgbClr val="0086CD"/>
              </a:solidFill>
            </a:endParaRPr>
          </a:p>
          <a:p>
            <a:pPr algn="just"/>
            <a:r>
              <a:rPr lang="uk-UA" sz="1600" dirty="0">
                <a:solidFill>
                  <a:srgbClr val="002949"/>
                </a:solidFill>
              </a:rPr>
              <a:t>У разі, якщо суди мали сумнів у достовірності наданих заявницею доказів, вони не були позбавлені можливості перевірити їх, наприклад, шляхом допиту в якості свідків осіб, яким відомі обставини, що мають значення для вирішення справи; чи шляхом звернення із відповідними запитами до органів Пенсійного фонду України, Державної податкової служби України, Державної прикордонної служби України, Національної поліції України тощо</a:t>
            </a:r>
            <a:r>
              <a:rPr lang="uk-UA" sz="1600" b="1" dirty="0">
                <a:solidFill>
                  <a:srgbClr val="002949"/>
                </a:solidFill>
              </a:rPr>
              <a:t>.</a:t>
            </a:r>
          </a:p>
          <a:p>
            <a:pPr algn="just"/>
            <a:endParaRPr lang="uk-UA" sz="1600" b="1" dirty="0">
              <a:solidFill>
                <a:srgbClr val="002949"/>
              </a:solidFill>
            </a:endParaRPr>
          </a:p>
          <a:p>
            <a:pPr algn="just"/>
            <a:r>
              <a:rPr lang="uk-UA" sz="1600" b="1" dirty="0">
                <a:solidFill>
                  <a:srgbClr val="0086CD"/>
                </a:solidFill>
              </a:rPr>
              <a:t>Постанова від 30 листопада 2023 року у справі № 569/4466/23 </a:t>
            </a:r>
          </a:p>
          <a:p>
            <a:pPr algn="just">
              <a:lnSpc>
                <a:spcPct val="100000"/>
              </a:lnSpc>
            </a:pPr>
            <a:r>
              <a:rPr lang="uk-UA" sz="1600" dirty="0">
                <a:solidFill>
                  <a:srgbClr val="002949"/>
                </a:solidFill>
              </a:rPr>
              <a:t>З урахуванням того, що законодавець у справах окремого провадження наділив суд можливістю за власною ініціативою витребувати необхідні докази, а у частині третій статті 297 ЦПК не міститься вимоги разом із заявою подати докази, частина друга статті 83 ЦПК України не має застосовуватися до випадків подання заяви про визнання фізичної особи недієздатною.</a:t>
            </a:r>
          </a:p>
          <a:p>
            <a:pPr algn="just">
              <a:lnSpc>
                <a:spcPct val="100000"/>
              </a:lnSpc>
            </a:pPr>
            <a:endParaRPr lang="uk-UA" sz="1600" dirty="0">
              <a:solidFill>
                <a:srgbClr val="002949"/>
              </a:solidFill>
            </a:endParaRPr>
          </a:p>
          <a:p>
            <a:pPr algn="just"/>
            <a:endParaRPr lang="uk-UA" sz="1200" b="1" dirty="0">
              <a:solidFill>
                <a:srgbClr val="002949"/>
              </a:solidFill>
            </a:endParaRPr>
          </a:p>
          <a:p>
            <a:pPr algn="just"/>
            <a:endParaRPr lang="uk-UA" sz="1200" dirty="0">
              <a:solidFill>
                <a:srgbClr val="002949"/>
              </a:solidFill>
            </a:endParaRPr>
          </a:p>
          <a:p>
            <a:pPr algn="just"/>
            <a:endParaRPr lang="uk-UA" sz="1200" dirty="0">
              <a:solidFill>
                <a:srgbClr val="002949"/>
              </a:solidFill>
            </a:endParaRPr>
          </a:p>
        </p:txBody>
      </p:sp>
      <p:sp>
        <p:nvSpPr>
          <p:cNvPr id="4" name="Місце для тексту 3"/>
          <p:cNvSpPr>
            <a:spLocks noGrp="1"/>
          </p:cNvSpPr>
          <p:nvPr>
            <p:ph type="body" sz="quarter" idx="13"/>
          </p:nvPr>
        </p:nvSpPr>
        <p:spPr>
          <a:xfrm>
            <a:off x="9102307" y="6168375"/>
            <a:ext cx="2626273" cy="354228"/>
          </a:xfrm>
        </p:spPr>
        <p:txBody>
          <a:bodyPr>
            <a:noAutofit/>
          </a:bodyPr>
          <a:lstStyle/>
          <a:p>
            <a:r>
              <a:rPr lang="uk-UA" sz="1100" noProof="0" dirty="0"/>
              <a:t>Доказування у цивільному судочинстві</a:t>
            </a:r>
          </a:p>
        </p:txBody>
      </p:sp>
      <p:pic>
        <p:nvPicPr>
          <p:cNvPr id="6" name="Рисунок 5">
            <a:extLst>
              <a:ext uri="{FF2B5EF4-FFF2-40B4-BE49-F238E27FC236}">
                <a16:creationId xmlns:a16="http://schemas.microsoft.com/office/drawing/2014/main" id="{1634D090-68C1-36EF-E537-B0BB0A0E3C17}"/>
              </a:ext>
            </a:extLst>
          </p:cNvPr>
          <p:cNvPicPr>
            <a:picLocks noChangeAspect="1"/>
          </p:cNvPicPr>
          <p:nvPr/>
        </p:nvPicPr>
        <p:blipFill>
          <a:blip r:embed="rId2"/>
          <a:stretch>
            <a:fillRect/>
          </a:stretch>
        </p:blipFill>
        <p:spPr>
          <a:xfrm>
            <a:off x="11078242" y="89103"/>
            <a:ext cx="908383" cy="810838"/>
          </a:xfrm>
          <a:prstGeom prst="rect">
            <a:avLst/>
          </a:prstGeom>
        </p:spPr>
      </p:pic>
    </p:spTree>
    <p:extLst>
      <p:ext uri="{BB962C8B-B14F-4D97-AF65-F5344CB8AC3E}">
        <p14:creationId xmlns:p14="http://schemas.microsoft.com/office/powerpoint/2010/main" val="26962247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DFC893-AFA9-16F2-FEA3-2350351857BF}"/>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E8F9CF-0868-5DF4-34C7-31B0AF299808}"/>
              </a:ext>
            </a:extLst>
          </p:cNvPr>
          <p:cNvSpPr>
            <a:spLocks noGrp="1"/>
          </p:cNvSpPr>
          <p:nvPr>
            <p:ph type="ctrTitle"/>
          </p:nvPr>
        </p:nvSpPr>
        <p:spPr>
          <a:xfrm>
            <a:off x="634314" y="300053"/>
            <a:ext cx="10363200" cy="535995"/>
          </a:xfrm>
        </p:spPr>
        <p:txBody>
          <a:bodyPr>
            <a:normAutofit/>
          </a:bodyPr>
          <a:lstStyle/>
          <a:p>
            <a:pPr algn="ctr"/>
            <a:r>
              <a:rPr lang="uk-UA" sz="2800" b="1" dirty="0">
                <a:solidFill>
                  <a:srgbClr val="0070C0"/>
                </a:solidFill>
              </a:rPr>
              <a:t>ПРЕЮДИЦІЯ</a:t>
            </a:r>
          </a:p>
        </p:txBody>
      </p:sp>
      <p:sp>
        <p:nvSpPr>
          <p:cNvPr id="3" name="Підзаголовок 2">
            <a:extLst>
              <a:ext uri="{FF2B5EF4-FFF2-40B4-BE49-F238E27FC236}">
                <a16:creationId xmlns:a16="http://schemas.microsoft.com/office/drawing/2014/main" id="{BA9F593D-5C9D-9446-8DE2-5EF8C420F29C}"/>
              </a:ext>
            </a:extLst>
          </p:cNvPr>
          <p:cNvSpPr>
            <a:spLocks noGrp="1"/>
          </p:cNvSpPr>
          <p:nvPr>
            <p:ph type="subTitle" idx="1"/>
          </p:nvPr>
        </p:nvSpPr>
        <p:spPr>
          <a:xfrm>
            <a:off x="480635" y="677537"/>
            <a:ext cx="11073266" cy="5042127"/>
          </a:xfrm>
        </p:spPr>
        <p:txBody>
          <a:bodyPr/>
          <a:lstStyle/>
          <a:p>
            <a:pPr algn="just"/>
            <a:r>
              <a:rPr lang="uk-UA" sz="1400" b="1" dirty="0">
                <a:solidFill>
                  <a:srgbClr val="00B0F0"/>
                </a:solidFill>
              </a:rPr>
              <a:t>Постанова ВС від 17 грудня 2025 року у справі № 352/1358/14</a:t>
            </a:r>
          </a:p>
          <a:p>
            <a:pPr algn="just"/>
            <a:r>
              <a:rPr lang="uk-UA" sz="1400" dirty="0">
                <a:solidFill>
                  <a:schemeClr val="accent5">
                    <a:lumMod val="50000"/>
                  </a:schemeClr>
                </a:solidFill>
              </a:rPr>
              <a:t>Відповідно до частини п`ятої статті 82 ЦПК України обставини, встановлені стосовно певної особи рішенням суду у господарській, цивільній або адміністративній справі, що набрало законної сили, не доказуються при розгляді іншої справи, проте можуть бути у загальному порядку спростовані особою, яка не брала участі у справі, в якій такі обставини були встановлені.</a:t>
            </a:r>
          </a:p>
          <a:p>
            <a:pPr algn="just"/>
            <a:r>
              <a:rPr lang="uk-UA" sz="1400" dirty="0">
                <a:solidFill>
                  <a:schemeClr val="accent5">
                    <a:lumMod val="50000"/>
                  </a:schemeClr>
                </a:solidFill>
              </a:rPr>
              <a:t>Як вбачається з матеріалів справи, ОСОБА_1 не був учасником адміністративної справи № 809/1051/14, у межах якої ухвалено рішення окружного адміністративного суду від 02 грудня 2016 року, а отже, встановлені цим рішенням обставини не мають для нього преюдиційного значення. Такий правовий підхід узгоджується з висновками </a:t>
            </a:r>
            <a:r>
              <a:rPr lang="uk-UA" sz="1400" i="1" dirty="0">
                <a:solidFill>
                  <a:schemeClr val="accent5">
                    <a:lumMod val="50000"/>
                  </a:schemeClr>
                </a:solidFill>
              </a:rPr>
              <a:t>ВП ВС, викладеними у постанові від 12 травня 2020 року у справі № 921/730/13-г/3</a:t>
            </a:r>
            <a:r>
              <a:rPr lang="uk-UA" sz="1400" dirty="0">
                <a:solidFill>
                  <a:schemeClr val="accent5">
                    <a:lumMod val="50000"/>
                  </a:schemeClr>
                </a:solidFill>
              </a:rPr>
              <a:t> (провадження № 12-6гс20), відповідно до яких </a:t>
            </a:r>
            <a:r>
              <a:rPr lang="uk-UA" sz="1400" b="1" dirty="0">
                <a:solidFill>
                  <a:schemeClr val="accent5">
                    <a:lumMod val="50000"/>
                  </a:schemeClr>
                </a:solidFill>
              </a:rPr>
              <a:t>особа, яка не брала участі у справі, в якій ухвалено судове рішення, не позбавлена права спростувати встановлені в ньому обставини, а таке рішення не має для неї преюдиційного значення</a:t>
            </a:r>
            <a:r>
              <a:rPr lang="uk-UA" sz="1400" dirty="0">
                <a:solidFill>
                  <a:schemeClr val="accent5">
                    <a:lumMod val="50000"/>
                  </a:schemeClr>
                </a:solidFill>
              </a:rPr>
              <a:t>.</a:t>
            </a:r>
          </a:p>
          <a:p>
            <a:pPr algn="just"/>
            <a:endParaRPr lang="uk-UA" sz="1400" dirty="0">
              <a:solidFill>
                <a:schemeClr val="accent5">
                  <a:lumMod val="50000"/>
                </a:schemeClr>
              </a:solidFill>
            </a:endParaRPr>
          </a:p>
          <a:p>
            <a:pPr algn="just"/>
            <a:r>
              <a:rPr lang="uk-UA" sz="1400" b="1" dirty="0">
                <a:solidFill>
                  <a:srgbClr val="00B0F0"/>
                </a:solidFill>
              </a:rPr>
              <a:t>Постанова ОП КЦС ВС від 05 вересня 2019 року у справі № 234/16272/15-ц</a:t>
            </a:r>
          </a:p>
          <a:p>
            <a:pPr algn="just"/>
            <a:r>
              <a:rPr lang="uk-UA" sz="1400" i="1" dirty="0">
                <a:solidFill>
                  <a:schemeClr val="accent5">
                    <a:lumMod val="50000"/>
                  </a:schemeClr>
                </a:solidFill>
              </a:rPr>
              <a:t>Преюдиційні факти - це факти, встановлені судовими рішеннями, що набрали законної сили і не підлягають доведенню в іншій справі.</a:t>
            </a:r>
          </a:p>
          <a:p>
            <a:pPr algn="just"/>
            <a:r>
              <a:rPr lang="uk-UA" sz="1400" dirty="0">
                <a:solidFill>
                  <a:schemeClr val="accent5">
                    <a:lumMod val="50000"/>
                  </a:schemeClr>
                </a:solidFill>
              </a:rPr>
              <a:t>При розгляді цивільної справи, суд вдався до встановлення вини відповідача у скоєнні ДТП, незважаючи на наявність преюдиційного судового рішення, яке набрало законної сили, та встановлює відсутність в його діях складу адміністративного правопорушення. Суд не врахував, що </a:t>
            </a:r>
            <a:r>
              <a:rPr lang="uk-UA" sz="1400" b="1" dirty="0">
                <a:solidFill>
                  <a:schemeClr val="accent5">
                    <a:lumMod val="50000"/>
                  </a:schemeClr>
                </a:solidFill>
              </a:rPr>
              <a:t>при розгляді справи про цивільно-правові наслідки дій особи, стосовно якої ухвалено постанову суду у справі про адміністративне правопорушення, ця постанова обов'язкова для суду з питань, чи мали місце ці дії та чи вчинені вони цією особою</a:t>
            </a:r>
            <a:r>
              <a:rPr lang="uk-UA" sz="1400" dirty="0">
                <a:solidFill>
                  <a:schemeClr val="accent5">
                    <a:lumMod val="50000"/>
                  </a:schemeClr>
                </a:solidFill>
              </a:rPr>
              <a:t>. Тому, розглядаючи цей позов, суд не вправі обговорювати вину такої особи, а може вирішувати питання лише про розмір відшкодування. У такому разі і призначення відповідної експертизи не вимагається.</a:t>
            </a:r>
          </a:p>
        </p:txBody>
      </p:sp>
      <p:pic>
        <p:nvPicPr>
          <p:cNvPr id="6" name="Рисунок 5">
            <a:extLst>
              <a:ext uri="{FF2B5EF4-FFF2-40B4-BE49-F238E27FC236}">
                <a16:creationId xmlns:a16="http://schemas.microsoft.com/office/drawing/2014/main" id="{03EFFFD6-E69D-DA87-2BC5-614ED919B26F}"/>
              </a:ext>
            </a:extLst>
          </p:cNvPr>
          <p:cNvPicPr>
            <a:picLocks noChangeAspect="1"/>
          </p:cNvPicPr>
          <p:nvPr/>
        </p:nvPicPr>
        <p:blipFill>
          <a:blip r:embed="rId2"/>
          <a:stretch>
            <a:fillRect/>
          </a:stretch>
        </p:blipFill>
        <p:spPr>
          <a:xfrm>
            <a:off x="10842623" y="85450"/>
            <a:ext cx="1162529" cy="930022"/>
          </a:xfrm>
          <a:prstGeom prst="rect">
            <a:avLst/>
          </a:prstGeom>
        </p:spPr>
      </p:pic>
      <p:sp>
        <p:nvSpPr>
          <p:cNvPr id="5" name="Місце для тексту 4"/>
          <p:cNvSpPr>
            <a:spLocks noGrp="1"/>
          </p:cNvSpPr>
          <p:nvPr>
            <p:ph type="body" sz="quarter" idx="13"/>
          </p:nvPr>
        </p:nvSpPr>
        <p:spPr/>
        <p:txBody>
          <a:bodyPr/>
          <a:lstStyle/>
          <a:p>
            <a:endParaRPr lang="uk-UA"/>
          </a:p>
        </p:txBody>
      </p:sp>
    </p:spTree>
    <p:extLst>
      <p:ext uri="{BB962C8B-B14F-4D97-AF65-F5344CB8AC3E}">
        <p14:creationId xmlns:p14="http://schemas.microsoft.com/office/powerpoint/2010/main" val="42198345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1516D-2525-DEE5-EC00-AA7FB1A2344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9910D71-2DC1-A8CA-BA7C-AC7944BF87B7}"/>
              </a:ext>
            </a:extLst>
          </p:cNvPr>
          <p:cNvSpPr>
            <a:spLocks noGrp="1"/>
          </p:cNvSpPr>
          <p:nvPr>
            <p:ph type="ctrTitle"/>
          </p:nvPr>
        </p:nvSpPr>
        <p:spPr>
          <a:xfrm>
            <a:off x="634314" y="116290"/>
            <a:ext cx="10363200" cy="535995"/>
          </a:xfrm>
        </p:spPr>
        <p:txBody>
          <a:bodyPr>
            <a:normAutofit/>
          </a:bodyPr>
          <a:lstStyle/>
          <a:p>
            <a:pPr algn="ctr"/>
            <a:r>
              <a:rPr lang="uk-UA" sz="2800" b="1" dirty="0">
                <a:solidFill>
                  <a:srgbClr val="004E9E"/>
                </a:solidFill>
              </a:rPr>
              <a:t>ПРЕЗУМПЦІЇ</a:t>
            </a:r>
          </a:p>
        </p:txBody>
      </p:sp>
      <p:sp>
        <p:nvSpPr>
          <p:cNvPr id="3" name="Підзаголовок 2">
            <a:extLst>
              <a:ext uri="{FF2B5EF4-FFF2-40B4-BE49-F238E27FC236}">
                <a16:creationId xmlns:a16="http://schemas.microsoft.com/office/drawing/2014/main" id="{30477DE4-FC0E-5198-6EBD-F62BDB4C9827}"/>
              </a:ext>
            </a:extLst>
          </p:cNvPr>
          <p:cNvSpPr>
            <a:spLocks noGrp="1"/>
          </p:cNvSpPr>
          <p:nvPr>
            <p:ph type="subTitle" idx="1"/>
          </p:nvPr>
        </p:nvSpPr>
        <p:spPr>
          <a:xfrm>
            <a:off x="518735" y="727789"/>
            <a:ext cx="11073266" cy="5244644"/>
          </a:xfrm>
        </p:spPr>
        <p:txBody>
          <a:bodyPr/>
          <a:lstStyle/>
          <a:p>
            <a:pPr algn="just"/>
            <a:r>
              <a:rPr lang="uk-UA" sz="1600" b="1" dirty="0">
                <a:solidFill>
                  <a:srgbClr val="0086CD"/>
                </a:solidFill>
              </a:rPr>
              <a:t>Постанова ВП ВС від 11 жовтня 2023 року у справі № 756/8056/19, постанова ВС від 11 лютого 2026 року у справі </a:t>
            </a:r>
            <a:br>
              <a:rPr lang="uk-UA" sz="1600" b="1" dirty="0">
                <a:solidFill>
                  <a:srgbClr val="0086CD"/>
                </a:solidFill>
              </a:rPr>
            </a:br>
            <a:r>
              <a:rPr lang="uk-UA" sz="1600" b="1" dirty="0">
                <a:solidFill>
                  <a:srgbClr val="0086CD"/>
                </a:solidFill>
              </a:rPr>
              <a:t>№ 756/9482/20</a:t>
            </a:r>
          </a:p>
          <a:p>
            <a:pPr algn="just"/>
            <a:r>
              <a:rPr lang="uk-UA" sz="1600" dirty="0">
                <a:solidFill>
                  <a:srgbClr val="002949"/>
                </a:solidFill>
              </a:rPr>
              <a:t>Законом встановлено </a:t>
            </a:r>
            <a:r>
              <a:rPr lang="uk-UA" sz="1600" b="1" dirty="0">
                <a:solidFill>
                  <a:srgbClr val="002949"/>
                </a:solidFill>
              </a:rPr>
              <a:t>презумпцію спільності права власності подружжя на майно, яке набуте ними в період шлюбу</a:t>
            </a:r>
            <a:r>
              <a:rPr lang="uk-UA" sz="1600" dirty="0">
                <a:solidFill>
                  <a:srgbClr val="002949"/>
                </a:solidFill>
              </a:rPr>
              <a:t>. Ця презумпція може бути спростована, й один із подружжя може оспорювати поширення правового режиму спільного сумісного майна на певний об`єкт, у тому числі в судовому порядку. </a:t>
            </a:r>
            <a:r>
              <a:rPr lang="uk-UA" sz="1600" b="1" dirty="0">
                <a:solidFill>
                  <a:srgbClr val="002949"/>
                </a:solidFill>
              </a:rPr>
              <a:t>Тягар доказування обставин, необхідних для спростування презумпції, покладається на того з подружжя, який її спростовує.</a:t>
            </a:r>
          </a:p>
          <a:p>
            <a:pPr algn="just"/>
            <a:endParaRPr lang="uk-UA" sz="1600" dirty="0">
              <a:solidFill>
                <a:srgbClr val="002949"/>
              </a:solidFill>
            </a:endParaRPr>
          </a:p>
          <a:p>
            <a:pPr>
              <a:lnSpc>
                <a:spcPct val="100000"/>
              </a:lnSpc>
            </a:pPr>
            <a:r>
              <a:rPr lang="uk-UA" sz="1600" b="1" dirty="0">
                <a:solidFill>
                  <a:srgbClr val="0086CD"/>
                </a:solidFill>
              </a:rPr>
              <a:t>Постанова ВС від 28 січня 2026 року у справі № 200/995/17</a:t>
            </a:r>
          </a:p>
          <a:p>
            <a:pPr algn="just">
              <a:lnSpc>
                <a:spcPct val="100000"/>
              </a:lnSpc>
            </a:pPr>
            <a:r>
              <a:rPr lang="uk-UA" sz="1600" dirty="0">
                <a:solidFill>
                  <a:srgbClr val="002949"/>
                </a:solidFill>
              </a:rPr>
              <a:t>Статтею 204 ЦК України встановлена презумпція правомірності правочину. </a:t>
            </a:r>
            <a:r>
              <a:rPr lang="uk-UA" sz="1600" b="1" dirty="0">
                <a:solidFill>
                  <a:srgbClr val="002949"/>
                </a:solidFill>
              </a:rPr>
              <a:t>Саме на позивача покладений тягар доказування у справах про визнання правочину недійсним.</a:t>
            </a:r>
          </a:p>
          <a:p>
            <a:pPr algn="just">
              <a:lnSpc>
                <a:spcPct val="100000"/>
              </a:lnSpc>
            </a:pPr>
            <a:endParaRPr lang="uk-UA" sz="1600" b="1" dirty="0">
              <a:solidFill>
                <a:srgbClr val="002949"/>
              </a:solidFill>
            </a:endParaRPr>
          </a:p>
          <a:p>
            <a:pPr algn="just">
              <a:lnSpc>
                <a:spcPct val="100000"/>
              </a:lnSpc>
            </a:pPr>
            <a:r>
              <a:rPr lang="uk-UA" sz="1600" b="1" dirty="0">
                <a:solidFill>
                  <a:srgbClr val="008FD5"/>
                </a:solidFill>
              </a:rPr>
              <a:t>Рішення ЄСПЛ (справи «</a:t>
            </a:r>
            <a:r>
              <a:rPr lang="en-US" sz="1600" b="1" dirty="0">
                <a:solidFill>
                  <a:srgbClr val="008FD5"/>
                </a:solidFill>
              </a:rPr>
              <a:t>Burdov v. russia</a:t>
            </a:r>
            <a:r>
              <a:rPr lang="uk-UA" sz="1600" b="1" dirty="0">
                <a:solidFill>
                  <a:srgbClr val="008FD5"/>
                </a:solidFill>
              </a:rPr>
              <a:t>»</a:t>
            </a:r>
            <a:r>
              <a:rPr lang="en-US" sz="1600" b="1" dirty="0">
                <a:solidFill>
                  <a:srgbClr val="008FD5"/>
                </a:solidFill>
              </a:rPr>
              <a:t> </a:t>
            </a:r>
            <a:r>
              <a:rPr lang="uk-UA" sz="1600" b="1" dirty="0">
                <a:solidFill>
                  <a:srgbClr val="008FD5"/>
                </a:solidFill>
              </a:rPr>
              <a:t>(№2) заява 33509/04, </a:t>
            </a:r>
            <a:r>
              <a:rPr lang="en-US" sz="1600" b="1" dirty="0">
                <a:solidFill>
                  <a:srgbClr val="008FD5"/>
                </a:solidFill>
              </a:rPr>
              <a:t> </a:t>
            </a:r>
            <a:r>
              <a:rPr lang="uk-UA" sz="1600" b="1" dirty="0">
                <a:solidFill>
                  <a:srgbClr val="008FD5"/>
                </a:solidFill>
              </a:rPr>
              <a:t>«Юрій Миколайович Іванов проти України» заява 40450/04)</a:t>
            </a:r>
          </a:p>
          <a:p>
            <a:pPr algn="just">
              <a:lnSpc>
                <a:spcPct val="100000"/>
              </a:lnSpc>
            </a:pPr>
            <a:r>
              <a:rPr lang="uk-UA" sz="1600" b="1" dirty="0">
                <a:solidFill>
                  <a:schemeClr val="accent5">
                    <a:lumMod val="50000"/>
                  </a:schemeClr>
                </a:solidFill>
              </a:rPr>
              <a:t>Існує стійка, але спростовна презумпція</a:t>
            </a:r>
            <a:r>
              <a:rPr lang="uk-UA" sz="1600" dirty="0">
                <a:solidFill>
                  <a:schemeClr val="accent5">
                    <a:lumMod val="50000"/>
                  </a:schemeClr>
                </a:solidFill>
              </a:rPr>
              <a:t>, що надмірно довгі процедури спричиняють моральну шкоду. ЄСПЛ вважає цю презумпцію надзвичайно стійкою у випадку надмірної затримки у примусовому виконанні державою рішення суду проти неї, беручи до уваги неминуче страждання, спричинене недотриманням державою свого обов’язку виконати борг, та тим фактом, що заявник вже пройшов судовий розгляд і його вимоги були задоволені.</a:t>
            </a:r>
            <a:endParaRPr lang="uk-UA" sz="1600" b="1" dirty="0">
              <a:solidFill>
                <a:schemeClr val="accent5">
                  <a:lumMod val="50000"/>
                </a:schemeClr>
              </a:solidFill>
            </a:endParaRPr>
          </a:p>
          <a:p>
            <a:pPr algn="just"/>
            <a:endParaRPr lang="uk-UA" sz="1200" dirty="0">
              <a:solidFill>
                <a:schemeClr val="accent5">
                  <a:lumMod val="50000"/>
                </a:schemeClr>
              </a:solidFill>
            </a:endParaRPr>
          </a:p>
        </p:txBody>
      </p:sp>
      <p:sp>
        <p:nvSpPr>
          <p:cNvPr id="4" name="Місце для тексту 3">
            <a:extLst>
              <a:ext uri="{FF2B5EF4-FFF2-40B4-BE49-F238E27FC236}">
                <a16:creationId xmlns:a16="http://schemas.microsoft.com/office/drawing/2014/main" id="{0BF7E786-D880-2993-F5BF-305DE4C66A29}"/>
              </a:ext>
            </a:extLst>
          </p:cNvPr>
          <p:cNvSpPr>
            <a:spLocks noGrp="1"/>
          </p:cNvSpPr>
          <p:nvPr>
            <p:ph type="body" sz="quarter" idx="13"/>
          </p:nvPr>
        </p:nvSpPr>
        <p:spPr>
          <a:xfrm>
            <a:off x="9003739" y="6039448"/>
            <a:ext cx="2700918"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24802623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8"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1566672" y="52139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3"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5" name="Графіка 13">
            <a:extLst>
              <a:ext uri="{FF2B5EF4-FFF2-40B4-BE49-F238E27FC236}">
                <a16:creationId xmlns:a16="http://schemas.microsoft.com/office/drawing/2014/main" id="{787C442F-5D14-4101-A1BE-166F44A64CBD}"/>
              </a:ext>
            </a:extLst>
          </p:cNvPr>
          <p:cNvPicPr>
            <a:picLocks noChangeAspect="1"/>
          </p:cNvPicPr>
          <p:nvPr/>
        </p:nvPicPr>
        <p:blipFill>
          <a:blip r:embed="rId2">
            <a:extLst>
              <a:ext uri="{96DAC541-7B7A-43D3-8B79-37D633B846F1}">
                <asvg:svgBlip xmlns="" xmlns:asvg="http://schemas.microsoft.com/office/drawing/2016/SVG/main" r:embed="rId4"/>
              </a:ext>
            </a:extLst>
          </a:blip>
          <a:stretch>
            <a:fillRect/>
          </a:stretch>
        </p:blipFill>
        <p:spPr>
          <a:xfrm>
            <a:off x="626972" y="441697"/>
            <a:ext cx="1232064" cy="1396865"/>
          </a:xfrm>
          <a:prstGeom prst="rect">
            <a:avLst/>
          </a:prstGeom>
        </p:spPr>
      </p:pic>
    </p:spTree>
    <p:extLst>
      <p:ext uri="{BB962C8B-B14F-4D97-AF65-F5344CB8AC3E}">
        <p14:creationId xmlns:p14="http://schemas.microsoft.com/office/powerpoint/2010/main" val="330521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328625-9B83-4247-865C-A47B1FF75386}"/>
              </a:ext>
            </a:extLst>
          </p:cNvPr>
          <p:cNvSpPr>
            <a:spLocks noGrp="1"/>
          </p:cNvSpPr>
          <p:nvPr>
            <p:ph type="ctrTitle"/>
          </p:nvPr>
        </p:nvSpPr>
        <p:spPr>
          <a:xfrm>
            <a:off x="2352755" y="361969"/>
            <a:ext cx="7562984" cy="535995"/>
          </a:xfrm>
        </p:spPr>
        <p:txBody>
          <a:bodyPr>
            <a:noAutofit/>
          </a:bodyPr>
          <a:lstStyle/>
          <a:p>
            <a:pPr algn="ctr"/>
            <a:r>
              <a:rPr lang="uk-UA" sz="2800" b="1" dirty="0">
                <a:solidFill>
                  <a:srgbClr val="0070C0"/>
                </a:solidFill>
              </a:rPr>
              <a:t>Стандарти доказування (</a:t>
            </a:r>
            <a:r>
              <a:rPr lang="en-US" sz="2800" b="1" dirty="0">
                <a:solidFill>
                  <a:srgbClr val="0070C0"/>
                </a:solidFill>
              </a:rPr>
              <a:t>Standard of proof</a:t>
            </a:r>
            <a:r>
              <a:rPr lang="uk-UA" sz="2800" b="1" dirty="0">
                <a:solidFill>
                  <a:srgbClr val="0070C0"/>
                </a:solidFill>
              </a:rPr>
              <a:t>)</a:t>
            </a:r>
            <a:endParaRPr lang="ru-RU" sz="2800" b="1" dirty="0">
              <a:solidFill>
                <a:srgbClr val="0070C0"/>
              </a:solidFill>
            </a:endParaRPr>
          </a:p>
        </p:txBody>
      </p:sp>
      <p:sp>
        <p:nvSpPr>
          <p:cNvPr id="3" name="Підзаголовок 2">
            <a:extLst>
              <a:ext uri="{FF2B5EF4-FFF2-40B4-BE49-F238E27FC236}">
                <a16:creationId xmlns:a16="http://schemas.microsoft.com/office/drawing/2014/main" id="{AABA5ABC-4D48-4162-8BCA-30F3432E85EB}"/>
              </a:ext>
            </a:extLst>
          </p:cNvPr>
          <p:cNvSpPr>
            <a:spLocks noGrp="1"/>
          </p:cNvSpPr>
          <p:nvPr>
            <p:ph type="body" sz="quarter" idx="13"/>
          </p:nvPr>
        </p:nvSpPr>
        <p:spPr/>
        <p:txBody>
          <a:bodyPr>
            <a:normAutofit fontScale="25000" lnSpcReduction="20000"/>
          </a:bodyPr>
          <a:lstStyle/>
          <a:p>
            <a:pPr algn="just"/>
            <a:endParaRPr lang="uk-UA" b="1" dirty="0"/>
          </a:p>
          <a:p>
            <a:pPr algn="just"/>
            <a:endParaRPr lang="uk-UA" b="1" dirty="0"/>
          </a:p>
          <a:p>
            <a:pPr algn="just"/>
            <a:endParaRPr lang="uk-UA" b="1" dirty="0"/>
          </a:p>
          <a:p>
            <a:pPr algn="just"/>
            <a:endParaRPr lang="uk-UA" b="1" dirty="0"/>
          </a:p>
          <a:p>
            <a:pPr algn="just"/>
            <a:endParaRPr lang="uk-UA" b="1" dirty="0"/>
          </a:p>
          <a:p>
            <a:pPr algn="just"/>
            <a:r>
              <a:rPr lang="uk-UA" b="1" dirty="0"/>
              <a:t>	</a:t>
            </a:r>
            <a:endParaRPr lang="en-US" b="1" dirty="0"/>
          </a:p>
          <a:p>
            <a:pPr algn="just"/>
            <a:endParaRPr lang="en-US" b="1" dirty="0"/>
          </a:p>
          <a:p>
            <a:pPr algn="just"/>
            <a:endParaRPr lang="en-US" b="1" dirty="0"/>
          </a:p>
          <a:p>
            <a:pPr algn="just"/>
            <a:endParaRPr lang="uk-UA" sz="1153" dirty="0"/>
          </a:p>
          <a:p>
            <a:pPr algn="just"/>
            <a:endParaRPr lang="uk-UA" sz="1153" dirty="0"/>
          </a:p>
        </p:txBody>
      </p:sp>
      <p:sp>
        <p:nvSpPr>
          <p:cNvPr id="6" name="Прямокутник 5">
            <a:extLst>
              <a:ext uri="{FF2B5EF4-FFF2-40B4-BE49-F238E27FC236}">
                <a16:creationId xmlns:a16="http://schemas.microsoft.com/office/drawing/2014/main" id="{54DACB8D-E2BA-431B-AE7C-C399572D6A67}"/>
              </a:ext>
            </a:extLst>
          </p:cNvPr>
          <p:cNvSpPr/>
          <p:nvPr/>
        </p:nvSpPr>
        <p:spPr>
          <a:xfrm>
            <a:off x="1349407" y="1241783"/>
            <a:ext cx="2658239" cy="2750511"/>
          </a:xfrm>
          <a:prstGeom prst="rect">
            <a:avLst/>
          </a:prstGeom>
          <a:solidFill>
            <a:srgbClr val="32BCAD">
              <a:alpha val="4000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uk-UA" sz="1600" b="1" dirty="0">
                <a:solidFill>
                  <a:srgbClr val="00274E"/>
                </a:solidFill>
                <a:latin typeface="Roboto Condensed Light" panose="02000000000000000000" pitchFamily="2" charset="0"/>
                <a:ea typeface="Roboto Condensed Light" panose="02000000000000000000" pitchFamily="2" charset="0"/>
              </a:rPr>
              <a:t>поза розумним сумнівом </a:t>
            </a:r>
          </a:p>
          <a:p>
            <a:pPr algn="ctr"/>
            <a:r>
              <a:rPr lang="uk-UA" sz="1600" b="1" dirty="0">
                <a:solidFill>
                  <a:srgbClr val="008FD5"/>
                </a:solidFill>
                <a:latin typeface="Roboto Condensed Light" panose="02000000000000000000" pitchFamily="2" charset="0"/>
                <a:ea typeface="Roboto Condensed Light" panose="02000000000000000000" pitchFamily="2" charset="0"/>
              </a:rPr>
              <a:t>(</a:t>
            </a:r>
            <a:r>
              <a:rPr lang="en-US" sz="1600" b="1" dirty="0">
                <a:solidFill>
                  <a:srgbClr val="008FD5"/>
                </a:solidFill>
                <a:latin typeface="Roboto Condensed Light" panose="02000000000000000000" pitchFamily="2" charset="0"/>
                <a:ea typeface="Roboto Condensed Light" panose="02000000000000000000" pitchFamily="2" charset="0"/>
              </a:rPr>
              <a:t>beyond reasonable doubt</a:t>
            </a:r>
            <a:r>
              <a:rPr lang="uk-UA" sz="1600" b="1" dirty="0">
                <a:solidFill>
                  <a:srgbClr val="008FD5"/>
                </a:solidFill>
                <a:latin typeface="Roboto Condensed Light" panose="02000000000000000000" pitchFamily="2" charset="0"/>
                <a:ea typeface="Roboto Condensed Light" panose="02000000000000000000" pitchFamily="2" charset="0"/>
              </a:rPr>
              <a:t>)</a:t>
            </a:r>
            <a:endParaRPr lang="ru-RU" sz="1600" dirty="0">
              <a:solidFill>
                <a:srgbClr val="008FD5"/>
              </a:solidFill>
              <a:latin typeface="Roboto Condensed Light" panose="02000000000000000000" pitchFamily="2" charset="0"/>
              <a:ea typeface="Roboto Condensed Light" panose="02000000000000000000" pitchFamily="2" charset="0"/>
            </a:endParaRPr>
          </a:p>
        </p:txBody>
      </p:sp>
      <p:sp>
        <p:nvSpPr>
          <p:cNvPr id="7" name="Прямокутник 6">
            <a:extLst>
              <a:ext uri="{FF2B5EF4-FFF2-40B4-BE49-F238E27FC236}">
                <a16:creationId xmlns:a16="http://schemas.microsoft.com/office/drawing/2014/main" id="{40FE79AF-7F43-4127-92C6-073B3A8B8DFA}"/>
              </a:ext>
            </a:extLst>
          </p:cNvPr>
          <p:cNvSpPr/>
          <p:nvPr/>
        </p:nvSpPr>
        <p:spPr>
          <a:xfrm>
            <a:off x="8154075" y="1611413"/>
            <a:ext cx="2308925" cy="2380881"/>
          </a:xfrm>
          <a:prstGeom prst="rect">
            <a:avLst/>
          </a:prstGeom>
          <a:solidFill>
            <a:srgbClr val="32BCAD">
              <a:alpha val="4000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600" b="1" dirty="0">
                <a:solidFill>
                  <a:srgbClr val="00274E"/>
                </a:solidFill>
                <a:latin typeface="Roboto Condensed Light" panose="02000000000000000000" pitchFamily="2" charset="0"/>
                <a:ea typeface="Roboto Condensed Light" panose="02000000000000000000" pitchFamily="2" charset="0"/>
              </a:rPr>
              <a:t>UA/</a:t>
            </a:r>
            <a:r>
              <a:rPr lang="uk-UA" sz="1600" b="1" dirty="0">
                <a:solidFill>
                  <a:srgbClr val="00274E"/>
                </a:solidFill>
                <a:latin typeface="Roboto Condensed Light" panose="02000000000000000000" pitchFamily="2" charset="0"/>
                <a:ea typeface="Roboto Condensed Light" panose="02000000000000000000" pitchFamily="2" charset="0"/>
              </a:rPr>
              <a:t>більшої переконливості*</a:t>
            </a:r>
            <a:endParaRPr lang="en-US" sz="1600" b="1" dirty="0">
              <a:solidFill>
                <a:srgbClr val="00274E"/>
              </a:solidFill>
              <a:latin typeface="Roboto Condensed Light" panose="02000000000000000000" pitchFamily="2" charset="0"/>
              <a:ea typeface="Roboto Condensed Light" panose="02000000000000000000" pitchFamily="2" charset="0"/>
            </a:endParaRPr>
          </a:p>
          <a:p>
            <a:pPr algn="ctr"/>
            <a:r>
              <a:rPr lang="en-US" sz="1600" b="1" dirty="0">
                <a:solidFill>
                  <a:srgbClr val="00274E"/>
                </a:solidFill>
                <a:latin typeface="Roboto Condensed Light" panose="02000000000000000000" pitchFamily="2" charset="0"/>
                <a:ea typeface="Roboto Condensed Light" panose="02000000000000000000" pitchFamily="2" charset="0"/>
              </a:rPr>
              <a:t>UK/</a:t>
            </a:r>
            <a:r>
              <a:rPr lang="uk-UA" sz="1600" b="1" dirty="0">
                <a:solidFill>
                  <a:srgbClr val="00274E"/>
                </a:solidFill>
                <a:latin typeface="Roboto Condensed Light" panose="02000000000000000000" pitchFamily="2" charset="0"/>
                <a:ea typeface="Roboto Condensed Light" panose="02000000000000000000" pitchFamily="2" charset="0"/>
              </a:rPr>
              <a:t>баланс ймовірностей</a:t>
            </a:r>
            <a:r>
              <a:rPr lang="en-US" sz="1600" b="1" dirty="0">
                <a:solidFill>
                  <a:srgbClr val="00274E"/>
                </a:solidFill>
                <a:latin typeface="Roboto Condensed Light" panose="02000000000000000000" pitchFamily="2" charset="0"/>
                <a:ea typeface="Roboto Condensed Light" panose="02000000000000000000" pitchFamily="2" charset="0"/>
              </a:rPr>
              <a:t> </a:t>
            </a:r>
            <a:r>
              <a:rPr lang="uk-UA" sz="1600" b="1" dirty="0">
                <a:solidFill>
                  <a:srgbClr val="008FD5"/>
                </a:solidFill>
                <a:latin typeface="Roboto Condensed Light" panose="02000000000000000000" pitchFamily="2" charset="0"/>
                <a:ea typeface="Roboto Condensed Light" panose="02000000000000000000" pitchFamily="2" charset="0"/>
              </a:rPr>
              <a:t>(</a:t>
            </a:r>
            <a:r>
              <a:rPr lang="en-US" sz="1600" b="1" dirty="0">
                <a:solidFill>
                  <a:srgbClr val="008FD5"/>
                </a:solidFill>
                <a:latin typeface="Roboto Condensed Light" panose="02000000000000000000" pitchFamily="2" charset="0"/>
                <a:ea typeface="Roboto Condensed Light" panose="02000000000000000000" pitchFamily="2" charset="0"/>
              </a:rPr>
              <a:t>balance of probabilities</a:t>
            </a:r>
            <a:r>
              <a:rPr lang="uk-UA" sz="1600" b="1" dirty="0">
                <a:solidFill>
                  <a:srgbClr val="008FD5"/>
                </a:solidFill>
                <a:latin typeface="Roboto Condensed Light" panose="02000000000000000000" pitchFamily="2" charset="0"/>
                <a:ea typeface="Roboto Condensed Light" panose="02000000000000000000" pitchFamily="2" charset="0"/>
              </a:rPr>
              <a:t>)</a:t>
            </a:r>
            <a:endParaRPr lang="en-US" sz="1600" b="1" dirty="0">
              <a:solidFill>
                <a:srgbClr val="008FD5"/>
              </a:solidFill>
              <a:latin typeface="Roboto Condensed Light" panose="02000000000000000000" pitchFamily="2" charset="0"/>
              <a:ea typeface="Roboto Condensed Light" panose="02000000000000000000" pitchFamily="2" charset="0"/>
            </a:endParaRPr>
          </a:p>
          <a:p>
            <a:pPr algn="ctr"/>
            <a:r>
              <a:rPr lang="en-US" sz="1600" b="1" dirty="0">
                <a:solidFill>
                  <a:srgbClr val="00274E"/>
                </a:solidFill>
                <a:latin typeface="Roboto Condensed Light" panose="02000000000000000000" pitchFamily="2" charset="0"/>
                <a:ea typeface="Roboto Condensed Light" panose="02000000000000000000" pitchFamily="2" charset="0"/>
              </a:rPr>
              <a:t>USA/</a:t>
            </a:r>
            <a:r>
              <a:rPr lang="uk-UA" sz="1600" b="1" dirty="0">
                <a:solidFill>
                  <a:srgbClr val="00274E"/>
                </a:solidFill>
                <a:latin typeface="Roboto Condensed Light" panose="02000000000000000000" pitchFamily="2" charset="0"/>
                <a:ea typeface="Roboto Condensed Light" panose="02000000000000000000" pitchFamily="2" charset="0"/>
              </a:rPr>
              <a:t>превалювання (перевага) доказів </a:t>
            </a:r>
            <a:r>
              <a:rPr lang="uk-UA" sz="1600" b="1" dirty="0">
                <a:solidFill>
                  <a:srgbClr val="008FD5"/>
                </a:solidFill>
                <a:latin typeface="Roboto Condensed Light" panose="02000000000000000000" pitchFamily="2" charset="0"/>
                <a:ea typeface="Roboto Condensed Light" panose="02000000000000000000" pitchFamily="2" charset="0"/>
              </a:rPr>
              <a:t>(</a:t>
            </a:r>
            <a:r>
              <a:rPr lang="en-US" sz="1600" b="1" dirty="0">
                <a:solidFill>
                  <a:srgbClr val="008FD5"/>
                </a:solidFill>
                <a:latin typeface="Roboto Condensed Light" panose="02000000000000000000" pitchFamily="2" charset="0"/>
                <a:ea typeface="Roboto Condensed Light" panose="02000000000000000000" pitchFamily="2" charset="0"/>
              </a:rPr>
              <a:t>preponderance of evidence</a:t>
            </a:r>
            <a:r>
              <a:rPr lang="uk-UA" sz="1600" b="1" dirty="0">
                <a:solidFill>
                  <a:srgbClr val="008FD5"/>
                </a:solidFill>
                <a:latin typeface="Roboto Condensed Light" panose="02000000000000000000" pitchFamily="2" charset="0"/>
                <a:ea typeface="Roboto Condensed Light" panose="02000000000000000000" pitchFamily="2" charset="0"/>
              </a:rPr>
              <a:t>)</a:t>
            </a:r>
            <a:endParaRPr lang="ru-RU" sz="1600" dirty="0">
              <a:solidFill>
                <a:srgbClr val="008FD5"/>
              </a:solidFill>
              <a:latin typeface="Roboto Condensed Light" panose="02000000000000000000" pitchFamily="2" charset="0"/>
              <a:ea typeface="Roboto Condensed Light" panose="02000000000000000000" pitchFamily="2" charset="0"/>
            </a:endParaRPr>
          </a:p>
        </p:txBody>
      </p:sp>
      <p:sp>
        <p:nvSpPr>
          <p:cNvPr id="8" name="Прямокутник 7">
            <a:extLst>
              <a:ext uri="{FF2B5EF4-FFF2-40B4-BE49-F238E27FC236}">
                <a16:creationId xmlns:a16="http://schemas.microsoft.com/office/drawing/2014/main" id="{69F07D18-EA1D-45EE-9EA7-14F3E8117929}"/>
              </a:ext>
            </a:extLst>
          </p:cNvPr>
          <p:cNvSpPr/>
          <p:nvPr/>
        </p:nvSpPr>
        <p:spPr>
          <a:xfrm>
            <a:off x="4980374" y="1477080"/>
            <a:ext cx="2271178" cy="2515214"/>
          </a:xfrm>
          <a:prstGeom prst="rect">
            <a:avLst/>
          </a:prstGeom>
          <a:solidFill>
            <a:srgbClr val="32BCAD">
              <a:alpha val="40000"/>
            </a:srgbClr>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600" b="1" dirty="0">
                <a:solidFill>
                  <a:srgbClr val="00274E"/>
                </a:solidFill>
                <a:latin typeface="Roboto Condensed Light" panose="02000000000000000000" pitchFamily="2" charset="0"/>
                <a:ea typeface="Roboto Condensed Light" panose="02000000000000000000" pitchFamily="2" charset="0"/>
              </a:rPr>
              <a:t>USA/</a:t>
            </a:r>
            <a:r>
              <a:rPr lang="uk-UA" sz="1600" b="1" dirty="0">
                <a:solidFill>
                  <a:srgbClr val="00274E"/>
                </a:solidFill>
                <a:latin typeface="Roboto Condensed Light" panose="02000000000000000000" pitchFamily="2" charset="0"/>
                <a:ea typeface="Roboto Condensed Light" panose="02000000000000000000" pitchFamily="2" charset="0"/>
              </a:rPr>
              <a:t>ясні і переконливі докази </a:t>
            </a:r>
          </a:p>
          <a:p>
            <a:pPr algn="ctr"/>
            <a:r>
              <a:rPr lang="uk-UA" sz="1600" b="1" dirty="0">
                <a:solidFill>
                  <a:srgbClr val="008FD5"/>
                </a:solidFill>
                <a:latin typeface="Roboto Condensed Light" panose="02000000000000000000" pitchFamily="2" charset="0"/>
                <a:ea typeface="Roboto Condensed Light" panose="02000000000000000000" pitchFamily="2" charset="0"/>
              </a:rPr>
              <a:t>(</a:t>
            </a:r>
            <a:r>
              <a:rPr lang="en-US" sz="1600" b="1" dirty="0">
                <a:solidFill>
                  <a:srgbClr val="008FD5"/>
                </a:solidFill>
                <a:latin typeface="Roboto Condensed Light" panose="02000000000000000000" pitchFamily="2" charset="0"/>
                <a:ea typeface="Roboto Condensed Light" panose="02000000000000000000" pitchFamily="2" charset="0"/>
              </a:rPr>
              <a:t>clear and convincing evidence</a:t>
            </a:r>
            <a:r>
              <a:rPr lang="uk-UA" sz="1600" b="1" dirty="0">
                <a:solidFill>
                  <a:srgbClr val="008FD5"/>
                </a:solidFill>
                <a:latin typeface="Roboto Condensed Light" panose="02000000000000000000" pitchFamily="2" charset="0"/>
                <a:ea typeface="Roboto Condensed Light" panose="02000000000000000000" pitchFamily="2" charset="0"/>
              </a:rPr>
              <a:t>)</a:t>
            </a:r>
            <a:endParaRPr lang="ru-RU" sz="1600" dirty="0">
              <a:solidFill>
                <a:srgbClr val="008FD5"/>
              </a:solidFill>
              <a:latin typeface="Roboto Condensed Light" panose="02000000000000000000" pitchFamily="2" charset="0"/>
              <a:ea typeface="Roboto Condensed Light" panose="02000000000000000000" pitchFamily="2" charset="0"/>
            </a:endParaRPr>
          </a:p>
        </p:txBody>
      </p:sp>
      <p:sp>
        <p:nvSpPr>
          <p:cNvPr id="14" name="Text Placeholder 2">
            <a:extLst>
              <a:ext uri="{FF2B5EF4-FFF2-40B4-BE49-F238E27FC236}">
                <a16:creationId xmlns:a16="http://schemas.microsoft.com/office/drawing/2014/main" id="{3ADFF3EE-23AE-4CAD-8B2D-60AE47DB5C03}"/>
              </a:ext>
            </a:extLst>
          </p:cNvPr>
          <p:cNvSpPr txBox="1">
            <a:spLocks/>
          </p:cNvSpPr>
          <p:nvPr/>
        </p:nvSpPr>
        <p:spPr>
          <a:xfrm>
            <a:off x="9023928" y="6100992"/>
            <a:ext cx="2704456" cy="234331"/>
          </a:xfrm>
          <a:prstGeom prst="rect">
            <a:avLst/>
          </a:prstGeom>
        </p:spPr>
        <p:txBody>
          <a:bodyPr vert="horz" lIns="65919" tIns="32959" rIns="65919" bIns="32959"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r>
              <a:rPr lang="uk-UA" sz="1100" dirty="0">
                <a:solidFill>
                  <a:srgbClr val="002949"/>
                </a:solidFill>
              </a:rPr>
              <a:t>Доказування у цивільному судочинстві</a:t>
            </a:r>
          </a:p>
        </p:txBody>
      </p:sp>
      <p:sp>
        <p:nvSpPr>
          <p:cNvPr id="4" name="Заголовок 1">
            <a:extLst>
              <a:ext uri="{FF2B5EF4-FFF2-40B4-BE49-F238E27FC236}">
                <a16:creationId xmlns:a16="http://schemas.microsoft.com/office/drawing/2014/main" id="{163D9F58-17A7-2A9E-AEBE-4D46872AC029}"/>
              </a:ext>
            </a:extLst>
          </p:cNvPr>
          <p:cNvSpPr txBox="1">
            <a:spLocks/>
          </p:cNvSpPr>
          <p:nvPr/>
        </p:nvSpPr>
        <p:spPr>
          <a:xfrm>
            <a:off x="527353" y="4336113"/>
            <a:ext cx="11137293" cy="1492538"/>
          </a:xfrm>
          <a:prstGeom prst="rect">
            <a:avLst/>
          </a:prstGeom>
        </p:spPr>
        <p:txBody>
          <a:bodyPr vert="horz" lIns="91440" tIns="45720" rIns="91440" bIns="45720" rtlCol="0" anchor="ctr" anchorCtr="0">
            <a:noAutofit/>
          </a:bodyPr>
          <a:lstStyle>
            <a:lvl1pPr algn="l" defTabSz="914400" rtl="0" eaLnBrk="1" latinLnBrk="0" hangingPunct="1">
              <a:lnSpc>
                <a:spcPct val="90000"/>
              </a:lnSpc>
              <a:spcBef>
                <a:spcPct val="0"/>
              </a:spcBef>
              <a:buNone/>
              <a:defRPr sz="3264" b="0" i="0" kern="1200" baseline="0">
                <a:solidFill>
                  <a:srgbClr val="00274E"/>
                </a:solidFill>
                <a:latin typeface="Roboto Condensed Light" charset="0"/>
                <a:ea typeface="Roboto Condensed Light" charset="0"/>
                <a:cs typeface="Roboto Condensed Light" charset="0"/>
              </a:defRPr>
            </a:lvl1pPr>
          </a:lstStyle>
          <a:p>
            <a:r>
              <a:rPr lang="uk-UA" sz="1800" b="1" noProof="0" dirty="0"/>
              <a:t>Стаття 80 ЦПК України. Достатність доказів</a:t>
            </a:r>
          </a:p>
          <a:p>
            <a:pPr algn="just"/>
            <a:r>
              <a:rPr lang="uk-UA" sz="1800" noProof="0" dirty="0"/>
              <a:t>1. Достатніми є докази, які у своїй сукупності дають змогу дійти висновку про наявність або відсутність обставин справи, які входять до предмета доказування.</a:t>
            </a:r>
          </a:p>
          <a:p>
            <a:pPr algn="just"/>
            <a:r>
              <a:rPr lang="uk-UA" sz="1800" noProof="0" dirty="0"/>
              <a:t>2. Питання про достатність доказів для встановлення обставин, що мають значення для справи, суд вирішує відповідно до свого внутрішнього переконання.</a:t>
            </a:r>
          </a:p>
        </p:txBody>
      </p:sp>
    </p:spTree>
    <p:extLst>
      <p:ext uri="{BB962C8B-B14F-4D97-AF65-F5344CB8AC3E}">
        <p14:creationId xmlns:p14="http://schemas.microsoft.com/office/powerpoint/2010/main" val="1812225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CDCF1-9467-60DA-C293-77348A3B89E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235ECC-96F4-5FEA-79C0-F7D07A402665}"/>
              </a:ext>
            </a:extLst>
          </p:cNvPr>
          <p:cNvSpPr>
            <a:spLocks noGrp="1"/>
          </p:cNvSpPr>
          <p:nvPr>
            <p:ph type="ctrTitle"/>
          </p:nvPr>
        </p:nvSpPr>
        <p:spPr>
          <a:xfrm>
            <a:off x="1049907" y="354917"/>
            <a:ext cx="10363200" cy="535995"/>
          </a:xfrm>
        </p:spPr>
        <p:txBody>
          <a:bodyPr>
            <a:normAutofit fontScale="90000"/>
          </a:bodyPr>
          <a:lstStyle/>
          <a:p>
            <a:pPr algn="ctr"/>
            <a:r>
              <a:rPr lang="uk-UA" sz="2500" b="1" dirty="0">
                <a:solidFill>
                  <a:srgbClr val="004E9E"/>
                </a:solidFill>
              </a:rPr>
              <a:t>Загальні підходи до розуміння стандарту доказування «баланс ймовірностей» </a:t>
            </a:r>
          </a:p>
        </p:txBody>
      </p:sp>
      <p:sp>
        <p:nvSpPr>
          <p:cNvPr id="3" name="Підзаголовок 2">
            <a:extLst>
              <a:ext uri="{FF2B5EF4-FFF2-40B4-BE49-F238E27FC236}">
                <a16:creationId xmlns:a16="http://schemas.microsoft.com/office/drawing/2014/main" id="{630D619F-8D91-EFB8-2081-012BD982F019}"/>
              </a:ext>
            </a:extLst>
          </p:cNvPr>
          <p:cNvSpPr>
            <a:spLocks noGrp="1"/>
          </p:cNvSpPr>
          <p:nvPr>
            <p:ph type="subTitle" idx="1"/>
          </p:nvPr>
        </p:nvSpPr>
        <p:spPr>
          <a:xfrm>
            <a:off x="576341" y="1003176"/>
            <a:ext cx="11310333" cy="4785065"/>
          </a:xfrm>
        </p:spPr>
        <p:txBody>
          <a:bodyPr/>
          <a:lstStyle/>
          <a:p>
            <a:pPr algn="just"/>
            <a:endParaRPr lang="uk-UA" sz="1800" b="1" noProof="0" dirty="0">
              <a:solidFill>
                <a:srgbClr val="0070C0"/>
              </a:solidFill>
            </a:endParaRPr>
          </a:p>
          <a:p>
            <a:pPr algn="just"/>
            <a:r>
              <a:rPr lang="uk-UA" sz="1800" b="1" noProof="0" dirty="0">
                <a:solidFill>
                  <a:srgbClr val="0070C0"/>
                </a:solidFill>
              </a:rPr>
              <a:t>Рішення Палати лордів Великої Британії від 11 червня 2008 року у справі </a:t>
            </a:r>
            <a:r>
              <a:rPr lang="en-US" sz="1800" b="1" dirty="0">
                <a:solidFill>
                  <a:srgbClr val="0070C0"/>
                </a:solidFill>
              </a:rPr>
              <a:t>In re B (Children) (FC) [2008] UKHL 35</a:t>
            </a:r>
            <a:endParaRPr lang="ru-RU" sz="1800" b="1" dirty="0">
              <a:solidFill>
                <a:srgbClr val="0070C0"/>
              </a:solidFill>
            </a:endParaRPr>
          </a:p>
          <a:p>
            <a:pPr algn="just"/>
            <a:r>
              <a:rPr lang="uk-UA" sz="1600" dirty="0">
                <a:solidFill>
                  <a:schemeClr val="accent5">
                    <a:lumMod val="50000"/>
                  </a:schemeClr>
                </a:solidFill>
              </a:rPr>
              <a:t>Стандарти доказування не звільняють сторону від тягаря доказування, а лише дозволяють встановити після того, як всі докази подано, чи виконано стороною свій обов’язок щодо доказування, чи достатньо доказів для встановлення певного факту та винесення рішення.</a:t>
            </a:r>
          </a:p>
          <a:p>
            <a:pPr algn="just"/>
            <a:r>
              <a:rPr lang="uk-UA" sz="1600" noProof="0" dirty="0">
                <a:solidFill>
                  <a:schemeClr val="accent5">
                    <a:lumMod val="50000"/>
                  </a:schemeClr>
                </a:solidFill>
              </a:rPr>
              <a:t>Стандарт доказування «баланс ймовірностей» не є просто припущенням, заснованим на здогадках чи на підозрах: таке припущення обов’язково має ґрунтуватися на певних доказах. </a:t>
            </a:r>
          </a:p>
          <a:p>
            <a:pPr algn="just"/>
            <a:endParaRPr lang="en-US" sz="1600" noProof="0" dirty="0">
              <a:solidFill>
                <a:schemeClr val="accent5">
                  <a:lumMod val="50000"/>
                </a:schemeClr>
              </a:solidFill>
            </a:endParaRPr>
          </a:p>
          <a:p>
            <a:pPr algn="just"/>
            <a:r>
              <a:rPr lang="uk-UA" sz="1800" b="1" dirty="0">
                <a:solidFill>
                  <a:srgbClr val="0070C0"/>
                </a:solidFill>
              </a:rPr>
              <a:t>Постанова ВП ВС від 18 березня 2020 року у справі №129/1033/13</a:t>
            </a:r>
            <a:endParaRPr lang="uk-UA" sz="1800" b="1" noProof="0" dirty="0">
              <a:solidFill>
                <a:srgbClr val="0070C0"/>
              </a:solidFill>
            </a:endParaRPr>
          </a:p>
          <a:p>
            <a:pPr algn="just"/>
            <a:r>
              <a:rPr lang="uk-UA" sz="1600" dirty="0">
                <a:solidFill>
                  <a:schemeClr val="accent5">
                    <a:lumMod val="50000"/>
                  </a:schemeClr>
                </a:solidFill>
                <a:latin typeface="Roboto Condensed Light" panose="02000000000000000000" pitchFamily="2" charset="0"/>
                <a:ea typeface="Roboto Condensed Light" panose="02000000000000000000" pitchFamily="2" charset="0"/>
              </a:rPr>
              <a:t>Принцип змагальності забезпечує повноту дослідження обставин справи та покладає тягар доказування на сторони. Водночас цей принцип не створює для суду обов`язок вважати доведеною та встановленою обставину, про яку стверджує сторона. Таку обставину треба доказувати таким чином, аби реалізувати стандарт більшої переконливості, за яким висновок про існування стверджуваної обставини з урахуванням поданих доказів видається вірогіднішим, ніж протилежний. </a:t>
            </a:r>
          </a:p>
          <a:p>
            <a:pPr algn="just"/>
            <a:endParaRPr lang="uk-UA" sz="1600" dirty="0">
              <a:solidFill>
                <a:schemeClr val="accent5">
                  <a:lumMod val="50000"/>
                </a:schemeClr>
              </a:solidFill>
              <a:latin typeface="Roboto Condensed Light" panose="02000000000000000000" pitchFamily="2" charset="0"/>
              <a:ea typeface="Roboto Condensed Light" panose="02000000000000000000" pitchFamily="2" charset="0"/>
            </a:endParaRPr>
          </a:p>
          <a:p>
            <a:pPr algn="just"/>
            <a:r>
              <a:rPr lang="uk-UA" sz="1800" b="1" dirty="0">
                <a:solidFill>
                  <a:srgbClr val="0070C0"/>
                </a:solidFill>
              </a:rPr>
              <a:t>Постанова ВС від 28 травня 2025 року  у справі № 523/22514/23</a:t>
            </a:r>
          </a:p>
          <a:p>
            <a:pPr algn="just"/>
            <a:r>
              <a:rPr lang="uk-UA" sz="1600" dirty="0">
                <a:solidFill>
                  <a:schemeClr val="accent5">
                    <a:lumMod val="50000"/>
                  </a:schemeClr>
                </a:solidFill>
              </a:rPr>
              <a:t>Стандарт доказування є важливим елементом змагального процесу.</a:t>
            </a:r>
            <a:endParaRPr lang="uk-UA" sz="1600" b="1" dirty="0">
              <a:solidFill>
                <a:schemeClr val="accent5">
                  <a:lumMod val="50000"/>
                </a:schemeClr>
              </a:solidFill>
            </a:endParaRPr>
          </a:p>
          <a:p>
            <a:pPr algn="just"/>
            <a:endParaRPr lang="en-US" sz="1600" dirty="0">
              <a:solidFill>
                <a:schemeClr val="accent5">
                  <a:lumMod val="50000"/>
                </a:schemeClr>
              </a:solidFill>
            </a:endParaRPr>
          </a:p>
          <a:p>
            <a:pPr algn="just"/>
            <a:endParaRPr lang="en-US" sz="1400" dirty="0"/>
          </a:p>
        </p:txBody>
      </p:sp>
      <p:sp>
        <p:nvSpPr>
          <p:cNvPr id="4" name="Місце для тексту 3">
            <a:extLst>
              <a:ext uri="{FF2B5EF4-FFF2-40B4-BE49-F238E27FC236}">
                <a16:creationId xmlns:a16="http://schemas.microsoft.com/office/drawing/2014/main" id="{2973A04F-E46C-827F-EAE2-EC143C374644}"/>
              </a:ext>
            </a:extLst>
          </p:cNvPr>
          <p:cNvSpPr>
            <a:spLocks noGrp="1"/>
          </p:cNvSpPr>
          <p:nvPr>
            <p:ph type="body" sz="quarter" idx="13"/>
          </p:nvPr>
        </p:nvSpPr>
        <p:spPr>
          <a:xfrm>
            <a:off x="9321393" y="6032028"/>
            <a:ext cx="2784894"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577048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0CDCF1-9467-60DA-C293-77348A3B89E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235ECC-96F4-5FEA-79C0-F7D07A402665}"/>
              </a:ext>
            </a:extLst>
          </p:cNvPr>
          <p:cNvSpPr>
            <a:spLocks noGrp="1"/>
          </p:cNvSpPr>
          <p:nvPr>
            <p:ph type="ctrTitle"/>
          </p:nvPr>
        </p:nvSpPr>
        <p:spPr>
          <a:xfrm>
            <a:off x="1049907" y="354917"/>
            <a:ext cx="10363200" cy="535995"/>
          </a:xfrm>
        </p:spPr>
        <p:txBody>
          <a:bodyPr>
            <a:normAutofit/>
          </a:bodyPr>
          <a:lstStyle/>
          <a:p>
            <a:pPr algn="ctr"/>
            <a:r>
              <a:rPr lang="uk-UA" sz="2700" b="1" dirty="0">
                <a:solidFill>
                  <a:srgbClr val="004E9E"/>
                </a:solidFill>
              </a:rPr>
              <a:t>ЄСПЛ і стандарт доказування</a:t>
            </a:r>
            <a:r>
              <a:rPr lang="uk-UA" sz="2100" b="1" dirty="0">
                <a:solidFill>
                  <a:srgbClr val="004E9E"/>
                </a:solidFill>
              </a:rPr>
              <a:t> </a:t>
            </a:r>
          </a:p>
        </p:txBody>
      </p:sp>
      <p:sp>
        <p:nvSpPr>
          <p:cNvPr id="3" name="Підзаголовок 2">
            <a:extLst>
              <a:ext uri="{FF2B5EF4-FFF2-40B4-BE49-F238E27FC236}">
                <a16:creationId xmlns:a16="http://schemas.microsoft.com/office/drawing/2014/main" id="{630D619F-8D91-EFB8-2081-012BD982F019}"/>
              </a:ext>
            </a:extLst>
          </p:cNvPr>
          <p:cNvSpPr>
            <a:spLocks noGrp="1"/>
          </p:cNvSpPr>
          <p:nvPr>
            <p:ph type="subTitle" idx="1"/>
          </p:nvPr>
        </p:nvSpPr>
        <p:spPr>
          <a:xfrm>
            <a:off x="576341" y="890912"/>
            <a:ext cx="11310333" cy="4861818"/>
          </a:xfrm>
        </p:spPr>
        <p:txBody>
          <a:bodyPr/>
          <a:lstStyle/>
          <a:p>
            <a:pPr algn="just"/>
            <a:endParaRPr lang="uk-UA" sz="1800" b="1" dirty="0">
              <a:solidFill>
                <a:srgbClr val="0070C0"/>
              </a:solidFill>
            </a:endParaRPr>
          </a:p>
          <a:p>
            <a:pPr algn="just"/>
            <a:r>
              <a:rPr lang="uk-UA" sz="1600" b="1" dirty="0">
                <a:solidFill>
                  <a:srgbClr val="0070C0"/>
                </a:solidFill>
              </a:rPr>
              <a:t>Постанови ВС від 21 січня 2026 року  у справі № 755/9838/23, від 25 березня 2026 року у справі № 157/230/25</a:t>
            </a:r>
          </a:p>
          <a:p>
            <a:pPr algn="just"/>
            <a:r>
              <a:rPr lang="uk-UA" sz="1600" dirty="0">
                <a:solidFill>
                  <a:schemeClr val="accent5">
                    <a:lumMod val="50000"/>
                  </a:schemeClr>
                </a:solidFill>
              </a:rPr>
              <a:t>ЄСПЛ визнає допустимість у цивільних справах стандарту доказування «баланс ймовірностей» (</a:t>
            </a:r>
            <a:r>
              <a:rPr lang="en-US" sz="1600" dirty="0">
                <a:solidFill>
                  <a:schemeClr val="accent5">
                    <a:lumMod val="50000"/>
                  </a:schemeClr>
                </a:solidFill>
              </a:rPr>
              <a:t>balance of probabilities)</a:t>
            </a:r>
            <a:r>
              <a:rPr lang="uk-UA" sz="1600" dirty="0">
                <a:solidFill>
                  <a:schemeClr val="accent5">
                    <a:lumMod val="50000"/>
                  </a:schemeClr>
                </a:solidFill>
              </a:rPr>
              <a:t> та вказує на відмінність стандартів доказування у цивільних і кримінальних справах</a:t>
            </a:r>
            <a:r>
              <a:rPr lang="en-US" sz="1600" dirty="0">
                <a:solidFill>
                  <a:schemeClr val="accent5">
                    <a:lumMod val="50000"/>
                  </a:schemeClr>
                </a:solidFill>
              </a:rPr>
              <a:t> </a:t>
            </a:r>
            <a:endParaRPr lang="uk-UA" sz="1600" dirty="0">
              <a:solidFill>
                <a:schemeClr val="accent5">
                  <a:lumMod val="50000"/>
                </a:schemeClr>
              </a:solidFill>
            </a:endParaRPr>
          </a:p>
          <a:p>
            <a:pPr algn="just"/>
            <a:endParaRPr lang="uk-UA" sz="1600" dirty="0">
              <a:solidFill>
                <a:schemeClr val="accent5">
                  <a:lumMod val="50000"/>
                </a:schemeClr>
              </a:solidFill>
            </a:endParaRPr>
          </a:p>
          <a:p>
            <a:pPr algn="just"/>
            <a:r>
              <a:rPr lang="uk-UA" sz="1600" b="1" dirty="0">
                <a:solidFill>
                  <a:srgbClr val="0070C0"/>
                </a:solidFill>
              </a:rPr>
              <a:t>Рішення ЄСПЛ від 15 листопада 2007 року у справі «Бендерський проти України», заява № 22750/02</a:t>
            </a:r>
          </a:p>
          <a:p>
            <a:pPr algn="just"/>
            <a:r>
              <a:rPr lang="uk-UA" sz="1600" i="1" dirty="0">
                <a:solidFill>
                  <a:schemeClr val="accent5">
                    <a:lumMod val="50000"/>
                  </a:schemeClr>
                </a:solidFill>
              </a:rPr>
              <a:t>«…стосовно введення серветки в міхур експертний висновок встановив баланс ймовірностей, що свідчить на користь тверджень заявника. Зокрема, згідно з висновком, більш ймовірним є те, що серветку було введено під час операції; цю ймовірність можна виключати, лише якщо операція проводиться без застосування серветок…»</a:t>
            </a:r>
          </a:p>
          <a:p>
            <a:pPr algn="just"/>
            <a:endParaRPr lang="uk-UA" sz="1600" dirty="0">
              <a:solidFill>
                <a:schemeClr val="accent5">
                  <a:lumMod val="50000"/>
                </a:schemeClr>
              </a:solidFill>
            </a:endParaRPr>
          </a:p>
          <a:p>
            <a:pPr algn="just"/>
            <a:r>
              <a:rPr lang="uk-UA" sz="1600" b="1" dirty="0">
                <a:solidFill>
                  <a:srgbClr val="0070C0"/>
                </a:solidFill>
              </a:rPr>
              <a:t>Рішення ЄСПЛ від 23 серпня 2016 року у справі «</a:t>
            </a:r>
            <a:r>
              <a:rPr lang="en-US" sz="1600" b="1" dirty="0">
                <a:solidFill>
                  <a:srgbClr val="0070C0"/>
                </a:solidFill>
              </a:rPr>
              <a:t>J.K. and others v. Sweden», </a:t>
            </a:r>
            <a:r>
              <a:rPr lang="uk-UA" sz="1600" b="1" dirty="0">
                <a:solidFill>
                  <a:srgbClr val="0070C0"/>
                </a:solidFill>
              </a:rPr>
              <a:t>заява № 59166/12 </a:t>
            </a:r>
          </a:p>
          <a:p>
            <a:pPr algn="just"/>
            <a:r>
              <a:rPr lang="uk-UA" sz="1600" i="1" dirty="0">
                <a:solidFill>
                  <a:schemeClr val="accent5">
                    <a:lumMod val="50000"/>
                  </a:schemeClr>
                </a:solidFill>
              </a:rPr>
              <a:t>«…термін «стандарт доказування» означає поріг, якого має досягти заявник, щоб переконати суддю в істинності своїх фактичних тверджень»</a:t>
            </a:r>
          </a:p>
          <a:p>
            <a:pPr algn="just"/>
            <a:endParaRPr lang="uk-UA" sz="1600" i="1" dirty="0">
              <a:solidFill>
                <a:schemeClr val="accent5">
                  <a:lumMod val="50000"/>
                </a:schemeClr>
              </a:solidFill>
            </a:endParaRPr>
          </a:p>
          <a:p>
            <a:pPr algn="just"/>
            <a:r>
              <a:rPr lang="uk-UA" sz="1600" b="1" dirty="0">
                <a:solidFill>
                  <a:srgbClr val="0070C0"/>
                </a:solidFill>
              </a:rPr>
              <a:t>Рішення ЄСПЛ від 15 листопада 2007 року у справі «</a:t>
            </a:r>
            <a:r>
              <a:rPr lang="en-US" sz="1600" b="1" dirty="0">
                <a:solidFill>
                  <a:srgbClr val="0070C0"/>
                </a:solidFill>
              </a:rPr>
              <a:t>Khamidov v. russia</a:t>
            </a:r>
            <a:r>
              <a:rPr lang="uk-UA" sz="1600" b="1" dirty="0">
                <a:solidFill>
                  <a:srgbClr val="0070C0"/>
                </a:solidFill>
              </a:rPr>
              <a:t>», заява №72118/01 </a:t>
            </a:r>
          </a:p>
          <a:p>
            <a:pPr algn="just"/>
            <a:r>
              <a:rPr lang="uk-UA" sz="1600" i="1" dirty="0">
                <a:solidFill>
                  <a:schemeClr val="accent5">
                    <a:lumMod val="50000"/>
                  </a:schemeClr>
                </a:solidFill>
              </a:rPr>
              <a:t>«..суди фактично встановили для заявника крайній та недосяжний стандарт доказування, так що його позов у ​​жодному разі не міг мати навіть найменшого шансу на успіх» </a:t>
            </a:r>
            <a:endParaRPr lang="uk-UA" sz="1600" b="1" i="1" dirty="0">
              <a:solidFill>
                <a:schemeClr val="accent5">
                  <a:lumMod val="50000"/>
                </a:schemeClr>
              </a:solidFill>
            </a:endParaRPr>
          </a:p>
          <a:p>
            <a:pPr algn="just"/>
            <a:endParaRPr lang="uk-UA" sz="1600" b="1" dirty="0">
              <a:solidFill>
                <a:srgbClr val="0086CD"/>
              </a:solidFill>
            </a:endParaRPr>
          </a:p>
          <a:p>
            <a:pPr algn="just"/>
            <a:endParaRPr lang="uk-UA" dirty="0"/>
          </a:p>
        </p:txBody>
      </p:sp>
      <p:sp>
        <p:nvSpPr>
          <p:cNvPr id="4" name="Місце для тексту 3">
            <a:extLst>
              <a:ext uri="{FF2B5EF4-FFF2-40B4-BE49-F238E27FC236}">
                <a16:creationId xmlns:a16="http://schemas.microsoft.com/office/drawing/2014/main" id="{2973A04F-E46C-827F-EAE2-EC143C374644}"/>
              </a:ext>
            </a:extLst>
          </p:cNvPr>
          <p:cNvSpPr>
            <a:spLocks noGrp="1"/>
          </p:cNvSpPr>
          <p:nvPr>
            <p:ph type="body" sz="quarter" idx="13"/>
          </p:nvPr>
        </p:nvSpPr>
        <p:spPr>
          <a:xfrm>
            <a:off x="9321393" y="6032028"/>
            <a:ext cx="2784894"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12334246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A0B1B-B4B7-A431-4727-9887CA5EC2C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F0B963-72B1-E6DF-ECDA-F8556C2A3993}"/>
              </a:ext>
            </a:extLst>
          </p:cNvPr>
          <p:cNvSpPr>
            <a:spLocks noGrp="1"/>
          </p:cNvSpPr>
          <p:nvPr>
            <p:ph type="ctrTitle"/>
          </p:nvPr>
        </p:nvSpPr>
        <p:spPr>
          <a:xfrm>
            <a:off x="1049907" y="354916"/>
            <a:ext cx="10363200" cy="535995"/>
          </a:xfrm>
        </p:spPr>
        <p:txBody>
          <a:bodyPr>
            <a:normAutofit/>
          </a:bodyPr>
          <a:lstStyle/>
          <a:p>
            <a:pPr algn="ctr"/>
            <a:r>
              <a:rPr lang="uk-UA" sz="2800" b="1" dirty="0">
                <a:solidFill>
                  <a:srgbClr val="004E9E"/>
                </a:solidFill>
              </a:rPr>
              <a:t>Тягар доказування</a:t>
            </a:r>
          </a:p>
        </p:txBody>
      </p:sp>
      <p:sp>
        <p:nvSpPr>
          <p:cNvPr id="3" name="Підзаголовок 2">
            <a:extLst>
              <a:ext uri="{FF2B5EF4-FFF2-40B4-BE49-F238E27FC236}">
                <a16:creationId xmlns:a16="http://schemas.microsoft.com/office/drawing/2014/main" id="{2D66A852-C856-A843-605C-0ED1F981A4C3}"/>
              </a:ext>
            </a:extLst>
          </p:cNvPr>
          <p:cNvSpPr>
            <a:spLocks noGrp="1"/>
          </p:cNvSpPr>
          <p:nvPr>
            <p:ph type="subTitle" idx="1"/>
          </p:nvPr>
        </p:nvSpPr>
        <p:spPr>
          <a:xfrm>
            <a:off x="576341" y="890911"/>
            <a:ext cx="11310333" cy="4791431"/>
          </a:xfrm>
        </p:spPr>
        <p:txBody>
          <a:bodyPr/>
          <a:lstStyle/>
          <a:p>
            <a:pPr algn="just"/>
            <a:endParaRPr lang="ru-RU" sz="1600" b="1" dirty="0">
              <a:solidFill>
                <a:srgbClr val="0086CD"/>
              </a:solidFill>
            </a:endParaRPr>
          </a:p>
          <a:p>
            <a:pPr algn="just"/>
            <a:r>
              <a:rPr lang="en-US" sz="1800" i="1" dirty="0">
                <a:solidFill>
                  <a:schemeClr val="accent5">
                    <a:lumMod val="50000"/>
                  </a:schemeClr>
                </a:solidFill>
              </a:rPr>
              <a:t>Onus probandi incumbit ei qui dicit, non ei qui negat</a:t>
            </a:r>
            <a:r>
              <a:rPr lang="uk-UA" sz="1800" i="1" dirty="0">
                <a:solidFill>
                  <a:schemeClr val="accent5">
                    <a:lumMod val="50000"/>
                  </a:schemeClr>
                </a:solidFill>
              </a:rPr>
              <a:t> (тягар доказування лежить на тому, хто стверджує, а не на тому, хто заперечує</a:t>
            </a:r>
            <a:r>
              <a:rPr lang="en-US" sz="1800" dirty="0">
                <a:solidFill>
                  <a:schemeClr val="accent5">
                    <a:lumMod val="50000"/>
                  </a:schemeClr>
                </a:solidFill>
              </a:rPr>
              <a:t>)</a:t>
            </a:r>
            <a:endParaRPr lang="uk-UA" sz="1800" dirty="0">
              <a:solidFill>
                <a:schemeClr val="accent5">
                  <a:lumMod val="50000"/>
                </a:schemeClr>
              </a:solidFill>
            </a:endParaRPr>
          </a:p>
          <a:p>
            <a:pPr algn="just"/>
            <a:endParaRPr lang="uk-UA" sz="1800" dirty="0">
              <a:solidFill>
                <a:schemeClr val="accent5">
                  <a:lumMod val="50000"/>
                </a:schemeClr>
              </a:solidFill>
              <a:latin typeface="Roboto Condensed Light" panose="02000000000000000000" pitchFamily="2" charset="0"/>
              <a:ea typeface="Roboto Condensed Light" panose="02000000000000000000" pitchFamily="2" charset="0"/>
            </a:endParaRPr>
          </a:p>
          <a:p>
            <a:pPr algn="just"/>
            <a:r>
              <a:rPr lang="uk-UA" sz="1800" dirty="0">
                <a:solidFill>
                  <a:schemeClr val="accent5">
                    <a:lumMod val="50000"/>
                  </a:schemeClr>
                </a:solidFill>
              </a:rPr>
              <a:t>Кожна сторона повинна довести ті обставини, на які вона посилається як на підставу своїх вимог або заперечень, крім випадків, встановлених цим Кодексом (частина перша статті 81 ЦПК України)</a:t>
            </a:r>
          </a:p>
          <a:p>
            <a:pPr algn="just"/>
            <a:endParaRPr lang="ru-RU" sz="1800" dirty="0">
              <a:solidFill>
                <a:schemeClr val="accent5">
                  <a:lumMod val="50000"/>
                </a:schemeClr>
              </a:solidFill>
              <a:latin typeface="Roboto Condensed Light" panose="02000000000000000000" pitchFamily="2" charset="0"/>
              <a:ea typeface="Roboto Condensed Light" panose="02000000000000000000" pitchFamily="2" charset="0"/>
            </a:endParaRPr>
          </a:p>
          <a:p>
            <a:pPr algn="just"/>
            <a:r>
              <a:rPr lang="uk-UA" sz="1800" dirty="0">
                <a:solidFill>
                  <a:schemeClr val="accent5">
                    <a:lumMod val="50000"/>
                  </a:schemeClr>
                </a:solidFill>
              </a:rPr>
              <a:t>Суд не може збирати докази, що стосуються предмета спору, з власної ініціативи, крім витребування доказів судом у випадку, коли він має сумніви у добросовісному здійсненні учасниками справи їхніх процесуальних прав або виконанні обов’язків щодо доказів, а також інших випадків, передбачених цим Кодексом (ч. 7 ст. 81 ЦПК).</a:t>
            </a:r>
            <a:endParaRPr lang="uk-UA" sz="1800" dirty="0">
              <a:solidFill>
                <a:schemeClr val="accent5">
                  <a:lumMod val="50000"/>
                </a:schemeClr>
              </a:solidFill>
              <a:latin typeface="Roboto Condensed Light" panose="02000000000000000000" pitchFamily="2" charset="0"/>
              <a:ea typeface="Roboto Condensed Light" panose="02000000000000000000" pitchFamily="2" charset="0"/>
            </a:endParaRPr>
          </a:p>
          <a:p>
            <a:pPr algn="just"/>
            <a:endParaRPr lang="uk-UA" sz="1800" dirty="0">
              <a:solidFill>
                <a:schemeClr val="accent5">
                  <a:lumMod val="50000"/>
                </a:schemeClr>
              </a:solidFill>
              <a:latin typeface="Roboto Condensed Light" panose="02000000000000000000" pitchFamily="2" charset="0"/>
              <a:ea typeface="Roboto Condensed Light" panose="02000000000000000000" pitchFamily="2" charset="0"/>
            </a:endParaRPr>
          </a:p>
          <a:p>
            <a:pPr algn="just"/>
            <a:r>
              <a:rPr lang="uk-UA" sz="1800" dirty="0">
                <a:solidFill>
                  <a:srgbClr val="0070C0"/>
                </a:solidFill>
                <a:latin typeface="Roboto Condensed Light" panose="02000000000000000000" pitchFamily="2" charset="0"/>
                <a:ea typeface="Roboto Condensed Light" panose="02000000000000000000" pitchFamily="2" charset="0"/>
              </a:rPr>
              <a:t>П</a:t>
            </a:r>
            <a:r>
              <a:rPr lang="uk-UA" sz="1800" dirty="0">
                <a:solidFill>
                  <a:srgbClr val="0070C0"/>
                </a:solidFill>
                <a:latin typeface="Roboto Condensed Light" panose="02000000000000000000" pitchFamily="2" charset="0"/>
                <a:ea typeface="Roboto Condensed Light" panose="02000000000000000000" pitchFamily="2" charset="0"/>
                <a:cs typeface="Roboto Condensed" panose="02000000000000000000" pitchFamily="2" charset="0"/>
              </a:rPr>
              <a:t>евна обставина не може вважатися доведеною допоки інша сторона її не спростує (концепція негативного доказу), оскільки за такого підходу принцип змагальності втрачає сенс</a:t>
            </a:r>
            <a:r>
              <a:rPr lang="en-US" sz="1800" dirty="0">
                <a:solidFill>
                  <a:srgbClr val="0070C0"/>
                </a:solidFill>
                <a:latin typeface="Roboto Condensed Light" panose="02000000000000000000" pitchFamily="2" charset="0"/>
                <a:ea typeface="Roboto Condensed Light" panose="02000000000000000000" pitchFamily="2" charset="0"/>
                <a:cs typeface="Roboto Condensed" panose="02000000000000000000" pitchFamily="2" charset="0"/>
              </a:rPr>
              <a:t> </a:t>
            </a:r>
            <a:r>
              <a:rPr lang="en-US" sz="1800" dirty="0">
                <a:solidFill>
                  <a:srgbClr val="00274E"/>
                </a:solidFill>
                <a:latin typeface="Roboto Condensed Light" panose="02000000000000000000" pitchFamily="2" charset="0"/>
                <a:ea typeface="Roboto Condensed Light" panose="02000000000000000000" pitchFamily="2" charset="0"/>
                <a:cs typeface="Roboto Condensed" panose="02000000000000000000" pitchFamily="2" charset="0"/>
              </a:rPr>
              <a:t>(</a:t>
            </a:r>
            <a:r>
              <a:rPr lang="uk-UA" sz="1800" i="1" dirty="0">
                <a:solidFill>
                  <a:srgbClr val="00274E"/>
                </a:solidFill>
                <a:latin typeface="Roboto Condensed Light" panose="02000000000000000000" pitchFamily="2" charset="0"/>
                <a:ea typeface="Roboto Condensed Light" panose="02000000000000000000" pitchFamily="2" charset="0"/>
              </a:rPr>
              <a:t>п.81 постанови ВП ВС від 18.03.2020 у справі № 129/1033/13</a:t>
            </a:r>
            <a:r>
              <a:rPr lang="ru-RU" sz="1800" i="1" dirty="0">
                <a:solidFill>
                  <a:srgbClr val="00274E"/>
                </a:solidFill>
                <a:latin typeface="Roboto Condensed Light" panose="02000000000000000000" pitchFamily="2" charset="0"/>
                <a:ea typeface="Roboto Condensed Light" panose="02000000000000000000" pitchFamily="2" charset="0"/>
              </a:rPr>
              <a:t>).</a:t>
            </a:r>
            <a:endParaRPr lang="uk-UA" sz="1800" dirty="0">
              <a:solidFill>
                <a:srgbClr val="00274E"/>
              </a:solidFill>
              <a:latin typeface="Roboto Condensed Light" panose="02000000000000000000" pitchFamily="2" charset="0"/>
              <a:ea typeface="Roboto Condensed Light" panose="02000000000000000000" pitchFamily="2" charset="0"/>
            </a:endParaRPr>
          </a:p>
        </p:txBody>
      </p:sp>
      <p:sp>
        <p:nvSpPr>
          <p:cNvPr id="4" name="Місце для тексту 3">
            <a:extLst>
              <a:ext uri="{FF2B5EF4-FFF2-40B4-BE49-F238E27FC236}">
                <a16:creationId xmlns:a16="http://schemas.microsoft.com/office/drawing/2014/main" id="{76ED4ACF-3447-C3B2-ADBE-B4F85BE371FC}"/>
              </a:ext>
            </a:extLst>
          </p:cNvPr>
          <p:cNvSpPr>
            <a:spLocks noGrp="1"/>
          </p:cNvSpPr>
          <p:nvPr>
            <p:ph type="body" sz="quarter" idx="13"/>
          </p:nvPr>
        </p:nvSpPr>
        <p:spPr>
          <a:xfrm>
            <a:off x="8989813" y="6131178"/>
            <a:ext cx="2896861"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41499836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FA0B1B-B4B7-A431-4727-9887CA5EC2C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3F0B963-72B1-E6DF-ECDA-F8556C2A3993}"/>
              </a:ext>
            </a:extLst>
          </p:cNvPr>
          <p:cNvSpPr>
            <a:spLocks noGrp="1"/>
          </p:cNvSpPr>
          <p:nvPr>
            <p:ph type="ctrTitle"/>
          </p:nvPr>
        </p:nvSpPr>
        <p:spPr>
          <a:xfrm>
            <a:off x="576341" y="168486"/>
            <a:ext cx="10363200" cy="535995"/>
          </a:xfrm>
        </p:spPr>
        <p:txBody>
          <a:bodyPr>
            <a:normAutofit/>
          </a:bodyPr>
          <a:lstStyle/>
          <a:p>
            <a:pPr algn="ctr"/>
            <a:r>
              <a:rPr lang="uk-UA" sz="2800" b="1" dirty="0">
                <a:solidFill>
                  <a:srgbClr val="004E9E"/>
                </a:solidFill>
              </a:rPr>
              <a:t>Трудові спори</a:t>
            </a:r>
          </a:p>
        </p:txBody>
      </p:sp>
      <p:sp>
        <p:nvSpPr>
          <p:cNvPr id="3" name="Підзаголовок 2">
            <a:extLst>
              <a:ext uri="{FF2B5EF4-FFF2-40B4-BE49-F238E27FC236}">
                <a16:creationId xmlns:a16="http://schemas.microsoft.com/office/drawing/2014/main" id="{2D66A852-C856-A843-605C-0ED1F981A4C3}"/>
              </a:ext>
            </a:extLst>
          </p:cNvPr>
          <p:cNvSpPr>
            <a:spLocks noGrp="1"/>
          </p:cNvSpPr>
          <p:nvPr>
            <p:ph type="subTitle" idx="1"/>
          </p:nvPr>
        </p:nvSpPr>
        <p:spPr>
          <a:xfrm>
            <a:off x="576341" y="704481"/>
            <a:ext cx="11310333" cy="5358968"/>
          </a:xfrm>
        </p:spPr>
        <p:txBody>
          <a:bodyPr/>
          <a:lstStyle/>
          <a:p>
            <a:pPr algn="just"/>
            <a:r>
              <a:rPr lang="ru-RU" sz="1600" b="1" dirty="0">
                <a:solidFill>
                  <a:srgbClr val="0086CD"/>
                </a:solidFill>
              </a:rPr>
              <a:t>Постанови ВС </a:t>
            </a:r>
            <a:r>
              <a:rPr lang="uk-UA" sz="1600" b="1" noProof="0" dirty="0">
                <a:solidFill>
                  <a:srgbClr val="0086CD"/>
                </a:solidFill>
              </a:rPr>
              <a:t>від 13 листопада 2019 року у справі № 207/1385/16-ц, від 28 січня 2026 року у справі № 761/6973/23</a:t>
            </a:r>
          </a:p>
          <a:p>
            <a:pPr algn="just"/>
            <a:r>
              <a:rPr lang="uk-UA" sz="1600" dirty="0">
                <a:solidFill>
                  <a:srgbClr val="00274E"/>
                </a:solidFill>
              </a:rPr>
              <a:t>За загальним правилом, у </a:t>
            </a:r>
            <a:r>
              <a:rPr lang="uk-UA" sz="1600" b="1" dirty="0">
                <a:solidFill>
                  <a:srgbClr val="00274E"/>
                </a:solidFill>
              </a:rPr>
              <a:t>трудових спорах саме відповідач (роботодавець) має доводити законність звільнення працівника.</a:t>
            </a:r>
          </a:p>
          <a:p>
            <a:pPr algn="just"/>
            <a:endParaRPr lang="uk-UA" sz="1600" b="1" dirty="0">
              <a:solidFill>
                <a:srgbClr val="00274E"/>
              </a:solidFill>
            </a:endParaRPr>
          </a:p>
          <a:p>
            <a:pPr algn="just"/>
            <a:r>
              <a:rPr lang="uk-UA" sz="1600" b="1" dirty="0">
                <a:solidFill>
                  <a:srgbClr val="0086CD"/>
                </a:solidFill>
              </a:rPr>
              <a:t>Постанова ВС від 15 жовтня 2025 року у справі № 757/26553/21</a:t>
            </a:r>
          </a:p>
          <a:p>
            <a:pPr algn="just"/>
            <a:r>
              <a:rPr lang="uk-UA" sz="1600" i="1" dirty="0">
                <a:solidFill>
                  <a:srgbClr val="00274E"/>
                </a:solidFill>
              </a:rPr>
              <a:t>Статтею 4 Конвенції Міжнародної організації праці про припинення трудових відносин з ініціативи роботодавця </a:t>
            </a:r>
            <a:r>
              <a:rPr lang="uk-UA" sz="1600" dirty="0">
                <a:solidFill>
                  <a:srgbClr val="00274E"/>
                </a:solidFill>
              </a:rPr>
              <a:t>передбачено, що трудові відносини з працівниками не припиняються, якщо тільки немає законних підстав для такого припинення, пов'язаного із здібностями чи поведінкою працівника або викликаного виробничою потребою підприємства, установи чи служби. </a:t>
            </a:r>
            <a:r>
              <a:rPr lang="uk-UA" sz="1600" b="1" dirty="0">
                <a:solidFill>
                  <a:srgbClr val="00274E"/>
                </a:solidFill>
              </a:rPr>
              <a:t>Тягар доведення наявності законної підстави для звільнення лежить на роботодавці.</a:t>
            </a:r>
          </a:p>
          <a:p>
            <a:pPr algn="just"/>
            <a:endParaRPr lang="uk-UA" sz="1600" b="1" dirty="0">
              <a:solidFill>
                <a:srgbClr val="00274E"/>
              </a:solidFill>
            </a:endParaRPr>
          </a:p>
          <a:p>
            <a:r>
              <a:rPr lang="uk-UA" sz="1600" b="1" dirty="0">
                <a:solidFill>
                  <a:srgbClr val="0086CD"/>
                </a:solidFill>
              </a:rPr>
              <a:t>Постанови ВС від 07 липня 2021 року у справі № 500/9201/18, від 13 травня 2020 року у справі № 752/16121/17 </a:t>
            </a:r>
          </a:p>
          <a:p>
            <a:pPr algn="just"/>
            <a:r>
              <a:rPr lang="uk-UA" sz="1600" dirty="0">
                <a:solidFill>
                  <a:srgbClr val="002949"/>
                </a:solidFill>
              </a:rPr>
              <a:t>Згідно зі статтею 138 КЗпП України </a:t>
            </a:r>
            <a:r>
              <a:rPr lang="uk-UA" sz="1600" b="1" dirty="0">
                <a:solidFill>
                  <a:srgbClr val="002949"/>
                </a:solidFill>
              </a:rPr>
              <a:t>для покладення на працівника матеріальної відповідальності за шкоду власник або уповноважений ним орган повинен довести наявність умов, передбачених статтею 130 цього Кодексу</a:t>
            </a:r>
            <a:r>
              <a:rPr lang="uk-UA" sz="1600" dirty="0">
                <a:solidFill>
                  <a:srgbClr val="002949"/>
                </a:solidFill>
              </a:rPr>
              <a:t>.</a:t>
            </a:r>
          </a:p>
          <a:p>
            <a:pPr algn="just"/>
            <a:r>
              <a:rPr lang="uk-UA" sz="1600" dirty="0">
                <a:solidFill>
                  <a:srgbClr val="002949"/>
                </a:solidFill>
              </a:rPr>
              <a:t>Ненадання відповідачем доказів, що саме внаслідок невиконання своїх трудових обов`язків винними діями працівника підприємству завдано матеріальну шкоду, виключає відповідальність працівника, передбачену статтею 130 КЗпП України, а отже, і покладення на нього відповідальності, передбаченої статтями 132, 136 КЗпП України.</a:t>
            </a:r>
          </a:p>
          <a:p>
            <a:pPr algn="just"/>
            <a:endParaRPr lang="uk-UA" sz="1600" b="1" dirty="0">
              <a:solidFill>
                <a:srgbClr val="00274E"/>
              </a:solidFill>
            </a:endParaRPr>
          </a:p>
        </p:txBody>
      </p:sp>
      <p:sp>
        <p:nvSpPr>
          <p:cNvPr id="4" name="Місце для тексту 3">
            <a:extLst>
              <a:ext uri="{FF2B5EF4-FFF2-40B4-BE49-F238E27FC236}">
                <a16:creationId xmlns:a16="http://schemas.microsoft.com/office/drawing/2014/main" id="{76ED4ACF-3447-C3B2-ADBE-B4F85BE371FC}"/>
              </a:ext>
            </a:extLst>
          </p:cNvPr>
          <p:cNvSpPr>
            <a:spLocks noGrp="1"/>
          </p:cNvSpPr>
          <p:nvPr>
            <p:ph type="body" sz="quarter" idx="13"/>
          </p:nvPr>
        </p:nvSpPr>
        <p:spPr>
          <a:xfrm>
            <a:off x="8989813" y="6245216"/>
            <a:ext cx="2896861"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4825133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56DF0D-6BF5-29FB-DBBB-79AF654AD06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F97794-093C-9EB1-4803-1EC61AB298B8}"/>
              </a:ext>
            </a:extLst>
          </p:cNvPr>
          <p:cNvSpPr>
            <a:spLocks noGrp="1"/>
          </p:cNvSpPr>
          <p:nvPr>
            <p:ph type="ctrTitle"/>
          </p:nvPr>
        </p:nvSpPr>
        <p:spPr>
          <a:xfrm>
            <a:off x="576341" y="142038"/>
            <a:ext cx="10363200" cy="426133"/>
          </a:xfrm>
        </p:spPr>
        <p:txBody>
          <a:bodyPr>
            <a:noAutofit/>
          </a:bodyPr>
          <a:lstStyle/>
          <a:p>
            <a:pPr algn="ctr"/>
            <a:r>
              <a:rPr lang="uk-UA" sz="2800" b="1" dirty="0">
                <a:solidFill>
                  <a:srgbClr val="004E9E"/>
                </a:solidFill>
              </a:rPr>
              <a:t>Дискримінація. Викривачі </a:t>
            </a:r>
          </a:p>
        </p:txBody>
      </p:sp>
      <p:sp>
        <p:nvSpPr>
          <p:cNvPr id="3" name="Підзаголовок 2">
            <a:extLst>
              <a:ext uri="{FF2B5EF4-FFF2-40B4-BE49-F238E27FC236}">
                <a16:creationId xmlns:a16="http://schemas.microsoft.com/office/drawing/2014/main" id="{F730F006-923E-E45A-17B6-F7A1411CB28B}"/>
              </a:ext>
            </a:extLst>
          </p:cNvPr>
          <p:cNvSpPr>
            <a:spLocks noGrp="1"/>
          </p:cNvSpPr>
          <p:nvPr>
            <p:ph type="subTitle" idx="1"/>
          </p:nvPr>
        </p:nvSpPr>
        <p:spPr>
          <a:xfrm>
            <a:off x="576341" y="568171"/>
            <a:ext cx="11002949" cy="5501045"/>
          </a:xfrm>
        </p:spPr>
        <p:txBody>
          <a:bodyPr/>
          <a:lstStyle/>
          <a:p>
            <a:pPr algn="just"/>
            <a:r>
              <a:rPr lang="uk-UA" sz="1600" b="1" dirty="0">
                <a:solidFill>
                  <a:srgbClr val="0086CD"/>
                </a:solidFill>
              </a:rPr>
              <a:t>Постанова ВС  від 05 червня 2024 року у справі № 202/5012/21</a:t>
            </a:r>
          </a:p>
          <a:p>
            <a:pPr algn="just"/>
            <a:r>
              <a:rPr lang="uk-UA" sz="1400" dirty="0">
                <a:solidFill>
                  <a:srgbClr val="002949"/>
                </a:solidFill>
              </a:rPr>
              <a:t>У справах про дискримінацію </a:t>
            </a:r>
            <a:r>
              <a:rPr lang="uk-UA" sz="1400" b="1" dirty="0">
                <a:solidFill>
                  <a:srgbClr val="002949"/>
                </a:solidFill>
              </a:rPr>
              <a:t>позивач зобов`язаний навести фактичні дані</a:t>
            </a:r>
            <a:r>
              <a:rPr lang="uk-UA" sz="1400" dirty="0">
                <a:solidFill>
                  <a:srgbClr val="002949"/>
                </a:solidFill>
              </a:rPr>
              <a:t>, які підтверджують, що дискримінація мала місце. У разі наведення таких даних </a:t>
            </a:r>
            <a:r>
              <a:rPr lang="uk-UA" sz="1400" b="1" dirty="0">
                <a:solidFill>
                  <a:srgbClr val="002949"/>
                </a:solidFill>
              </a:rPr>
              <a:t>доказування їх відсутності покладається на відповідача </a:t>
            </a:r>
            <a:r>
              <a:rPr lang="uk-UA" sz="1400" dirty="0">
                <a:solidFill>
                  <a:srgbClr val="002949"/>
                </a:solidFill>
              </a:rPr>
              <a:t>(частина друга статті 81 ЦПК України).</a:t>
            </a:r>
          </a:p>
          <a:p>
            <a:pPr algn="just"/>
            <a:r>
              <a:rPr lang="uk-UA" sz="1400" dirty="0">
                <a:solidFill>
                  <a:srgbClr val="002949"/>
                </a:solidFill>
              </a:rPr>
              <a:t>З метою з`ясування обставин існування дискримінації у конкретній ситуації застосовується триступеневий тест: </a:t>
            </a:r>
            <a:r>
              <a:rPr lang="uk-UA" sz="1400" i="1" dirty="0">
                <a:solidFill>
                  <a:srgbClr val="002949"/>
                </a:solidFill>
              </a:rPr>
              <a:t>по-перше</a:t>
            </a:r>
            <a:r>
              <a:rPr lang="uk-UA" sz="1400" dirty="0">
                <a:solidFill>
                  <a:srgbClr val="002949"/>
                </a:solidFill>
              </a:rPr>
              <a:t>, виявлення двох категорій осіб, які є порівнюваними та відмінними; </a:t>
            </a:r>
            <a:r>
              <a:rPr lang="uk-UA" sz="1400" i="1" dirty="0">
                <a:solidFill>
                  <a:srgbClr val="002949"/>
                </a:solidFill>
              </a:rPr>
              <a:t>по-друге</a:t>
            </a:r>
            <a:r>
              <a:rPr lang="uk-UA" sz="1400" dirty="0">
                <a:solidFill>
                  <a:srgbClr val="002949"/>
                </a:solidFill>
              </a:rPr>
              <a:t>, встановлення, чи дійсно члени цих двох груп оцінюються по-різному; і, </a:t>
            </a:r>
            <a:r>
              <a:rPr lang="uk-UA" sz="1400" i="1" dirty="0">
                <a:solidFill>
                  <a:srgbClr val="002949"/>
                </a:solidFill>
              </a:rPr>
              <a:t>по-третє</a:t>
            </a:r>
            <a:r>
              <a:rPr lang="uk-UA" sz="1400" dirty="0">
                <a:solidFill>
                  <a:srgbClr val="002949"/>
                </a:solidFill>
              </a:rPr>
              <a:t>, якщо так, то чи для цього є об`єктивні, обґрунтовані підстави.</a:t>
            </a:r>
          </a:p>
          <a:p>
            <a:pPr algn="just"/>
            <a:endParaRPr lang="uk-UA" sz="1200" b="1" dirty="0">
              <a:solidFill>
                <a:srgbClr val="002949"/>
              </a:solidFill>
            </a:endParaRPr>
          </a:p>
          <a:p>
            <a:pPr algn="just"/>
            <a:r>
              <a:rPr lang="uk-UA" sz="1600" b="1" dirty="0">
                <a:solidFill>
                  <a:srgbClr val="0086CD"/>
                </a:solidFill>
              </a:rPr>
              <a:t>Постанова ВС  від 03 травня 2023 року у справі № 201/6805/21 </a:t>
            </a:r>
          </a:p>
          <a:p>
            <a:pPr algn="just"/>
            <a:r>
              <a:rPr lang="uk-UA" sz="1400" dirty="0"/>
              <a:t>У справах щодо застосування керівником або роботодавцем чи створення ним загрози застосування негативних заходів впливу до позивача (звільнення, примушування до звільнення, притягнення до дисциплінарної відповідальності, переведення, атестація, зміна умов праці, відмова в призначенні на вищу посаду, зменшення розміру заробітної плати тощо) у зв’язку з повідомленням ним або його близькими особами про можливі факти корупційних або пов’язаних з корупцією правопорушень, інших порушень Закону України "Про запобігання корупції" іншою особою </a:t>
            </a:r>
            <a:r>
              <a:rPr lang="uk-UA" sz="1400" b="1" dirty="0"/>
              <a:t>обов’язок доказування</a:t>
            </a:r>
            <a:r>
              <a:rPr lang="uk-UA" sz="1400" dirty="0"/>
              <a:t>, що прийняті рішення, вчинені дії є правомірними і не були мотивовані діями позивача чи його близьких осіб щодо здійснення цього повідомлення, </a:t>
            </a:r>
            <a:r>
              <a:rPr lang="uk-UA" sz="1400" b="1" dirty="0"/>
              <a:t>покладається на відповідача </a:t>
            </a:r>
            <a:r>
              <a:rPr lang="uk-UA" sz="1400" dirty="0"/>
              <a:t>(частина третя статті 81 ЦПК України). </a:t>
            </a:r>
            <a:r>
              <a:rPr lang="uk-UA" sz="1400" i="1" dirty="0"/>
              <a:t>НАЗК у відповідному листі зазначило, що позивач набув статус викривача з 08.02.2021 року. 15.02.2021 року роботодавець вирішив звільнити позивача скоротивши його посаду. Доводи касаційної скарги про те, що позивач не довів причинно-наслідкового зв’язку та обумовленості його звільнення попереднім фактом звернення із заявою щодо неправомірних дій ректора академії є необґрунтованими, оскільки за змістом частини третьої статті 81 ЦПК України обов’язок доказування цих обставин покладається не на позивача, а на відповідача.</a:t>
            </a:r>
          </a:p>
          <a:p>
            <a:pPr algn="just"/>
            <a:endParaRPr lang="uk-UA" sz="1200" i="1" dirty="0"/>
          </a:p>
          <a:p>
            <a:pPr algn="just"/>
            <a:endParaRPr lang="uk-UA" sz="1200" b="1" dirty="0">
              <a:solidFill>
                <a:srgbClr val="002949"/>
              </a:solidFill>
            </a:endParaRPr>
          </a:p>
        </p:txBody>
      </p:sp>
      <p:sp>
        <p:nvSpPr>
          <p:cNvPr id="4" name="Місце для тексту 3">
            <a:extLst>
              <a:ext uri="{FF2B5EF4-FFF2-40B4-BE49-F238E27FC236}">
                <a16:creationId xmlns:a16="http://schemas.microsoft.com/office/drawing/2014/main" id="{CF54D6E3-F4A3-686E-F328-2A6A428D6E0A}"/>
              </a:ext>
            </a:extLst>
          </p:cNvPr>
          <p:cNvSpPr>
            <a:spLocks noGrp="1"/>
          </p:cNvSpPr>
          <p:nvPr>
            <p:ph type="body" sz="quarter" idx="13"/>
          </p:nvPr>
        </p:nvSpPr>
        <p:spPr>
          <a:xfrm>
            <a:off x="8943160" y="6318235"/>
            <a:ext cx="2943514" cy="354228"/>
          </a:xfrm>
        </p:spPr>
        <p:txBody>
          <a:bodyPr>
            <a:noAutofit/>
          </a:bodyPr>
          <a:lstStyle/>
          <a:p>
            <a:r>
              <a:rPr lang="uk-UA" sz="1100" noProof="0" dirty="0"/>
              <a:t>Доказування у цивільному судочинстві</a:t>
            </a:r>
          </a:p>
        </p:txBody>
      </p:sp>
      <p:pic>
        <p:nvPicPr>
          <p:cNvPr id="5" name="Рисунок 4">
            <a:extLst>
              <a:ext uri="{FF2B5EF4-FFF2-40B4-BE49-F238E27FC236}">
                <a16:creationId xmlns:a16="http://schemas.microsoft.com/office/drawing/2014/main" id="{68CE94DE-736C-CCE5-C62B-B2854FB7F0D8}"/>
              </a:ext>
            </a:extLst>
          </p:cNvPr>
          <p:cNvPicPr>
            <a:picLocks noChangeAspect="1"/>
          </p:cNvPicPr>
          <p:nvPr/>
        </p:nvPicPr>
        <p:blipFill>
          <a:blip r:embed="rId2"/>
          <a:stretch>
            <a:fillRect/>
          </a:stretch>
        </p:blipFill>
        <p:spPr>
          <a:xfrm>
            <a:off x="10206188" y="0"/>
            <a:ext cx="1774090" cy="646232"/>
          </a:xfrm>
          <a:prstGeom prst="rect">
            <a:avLst/>
          </a:prstGeom>
        </p:spPr>
      </p:pic>
    </p:spTree>
    <p:extLst>
      <p:ext uri="{BB962C8B-B14F-4D97-AF65-F5344CB8AC3E}">
        <p14:creationId xmlns:p14="http://schemas.microsoft.com/office/powerpoint/2010/main" val="527031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3B6E7-E0AB-DD72-9F36-47E6E3CA4F1E}"/>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86CB12EF-9F45-9D13-12EF-3BC1B7B57260}"/>
              </a:ext>
            </a:extLst>
          </p:cNvPr>
          <p:cNvSpPr>
            <a:spLocks noGrp="1"/>
          </p:cNvSpPr>
          <p:nvPr>
            <p:ph type="ctrTitle"/>
          </p:nvPr>
        </p:nvSpPr>
        <p:spPr>
          <a:xfrm>
            <a:off x="873768" y="173775"/>
            <a:ext cx="10363200" cy="535995"/>
          </a:xfrm>
        </p:spPr>
        <p:txBody>
          <a:bodyPr>
            <a:normAutofit/>
          </a:bodyPr>
          <a:lstStyle/>
          <a:p>
            <a:pPr algn="ctr"/>
            <a:r>
              <a:rPr lang="uk-UA" sz="2800" b="1" dirty="0">
                <a:solidFill>
                  <a:srgbClr val="004E9E"/>
                </a:solidFill>
              </a:rPr>
              <a:t>Сімейні спори</a:t>
            </a:r>
            <a:endParaRPr lang="uk-UA" sz="2800" dirty="0">
              <a:solidFill>
                <a:srgbClr val="004E9E"/>
              </a:solidFill>
            </a:endParaRPr>
          </a:p>
        </p:txBody>
      </p:sp>
      <p:sp>
        <p:nvSpPr>
          <p:cNvPr id="3" name="Підзаголовок 2">
            <a:extLst>
              <a:ext uri="{FF2B5EF4-FFF2-40B4-BE49-F238E27FC236}">
                <a16:creationId xmlns:a16="http://schemas.microsoft.com/office/drawing/2014/main" id="{D03193F2-614D-6305-1B72-E16D81AAA95D}"/>
              </a:ext>
            </a:extLst>
          </p:cNvPr>
          <p:cNvSpPr>
            <a:spLocks noGrp="1"/>
          </p:cNvSpPr>
          <p:nvPr>
            <p:ph type="subTitle" idx="1"/>
          </p:nvPr>
        </p:nvSpPr>
        <p:spPr>
          <a:xfrm>
            <a:off x="518735" y="709770"/>
            <a:ext cx="11073266" cy="5290654"/>
          </a:xfrm>
        </p:spPr>
        <p:txBody>
          <a:bodyPr/>
          <a:lstStyle/>
          <a:p>
            <a:pPr algn="just"/>
            <a:r>
              <a:rPr lang="ru-RU" sz="1400" b="1" dirty="0">
                <a:solidFill>
                  <a:srgbClr val="0086CD"/>
                </a:solidFill>
              </a:rPr>
              <a:t>Постанови </a:t>
            </a:r>
            <a:r>
              <a:rPr lang="uk-UA" sz="1400" b="1" dirty="0">
                <a:solidFill>
                  <a:srgbClr val="0086CD"/>
                </a:solidFill>
              </a:rPr>
              <a:t>ВС від 30 вересня </a:t>
            </a:r>
            <a:r>
              <a:rPr lang="ru-RU" sz="1400" b="1" dirty="0">
                <a:solidFill>
                  <a:srgbClr val="0086CD"/>
                </a:solidFill>
              </a:rPr>
              <a:t>2025 року у </a:t>
            </a:r>
            <a:r>
              <a:rPr lang="uk-UA" sz="1400" b="1" dirty="0">
                <a:solidFill>
                  <a:srgbClr val="0086CD"/>
                </a:solidFill>
              </a:rPr>
              <a:t>справі № 594/837/24, від 14 січня 2026 року у справі  № 759/16885/22</a:t>
            </a:r>
          </a:p>
          <a:p>
            <a:pPr algn="just"/>
            <a:r>
              <a:rPr lang="uk-UA" sz="1400" dirty="0">
                <a:solidFill>
                  <a:srgbClr val="002949"/>
                </a:solidFill>
              </a:rPr>
              <a:t>У справах про позбавлення батьківських прав, яке є крайнім заходом, з урахуванням підходів Верховного Суду закріплений стандарт «достатніх та переконливих доказів», який означає, що докази, надані стороною, повинні бути достатніми для переконання суду у наявності підстав для позбавлення батьківських прав. </a:t>
            </a:r>
          </a:p>
          <a:p>
            <a:endParaRPr lang="ru-RU" sz="1400" b="1" dirty="0">
              <a:solidFill>
                <a:srgbClr val="0086CD"/>
              </a:solidFill>
            </a:endParaRPr>
          </a:p>
          <a:p>
            <a:r>
              <a:rPr lang="ru-RU" sz="1400" b="1" dirty="0">
                <a:solidFill>
                  <a:srgbClr val="0086CD"/>
                </a:solidFill>
              </a:rPr>
              <a:t>Постанова ВС </a:t>
            </a:r>
            <a:r>
              <a:rPr lang="uk-UA" sz="1400" b="1" dirty="0">
                <a:solidFill>
                  <a:srgbClr val="0086CD"/>
                </a:solidFill>
              </a:rPr>
              <a:t>від 23 листопада 2022 року у справі </a:t>
            </a:r>
            <a:r>
              <a:rPr lang="ru-RU" sz="1400" b="1" dirty="0">
                <a:solidFill>
                  <a:srgbClr val="0086CD"/>
                </a:solidFill>
              </a:rPr>
              <a:t>№ 149/2510/21 (</a:t>
            </a:r>
            <a:r>
              <a:rPr lang="uk-UA" sz="1400" b="1" i="1" dirty="0">
                <a:solidFill>
                  <a:srgbClr val="0086CD"/>
                </a:solidFill>
              </a:rPr>
              <a:t>позбавлення батьківських прав після попередження суду</a:t>
            </a:r>
            <a:r>
              <a:rPr lang="ru-RU" sz="1400" b="1" dirty="0">
                <a:solidFill>
                  <a:srgbClr val="0086CD"/>
                </a:solidFill>
              </a:rPr>
              <a:t>)</a:t>
            </a:r>
          </a:p>
          <a:p>
            <a:pPr algn="just"/>
            <a:r>
              <a:rPr lang="ru-RU" sz="1400" dirty="0">
                <a:solidFill>
                  <a:srgbClr val="002949"/>
                </a:solidFill>
              </a:rPr>
              <a:t>Коли </a:t>
            </a:r>
            <a:r>
              <a:rPr lang="uk-UA" sz="1400" noProof="0" dirty="0">
                <a:solidFill>
                  <a:srgbClr val="002949"/>
                </a:solidFill>
              </a:rPr>
              <a:t>наявне</a:t>
            </a:r>
            <a:r>
              <a:rPr lang="ru-RU" sz="1400" dirty="0">
                <a:solidFill>
                  <a:srgbClr val="002949"/>
                </a:solidFill>
              </a:rPr>
              <a:t> </a:t>
            </a:r>
            <a:r>
              <a:rPr lang="uk-UA" sz="1400" dirty="0">
                <a:solidFill>
                  <a:srgbClr val="002949"/>
                </a:solidFill>
              </a:rPr>
              <a:t>рішення суду, яке набрало законної сили, про відмову у позбавленні батьківських прав з тих міркувань, що це є крайнім заходом впливу на відповідача, тоді в разі повторного звернення з таким позовом під час його розгляду інакшим є розподіл тягаря доведення між сторонами. Саме другий з батьків дитини (відповідач), під час розгляду повторно поданого до нього позову про позбавлення батьківських прав, має доводити зміну свого ставлення до участі у вихованні дитини, заперечити і спростувати відповідними доказами факт нехтування ним своїми батьківськими обов`язками</a:t>
            </a:r>
            <a:r>
              <a:rPr lang="ru-RU" sz="1400" dirty="0">
                <a:solidFill>
                  <a:srgbClr val="002949"/>
                </a:solidFill>
              </a:rPr>
              <a:t>.</a:t>
            </a:r>
          </a:p>
          <a:p>
            <a:pPr algn="just"/>
            <a:endParaRPr lang="ru-RU" sz="1200" dirty="0">
              <a:solidFill>
                <a:srgbClr val="002949"/>
              </a:solidFill>
            </a:endParaRPr>
          </a:p>
          <a:p>
            <a:pPr algn="just"/>
            <a:r>
              <a:rPr lang="uk-UA" sz="1400" b="1" dirty="0">
                <a:solidFill>
                  <a:srgbClr val="0086CD"/>
                </a:solidFill>
              </a:rPr>
              <a:t>Постанова ОП КЦС від 14 грудня 2020 року у справі № 661/905/19 (</a:t>
            </a:r>
            <a:r>
              <a:rPr lang="uk-UA" sz="1400" b="1" i="1" dirty="0">
                <a:solidFill>
                  <a:srgbClr val="0086CD"/>
                </a:solidFill>
              </a:rPr>
              <a:t>стягнення пені за несплату аліментів</a:t>
            </a:r>
            <a:r>
              <a:rPr lang="uk-UA" sz="1400" b="1" dirty="0">
                <a:solidFill>
                  <a:srgbClr val="0086CD"/>
                </a:solidFill>
              </a:rPr>
              <a:t>)</a:t>
            </a:r>
          </a:p>
          <a:p>
            <a:pPr algn="just"/>
            <a:r>
              <a:rPr lang="uk-UA" sz="1400" dirty="0">
                <a:solidFill>
                  <a:srgbClr val="002949"/>
                </a:solidFill>
              </a:rPr>
              <a:t>Стягнення пені, передбаченої абзацом 1 частини першої статті 196 СК України, можливе лише у разі виникнення заборгованості з вини особи, зобов`язаної сплачувати аліменти. У СК України не передбачено випадки, коли вина платника аліментів виключається. У такому разі підлягають застосуванню норми цивільного законодавства. Якщо платник аліментів доведе, що вжив всіх залежних від нього заходів щодо належного виконання зобов`язання, то платник аліментів є невинуватим у виникненні заборгованості і підстави стягувати неустойку (пеню) відсутні. Саме на платника аліментів покладено обов`язок доводити відсутність своєї вини в несплаті аліментів.</a:t>
            </a:r>
          </a:p>
          <a:p>
            <a:pPr algn="just"/>
            <a:endParaRPr lang="uk-UA" sz="1200" dirty="0">
              <a:solidFill>
                <a:srgbClr val="002949"/>
              </a:solidFill>
            </a:endParaRPr>
          </a:p>
        </p:txBody>
      </p:sp>
      <p:sp>
        <p:nvSpPr>
          <p:cNvPr id="4" name="Місце для тексту 3">
            <a:extLst>
              <a:ext uri="{FF2B5EF4-FFF2-40B4-BE49-F238E27FC236}">
                <a16:creationId xmlns:a16="http://schemas.microsoft.com/office/drawing/2014/main" id="{F3DC379C-C760-9F59-CC3B-483845BA867A}"/>
              </a:ext>
            </a:extLst>
          </p:cNvPr>
          <p:cNvSpPr>
            <a:spLocks noGrp="1"/>
          </p:cNvSpPr>
          <p:nvPr>
            <p:ph type="body" sz="quarter" idx="13"/>
          </p:nvPr>
        </p:nvSpPr>
        <p:spPr>
          <a:xfrm>
            <a:off x="8704470" y="6359305"/>
            <a:ext cx="2887531"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1941986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F37A1-E1F1-85FB-4B18-E213474358C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E3B5E954-957B-61B5-30BA-286C7A487493}"/>
              </a:ext>
            </a:extLst>
          </p:cNvPr>
          <p:cNvSpPr>
            <a:spLocks noGrp="1"/>
          </p:cNvSpPr>
          <p:nvPr>
            <p:ph type="ctrTitle"/>
          </p:nvPr>
        </p:nvSpPr>
        <p:spPr>
          <a:xfrm>
            <a:off x="1049907" y="354915"/>
            <a:ext cx="10363200" cy="535995"/>
          </a:xfrm>
        </p:spPr>
        <p:txBody>
          <a:bodyPr>
            <a:normAutofit/>
          </a:bodyPr>
          <a:lstStyle/>
          <a:p>
            <a:pPr algn="ctr"/>
            <a:r>
              <a:rPr lang="uk-UA" sz="2800" b="1" dirty="0">
                <a:solidFill>
                  <a:srgbClr val="004E9E"/>
                </a:solidFill>
              </a:rPr>
              <a:t>Спори щодо надання медичних послуг</a:t>
            </a:r>
          </a:p>
        </p:txBody>
      </p:sp>
      <p:sp>
        <p:nvSpPr>
          <p:cNvPr id="3" name="Підзаголовок 2">
            <a:extLst>
              <a:ext uri="{FF2B5EF4-FFF2-40B4-BE49-F238E27FC236}">
                <a16:creationId xmlns:a16="http://schemas.microsoft.com/office/drawing/2014/main" id="{D2B6087C-67AE-124C-5EC7-AA98DCB7EF54}"/>
              </a:ext>
            </a:extLst>
          </p:cNvPr>
          <p:cNvSpPr>
            <a:spLocks noGrp="1"/>
          </p:cNvSpPr>
          <p:nvPr>
            <p:ph type="subTitle" idx="1"/>
          </p:nvPr>
        </p:nvSpPr>
        <p:spPr>
          <a:xfrm>
            <a:off x="576341" y="1038687"/>
            <a:ext cx="11310333" cy="4732023"/>
          </a:xfrm>
        </p:spPr>
        <p:txBody>
          <a:bodyPr/>
          <a:lstStyle/>
          <a:p>
            <a:r>
              <a:rPr lang="uk-UA" sz="1600" b="1" dirty="0">
                <a:solidFill>
                  <a:srgbClr val="0086CD"/>
                </a:solidFill>
              </a:rPr>
              <a:t>Постанови ВС від 04 лютого 2026 року у справі № 760/19703/23, від 30 листопада 2022 року у справі № 344/3764/21 </a:t>
            </a:r>
          </a:p>
          <a:p>
            <a:endParaRPr lang="uk-UA" sz="1400" b="1" dirty="0">
              <a:solidFill>
                <a:srgbClr val="008FD5"/>
              </a:solidFill>
            </a:endParaRPr>
          </a:p>
          <a:p>
            <a:pPr algn="just"/>
            <a:r>
              <a:rPr lang="uk-UA" sz="1600" dirty="0">
                <a:solidFill>
                  <a:srgbClr val="00274E"/>
                </a:solidFill>
              </a:rPr>
              <a:t>Верховний Суд звернув увагу на специфіку тягаря доказування у справах щодо надання медичних послуг: </a:t>
            </a:r>
          </a:p>
          <a:p>
            <a:pPr algn="just"/>
            <a:r>
              <a:rPr lang="uk-UA" sz="1600" dirty="0">
                <a:solidFill>
                  <a:srgbClr val="00274E"/>
                </a:solidFill>
              </a:rPr>
              <a:t>«…</a:t>
            </a:r>
            <a:r>
              <a:rPr lang="uk-UA" sz="1600" i="1" dirty="0">
                <a:solidFill>
                  <a:srgbClr val="00274E"/>
                </a:solidFill>
              </a:rPr>
              <a:t>мають пред`являтися пропорційні вимоги до ступеня деталізації обставин справи, які надаються пацієнтами. Від пацієнтів не можна очікувати та вимагати точного володіння медичними знаннями. Вони не мають точного розуміння процесів лікування та необхідної кваліфікації для аналізу та надання обставин справи, що становлять предмет спору. З метою належної участі в цивільному процесі сторона не повинна мати професійні медичні знання. </a:t>
            </a:r>
          </a:p>
          <a:p>
            <a:pPr algn="just"/>
            <a:endParaRPr lang="uk-UA" sz="1600" i="1" dirty="0">
              <a:solidFill>
                <a:srgbClr val="00274E"/>
              </a:solidFill>
            </a:endParaRPr>
          </a:p>
          <a:p>
            <a:pPr algn="just"/>
            <a:r>
              <a:rPr lang="uk-UA" sz="1600" i="1" dirty="0">
                <a:solidFill>
                  <a:srgbClr val="00274E"/>
                </a:solidFill>
              </a:rPr>
              <a:t>У зв`язку з цим сторона процесу, яка є пацієнтом, має право обмежитися доповіддю, що дасть змогу припустити про порушення зі сторони медичного персоналу в силу наслідків, що настали для пацієнта. Тому, з урахуванням принципу розумності, </a:t>
            </a:r>
            <a:r>
              <a:rPr lang="uk-UA" sz="1600" b="1" i="1" dirty="0">
                <a:solidFill>
                  <a:srgbClr val="00274E"/>
                </a:solidFill>
              </a:rPr>
              <a:t>пацієнту, який звернувся до суду за захистом порушених прав, що полягають у завданні шкоди здоров`ю, слід тільки вказати на порушення, а далі тягар доказування покладається на медичну установу чи на лікаря.</a:t>
            </a:r>
            <a:r>
              <a:rPr lang="uk-UA" sz="1600" i="1" dirty="0">
                <a:solidFill>
                  <a:srgbClr val="00274E"/>
                </a:solidFill>
              </a:rPr>
              <a:t> При цьому вказане не призводить до порушення принципу диспозитивності судового процесу, а навпаки слугує для забезпечення процесуальної рівності сторін</a:t>
            </a:r>
            <a:r>
              <a:rPr lang="uk-UA" sz="1600" dirty="0">
                <a:solidFill>
                  <a:srgbClr val="00274E"/>
                </a:solidFill>
              </a:rPr>
              <a:t>».</a:t>
            </a:r>
            <a:endParaRPr lang="uk-UA" sz="1600" b="1" dirty="0">
              <a:solidFill>
                <a:srgbClr val="00274E"/>
              </a:solidFill>
            </a:endParaRPr>
          </a:p>
        </p:txBody>
      </p:sp>
      <p:sp>
        <p:nvSpPr>
          <p:cNvPr id="4" name="Місце для тексту 3">
            <a:extLst>
              <a:ext uri="{FF2B5EF4-FFF2-40B4-BE49-F238E27FC236}">
                <a16:creationId xmlns:a16="http://schemas.microsoft.com/office/drawing/2014/main" id="{B80AEF2C-4FBA-839A-6E6D-F3865EA2DB90}"/>
              </a:ext>
            </a:extLst>
          </p:cNvPr>
          <p:cNvSpPr>
            <a:spLocks noGrp="1"/>
          </p:cNvSpPr>
          <p:nvPr>
            <p:ph type="body" sz="quarter" idx="13"/>
          </p:nvPr>
        </p:nvSpPr>
        <p:spPr>
          <a:xfrm>
            <a:off x="8892199" y="5981763"/>
            <a:ext cx="2831547" cy="354228"/>
          </a:xfrm>
        </p:spPr>
        <p:txBody>
          <a:bodyPr>
            <a:noAutofit/>
          </a:bodyPr>
          <a:lstStyle/>
          <a:p>
            <a:r>
              <a:rPr lang="uk-UA" sz="1100" noProof="0" dirty="0"/>
              <a:t>Доказування у цивільному судочинстві</a:t>
            </a:r>
          </a:p>
        </p:txBody>
      </p:sp>
    </p:spTree>
    <p:extLst>
      <p:ext uri="{BB962C8B-B14F-4D97-AF65-F5344CB8AC3E}">
        <p14:creationId xmlns:p14="http://schemas.microsoft.com/office/powerpoint/2010/main" val="31299831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4590</TotalTime>
  <Words>1570</Words>
  <Application>Microsoft Office PowerPoint</Application>
  <PresentationFormat>Широкий екран</PresentationFormat>
  <Paragraphs>176</Paragraphs>
  <Slides>18</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18</vt:i4>
      </vt:variant>
    </vt:vector>
  </HeadingPairs>
  <TitlesOfParts>
    <vt:vector size="24" baseType="lpstr">
      <vt:lpstr>Arial</vt:lpstr>
      <vt:lpstr>Calibri</vt:lpstr>
      <vt:lpstr>Calibri Light</vt:lpstr>
      <vt:lpstr>Roboto Condensed</vt:lpstr>
      <vt:lpstr>Roboto Condensed Light</vt:lpstr>
      <vt:lpstr>Тема Office</vt:lpstr>
      <vt:lpstr>Презентація PowerPoint</vt:lpstr>
      <vt:lpstr>Стандарти доказування (Standard of proof)</vt:lpstr>
      <vt:lpstr>Загальні підходи до розуміння стандарту доказування «баланс ймовірностей» </vt:lpstr>
      <vt:lpstr>ЄСПЛ і стандарт доказування </vt:lpstr>
      <vt:lpstr>Тягар доказування</vt:lpstr>
      <vt:lpstr>Трудові спори</vt:lpstr>
      <vt:lpstr>Дискримінація. Викривачі </vt:lpstr>
      <vt:lpstr>Сімейні спори</vt:lpstr>
      <vt:lpstr>Спори щодо надання медичних послуг</vt:lpstr>
      <vt:lpstr>Спори щодо відшкодування шкоди</vt:lpstr>
      <vt:lpstr> Спадкові спори </vt:lpstr>
      <vt:lpstr>Спори щодо порушення зобов’язань </vt:lpstr>
      <vt:lpstr>  Спори про визнання недійсними правочинів   </vt:lpstr>
      <vt:lpstr>Забезпечення позову і стандарт доказування </vt:lpstr>
      <vt:lpstr>  Доказування у справах окремого провадження  </vt:lpstr>
      <vt:lpstr>ПРЕЮДИЦІЯ</vt:lpstr>
      <vt:lpstr>ПРЕЗУМПЦІЇ</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Результати здійснення правосуддя Верховним Судом</dc:title>
  <dc:creator>Johny Puk</dc:creator>
  <cp:lastModifiedBy>Тарас Тарас</cp:lastModifiedBy>
  <cp:revision>438</cp:revision>
  <cp:lastPrinted>2026-04-03T06:53:05Z</cp:lastPrinted>
  <dcterms:created xsi:type="dcterms:W3CDTF">2019-05-13T19:51:33Z</dcterms:created>
  <dcterms:modified xsi:type="dcterms:W3CDTF">2026-04-03T06:53:16Z</dcterms:modified>
</cp:coreProperties>
</file>