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345" r:id="rId6"/>
    <p:sldId id="259" r:id="rId7"/>
    <p:sldId id="350" r:id="rId8"/>
    <p:sldId id="260" r:id="rId9"/>
    <p:sldId id="346" r:id="rId10"/>
    <p:sldId id="349" r:id="rId11"/>
    <p:sldId id="356" r:id="rId12"/>
    <p:sldId id="352" r:id="rId13"/>
    <p:sldId id="351" r:id="rId14"/>
    <p:sldId id="353" r:id="rId15"/>
    <p:sldId id="354" r:id="rId16"/>
    <p:sldId id="34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6"/>
    <p:restoredTop sz="94699"/>
  </p:normalViewPr>
  <p:slideViewPr>
    <p:cSldViewPr snapToGrid="0">
      <p:cViewPr varScale="1">
        <p:scale>
          <a:sx n="82" d="100"/>
          <a:sy n="82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F7030-AC80-4C92-9918-6338E5C5E95F}" type="doc">
      <dgm:prSet loTypeId="urn:microsoft.com/office/officeart/2018/2/layout/IconCircle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85D4A7-287B-4800-826A-70EC8A5A16B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dirty="0"/>
            <a:t>80 </a:t>
          </a:r>
          <a:r>
            <a:rPr lang="uk-UA" b="0" i="0" dirty="0"/>
            <a:t>мільйонів</a:t>
          </a:r>
          <a:r>
            <a:rPr lang="pt-BR" b="0" i="0" dirty="0"/>
            <a:t> </a:t>
          </a:r>
          <a:r>
            <a:rPr lang="uk-UA" b="0" i="0" dirty="0"/>
            <a:t>триваючих справ</a:t>
          </a:r>
          <a:r>
            <a:rPr lang="pt-BR" b="0" i="0" dirty="0"/>
            <a:t> </a:t>
          </a:r>
          <a:r>
            <a:rPr lang="uk-UA" b="0" i="0" dirty="0"/>
            <a:t/>
          </a:r>
          <a:br>
            <a:rPr lang="uk-UA" b="0" i="0" dirty="0"/>
          </a:br>
          <a:r>
            <a:rPr lang="pt-BR" b="0" i="0" dirty="0"/>
            <a:t>(</a:t>
          </a:r>
          <a:r>
            <a:rPr lang="uk-UA" b="0" i="0" dirty="0"/>
            <a:t>Індія</a:t>
          </a:r>
          <a:r>
            <a:rPr lang="pt-BR" b="0" i="0" dirty="0"/>
            <a:t> +-30</a:t>
          </a:r>
          <a:r>
            <a:rPr lang="uk-UA" b="0" i="0" dirty="0"/>
            <a:t> млн</a:t>
          </a:r>
          <a:r>
            <a:rPr lang="pt-BR" b="0" i="0" dirty="0"/>
            <a:t>)</a:t>
          </a:r>
          <a:endParaRPr lang="en-US" dirty="0"/>
        </a:p>
      </dgm:t>
    </dgm:pt>
    <dgm:pt modelId="{AC08E5DD-6BFF-4B3D-A7DF-B6D0FC7496FB}" type="parTrans" cxnId="{96316E89-A819-4B40-9D0E-97AFC505E9E1}">
      <dgm:prSet/>
      <dgm:spPr/>
      <dgm:t>
        <a:bodyPr/>
        <a:lstStyle/>
        <a:p>
          <a:endParaRPr lang="en-US"/>
        </a:p>
      </dgm:t>
    </dgm:pt>
    <dgm:pt modelId="{F856F7EA-D00B-4DCC-B121-B0354EB66F86}" type="sibTrans" cxnId="{96316E89-A819-4B40-9D0E-97AFC505E9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E5F1EB-AE9C-46F2-9938-3F6133D5DCC8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b="0" i="0" dirty="0"/>
            <a:t>Рівень врегулювання</a:t>
          </a:r>
          <a:r>
            <a:rPr lang="pt-BR" b="0" i="0" dirty="0"/>
            <a:t>: &lt;8%</a:t>
          </a:r>
          <a:r>
            <a:rPr lang="pt-BR" dirty="0"/>
            <a:t> (</a:t>
          </a:r>
          <a:r>
            <a:rPr lang="uk-UA" dirty="0"/>
            <a:t>США</a:t>
          </a:r>
          <a:r>
            <a:rPr lang="pt-BR" dirty="0"/>
            <a:t> &gt;90%)</a:t>
          </a:r>
          <a:endParaRPr lang="en-US" dirty="0"/>
        </a:p>
      </dgm:t>
    </dgm:pt>
    <dgm:pt modelId="{8E03BECA-E177-4E4A-9D91-206D0306E4EE}" type="parTrans" cxnId="{E12384C1-F1F1-47D0-A8E2-286503A454A3}">
      <dgm:prSet/>
      <dgm:spPr/>
      <dgm:t>
        <a:bodyPr/>
        <a:lstStyle/>
        <a:p>
          <a:endParaRPr lang="en-US"/>
        </a:p>
      </dgm:t>
    </dgm:pt>
    <dgm:pt modelId="{5007F6EF-4E87-410A-8E23-94A4EB60B138}" type="sibTrans" cxnId="{E12384C1-F1F1-47D0-A8E2-286503A454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6D456A-C5D0-4410-A108-350C8B75001F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Кожен суддя розглядає </a:t>
          </a:r>
          <a:r>
            <a:rPr lang="pt-BR" dirty="0"/>
            <a:t>+- 9 </a:t>
          </a:r>
          <a:r>
            <a:rPr lang="uk-UA" dirty="0"/>
            <a:t>позовів протягом робочого дня</a:t>
          </a:r>
          <a:r>
            <a:rPr lang="pt-BR" dirty="0"/>
            <a:t> </a:t>
          </a:r>
          <a:endParaRPr lang="en-US" dirty="0"/>
        </a:p>
      </dgm:t>
    </dgm:pt>
    <dgm:pt modelId="{9E064E22-DD64-4179-B882-292C6C648498}" type="parTrans" cxnId="{6C2D19A5-A9A6-4009-8A9F-5F0345859DDE}">
      <dgm:prSet/>
      <dgm:spPr/>
      <dgm:t>
        <a:bodyPr/>
        <a:lstStyle/>
        <a:p>
          <a:endParaRPr lang="en-US"/>
        </a:p>
      </dgm:t>
    </dgm:pt>
    <dgm:pt modelId="{DFAE131A-7DB7-44BB-804A-29336F6975C7}" type="sibTrans" cxnId="{6C2D19A5-A9A6-4009-8A9F-5F0345859D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5FE529-C3D8-4C00-A017-8833EC22999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sym typeface="Wingdings" panose="05000000000000000000" pitchFamily="2" charset="2"/>
            </a:rPr>
            <a:t></a:t>
          </a:r>
          <a:r>
            <a:rPr lang="pt-BR" dirty="0"/>
            <a:t> </a:t>
          </a:r>
          <a:r>
            <a:rPr lang="uk-UA" dirty="0"/>
            <a:t>З</a:t>
          </a:r>
          <a:r>
            <a:rPr lang="pt-BR" dirty="0"/>
            <a:t> 2019, </a:t>
          </a:r>
          <a:r>
            <a:rPr lang="uk-UA" dirty="0"/>
            <a:t>ШІ</a:t>
          </a:r>
          <a:r>
            <a:rPr lang="pt-BR" dirty="0"/>
            <a:t> </a:t>
          </a:r>
          <a:r>
            <a:rPr lang="uk-UA" dirty="0"/>
            <a:t>розглядається як реагування на ці виклики</a:t>
          </a:r>
          <a:endParaRPr lang="en-US" dirty="0"/>
        </a:p>
      </dgm:t>
    </dgm:pt>
    <dgm:pt modelId="{ECDED453-1D8E-453D-8C9A-885246E8701F}" type="parTrans" cxnId="{EACC8D6E-D792-4884-94D0-83966C7B4D91}">
      <dgm:prSet/>
      <dgm:spPr/>
      <dgm:t>
        <a:bodyPr/>
        <a:lstStyle/>
        <a:p>
          <a:endParaRPr lang="en-US"/>
        </a:p>
      </dgm:t>
    </dgm:pt>
    <dgm:pt modelId="{75EF8BDB-30EC-43FA-AA65-705C7A558CF9}" type="sibTrans" cxnId="{EACC8D6E-D792-4884-94D0-83966C7B4D91}">
      <dgm:prSet/>
      <dgm:spPr/>
      <dgm:t>
        <a:bodyPr/>
        <a:lstStyle/>
        <a:p>
          <a:endParaRPr lang="en-US"/>
        </a:p>
      </dgm:t>
    </dgm:pt>
    <dgm:pt modelId="{409E3CEC-79C9-4B07-A3E3-DB14485E7BE4}" type="pres">
      <dgm:prSet presAssocID="{A59F7030-AC80-4C92-9918-6338E5C5E95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0454A-39A1-48B3-ABAF-2A3AABA20D84}" type="pres">
      <dgm:prSet presAssocID="{A59F7030-AC80-4C92-9918-6338E5C5E95F}" presName="container" presStyleCnt="0">
        <dgm:presLayoutVars>
          <dgm:dir/>
          <dgm:resizeHandles val="exact"/>
        </dgm:presLayoutVars>
      </dgm:prSet>
      <dgm:spPr/>
    </dgm:pt>
    <dgm:pt modelId="{3379C92B-9546-480C-AFC3-F57A217B6F42}" type="pres">
      <dgm:prSet presAssocID="{9B85D4A7-287B-4800-826A-70EC8A5A16B0}" presName="compNode" presStyleCnt="0"/>
      <dgm:spPr/>
    </dgm:pt>
    <dgm:pt modelId="{2DD8D6D8-E7BD-4E58-AEEC-912E81EB8969}" type="pres">
      <dgm:prSet presAssocID="{9B85D4A7-287B-4800-826A-70EC8A5A16B0}" presName="iconBgRect" presStyleLbl="bgShp" presStyleIdx="0" presStyleCnt="4"/>
      <dgm:spPr/>
    </dgm:pt>
    <dgm:pt modelId="{C760B957-1488-4DD9-BA06-6CF9AC2F5914}" type="pres">
      <dgm:prSet presAssocID="{9B85D4A7-287B-4800-826A-70EC8A5A16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43725EEC-F295-4E6F-BB5E-598EBAEA857A}" type="pres">
      <dgm:prSet presAssocID="{9B85D4A7-287B-4800-826A-70EC8A5A16B0}" presName="spaceRect" presStyleCnt="0"/>
      <dgm:spPr/>
    </dgm:pt>
    <dgm:pt modelId="{5D104631-0BD6-42CB-992F-C0CB05CB7006}" type="pres">
      <dgm:prSet presAssocID="{9B85D4A7-287B-4800-826A-70EC8A5A16B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9867BCA-AC60-403C-9A11-BA8C75B97FB9}" type="pres">
      <dgm:prSet presAssocID="{F856F7EA-D00B-4DCC-B121-B0354EB66F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B83E65-82E1-4EA2-B6C1-FA2169437D2C}" type="pres">
      <dgm:prSet presAssocID="{CEE5F1EB-AE9C-46F2-9938-3F6133D5DCC8}" presName="compNode" presStyleCnt="0"/>
      <dgm:spPr/>
    </dgm:pt>
    <dgm:pt modelId="{3C5B4F67-7EA5-422E-9F68-D9764690A2AE}" type="pres">
      <dgm:prSet presAssocID="{CEE5F1EB-AE9C-46F2-9938-3F6133D5DCC8}" presName="iconBgRect" presStyleLbl="bgShp" presStyleIdx="1" presStyleCnt="4"/>
      <dgm:spPr/>
    </dgm:pt>
    <dgm:pt modelId="{706CA278-F290-4E9F-91A2-58B1EBC94817}" type="pres">
      <dgm:prSet presAssocID="{CEE5F1EB-AE9C-46F2-9938-3F6133D5DC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7920CFA2-4ED4-423B-AABE-9B989874A535}" type="pres">
      <dgm:prSet presAssocID="{CEE5F1EB-AE9C-46F2-9938-3F6133D5DCC8}" presName="spaceRect" presStyleCnt="0"/>
      <dgm:spPr/>
    </dgm:pt>
    <dgm:pt modelId="{5CFD6CB5-B2D3-47F4-95C9-99E7853E02E5}" type="pres">
      <dgm:prSet presAssocID="{CEE5F1EB-AE9C-46F2-9938-3F6133D5DC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3B045EF-A028-4FE7-83DB-BA94DA8411D4}" type="pres">
      <dgm:prSet presAssocID="{5007F6EF-4E87-410A-8E23-94A4EB60B1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5DC98B-297C-4627-B1C0-2389388E95E4}" type="pres">
      <dgm:prSet presAssocID="{626D456A-C5D0-4410-A108-350C8B75001F}" presName="compNode" presStyleCnt="0"/>
      <dgm:spPr/>
    </dgm:pt>
    <dgm:pt modelId="{14D6627F-5C56-41F9-8B70-0BE2D112C670}" type="pres">
      <dgm:prSet presAssocID="{626D456A-C5D0-4410-A108-350C8B75001F}" presName="iconBgRect" presStyleLbl="bgShp" presStyleIdx="2" presStyleCnt="4"/>
      <dgm:spPr/>
    </dgm:pt>
    <dgm:pt modelId="{D7205B53-6A74-41D5-B08A-A230734A46A6}" type="pres">
      <dgm:prSet presAssocID="{626D456A-C5D0-4410-A108-350C8B7500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DDCD5C21-5808-423B-B1C0-AACD9A2E85D2}" type="pres">
      <dgm:prSet presAssocID="{626D456A-C5D0-4410-A108-350C8B75001F}" presName="spaceRect" presStyleCnt="0"/>
      <dgm:spPr/>
    </dgm:pt>
    <dgm:pt modelId="{89262EA2-77A5-45D8-978E-B9E440B3A782}" type="pres">
      <dgm:prSet presAssocID="{626D456A-C5D0-4410-A108-350C8B75001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0790800-E4B8-4A6A-AC4F-E5A0F4EBDC2D}" type="pres">
      <dgm:prSet presAssocID="{DFAE131A-7DB7-44BB-804A-29336F6975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1D0F61-53D1-4A96-9C47-9B9252F901F5}" type="pres">
      <dgm:prSet presAssocID="{3F5FE529-C3D8-4C00-A017-8833EC229998}" presName="compNode" presStyleCnt="0"/>
      <dgm:spPr/>
    </dgm:pt>
    <dgm:pt modelId="{45B76202-DFE8-4266-BD55-A31B6B322AC3}" type="pres">
      <dgm:prSet presAssocID="{3F5FE529-C3D8-4C00-A017-8833EC229998}" presName="iconBgRect" presStyleLbl="bgShp" presStyleIdx="3" presStyleCnt="4"/>
      <dgm:spPr/>
    </dgm:pt>
    <dgm:pt modelId="{FFA63477-9FF7-43D6-8CC0-304FC95A1401}" type="pres">
      <dgm:prSet presAssocID="{3F5FE529-C3D8-4C00-A017-8833EC2299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FF6FB8E-E545-4BDD-9ACC-7BF4F03ADF16}" type="pres">
      <dgm:prSet presAssocID="{3F5FE529-C3D8-4C00-A017-8833EC229998}" presName="spaceRect" presStyleCnt="0"/>
      <dgm:spPr/>
    </dgm:pt>
    <dgm:pt modelId="{38322DF7-EEAF-4880-B772-3880D94772A3}" type="pres">
      <dgm:prSet presAssocID="{3F5FE529-C3D8-4C00-A017-8833EC22999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25381-0EA6-AF45-8B81-2C797734D9F9}" type="presOf" srcId="{5007F6EF-4E87-410A-8E23-94A4EB60B138}" destId="{63B045EF-A028-4FE7-83DB-BA94DA8411D4}" srcOrd="0" destOrd="0" presId="urn:microsoft.com/office/officeart/2018/2/layout/IconCircleList"/>
    <dgm:cxn modelId="{C4F37DA8-3731-A84A-A6E0-9BAC569D56E3}" type="presOf" srcId="{9B85D4A7-287B-4800-826A-70EC8A5A16B0}" destId="{5D104631-0BD6-42CB-992F-C0CB05CB7006}" srcOrd="0" destOrd="0" presId="urn:microsoft.com/office/officeart/2018/2/layout/IconCircleList"/>
    <dgm:cxn modelId="{14056B40-B7B1-5D43-AEC0-483785E927BD}" type="presOf" srcId="{DFAE131A-7DB7-44BB-804A-29336F6975C7}" destId="{70790800-E4B8-4A6A-AC4F-E5A0F4EBDC2D}" srcOrd="0" destOrd="0" presId="urn:microsoft.com/office/officeart/2018/2/layout/IconCircleList"/>
    <dgm:cxn modelId="{44C4E1B8-8757-754D-8D1D-AC7D84AF00EE}" type="presOf" srcId="{A59F7030-AC80-4C92-9918-6338E5C5E95F}" destId="{409E3CEC-79C9-4B07-A3E3-DB14485E7BE4}" srcOrd="0" destOrd="0" presId="urn:microsoft.com/office/officeart/2018/2/layout/IconCircleList"/>
    <dgm:cxn modelId="{EACC8D6E-D792-4884-94D0-83966C7B4D91}" srcId="{A59F7030-AC80-4C92-9918-6338E5C5E95F}" destId="{3F5FE529-C3D8-4C00-A017-8833EC229998}" srcOrd="3" destOrd="0" parTransId="{ECDED453-1D8E-453D-8C9A-885246E8701F}" sibTransId="{75EF8BDB-30EC-43FA-AA65-705C7A558CF9}"/>
    <dgm:cxn modelId="{957AE1BE-CBDF-644B-935C-F16623C46822}" type="presOf" srcId="{F856F7EA-D00B-4DCC-B121-B0354EB66F86}" destId="{E9867BCA-AC60-403C-9A11-BA8C75B97FB9}" srcOrd="0" destOrd="0" presId="urn:microsoft.com/office/officeart/2018/2/layout/IconCircleList"/>
    <dgm:cxn modelId="{1C1C5B94-5CEE-AE4D-981B-7DE515286BBB}" type="presOf" srcId="{626D456A-C5D0-4410-A108-350C8B75001F}" destId="{89262EA2-77A5-45D8-978E-B9E440B3A782}" srcOrd="0" destOrd="0" presId="urn:microsoft.com/office/officeart/2018/2/layout/IconCircleList"/>
    <dgm:cxn modelId="{A8227054-2A31-154D-A169-D3E79BA18F8C}" type="presOf" srcId="{CEE5F1EB-AE9C-46F2-9938-3F6133D5DCC8}" destId="{5CFD6CB5-B2D3-47F4-95C9-99E7853E02E5}" srcOrd="0" destOrd="0" presId="urn:microsoft.com/office/officeart/2018/2/layout/IconCircleList"/>
    <dgm:cxn modelId="{96316E89-A819-4B40-9D0E-97AFC505E9E1}" srcId="{A59F7030-AC80-4C92-9918-6338E5C5E95F}" destId="{9B85D4A7-287B-4800-826A-70EC8A5A16B0}" srcOrd="0" destOrd="0" parTransId="{AC08E5DD-6BFF-4B3D-A7DF-B6D0FC7496FB}" sibTransId="{F856F7EA-D00B-4DCC-B121-B0354EB66F86}"/>
    <dgm:cxn modelId="{E12384C1-F1F1-47D0-A8E2-286503A454A3}" srcId="{A59F7030-AC80-4C92-9918-6338E5C5E95F}" destId="{CEE5F1EB-AE9C-46F2-9938-3F6133D5DCC8}" srcOrd="1" destOrd="0" parTransId="{8E03BECA-E177-4E4A-9D91-206D0306E4EE}" sibTransId="{5007F6EF-4E87-410A-8E23-94A4EB60B138}"/>
    <dgm:cxn modelId="{6C2D19A5-A9A6-4009-8A9F-5F0345859DDE}" srcId="{A59F7030-AC80-4C92-9918-6338E5C5E95F}" destId="{626D456A-C5D0-4410-A108-350C8B75001F}" srcOrd="2" destOrd="0" parTransId="{9E064E22-DD64-4179-B882-292C6C648498}" sibTransId="{DFAE131A-7DB7-44BB-804A-29336F6975C7}"/>
    <dgm:cxn modelId="{7C8D3C17-228F-0945-8C6F-8C15E632DF7B}" type="presOf" srcId="{3F5FE529-C3D8-4C00-A017-8833EC229998}" destId="{38322DF7-EEAF-4880-B772-3880D94772A3}" srcOrd="0" destOrd="0" presId="urn:microsoft.com/office/officeart/2018/2/layout/IconCircleList"/>
    <dgm:cxn modelId="{555AD1EE-91CC-A64C-AC30-9994B76116D7}" type="presParOf" srcId="{409E3CEC-79C9-4B07-A3E3-DB14485E7BE4}" destId="{FFA0454A-39A1-48B3-ABAF-2A3AABA20D84}" srcOrd="0" destOrd="0" presId="urn:microsoft.com/office/officeart/2018/2/layout/IconCircleList"/>
    <dgm:cxn modelId="{7F284E9D-DCBA-A740-99F1-6F9C3E061D0B}" type="presParOf" srcId="{FFA0454A-39A1-48B3-ABAF-2A3AABA20D84}" destId="{3379C92B-9546-480C-AFC3-F57A217B6F42}" srcOrd="0" destOrd="0" presId="urn:microsoft.com/office/officeart/2018/2/layout/IconCircleList"/>
    <dgm:cxn modelId="{FDEA0FD1-84F4-0549-B9A4-1C344B7A1D22}" type="presParOf" srcId="{3379C92B-9546-480C-AFC3-F57A217B6F42}" destId="{2DD8D6D8-E7BD-4E58-AEEC-912E81EB8969}" srcOrd="0" destOrd="0" presId="urn:microsoft.com/office/officeart/2018/2/layout/IconCircleList"/>
    <dgm:cxn modelId="{AECAB95E-52E3-784C-8AA8-C0C12CA78BCF}" type="presParOf" srcId="{3379C92B-9546-480C-AFC3-F57A217B6F42}" destId="{C760B957-1488-4DD9-BA06-6CF9AC2F5914}" srcOrd="1" destOrd="0" presId="urn:microsoft.com/office/officeart/2018/2/layout/IconCircleList"/>
    <dgm:cxn modelId="{7F30B67E-11C2-BB49-9217-A1B8CA01AE2B}" type="presParOf" srcId="{3379C92B-9546-480C-AFC3-F57A217B6F42}" destId="{43725EEC-F295-4E6F-BB5E-598EBAEA857A}" srcOrd="2" destOrd="0" presId="urn:microsoft.com/office/officeart/2018/2/layout/IconCircleList"/>
    <dgm:cxn modelId="{189B6903-CEC2-9C4E-97E4-73CF56E894B9}" type="presParOf" srcId="{3379C92B-9546-480C-AFC3-F57A217B6F42}" destId="{5D104631-0BD6-42CB-992F-C0CB05CB7006}" srcOrd="3" destOrd="0" presId="urn:microsoft.com/office/officeart/2018/2/layout/IconCircleList"/>
    <dgm:cxn modelId="{3FCD0085-D2CB-1542-9226-B7437BD08649}" type="presParOf" srcId="{FFA0454A-39A1-48B3-ABAF-2A3AABA20D84}" destId="{E9867BCA-AC60-403C-9A11-BA8C75B97FB9}" srcOrd="1" destOrd="0" presId="urn:microsoft.com/office/officeart/2018/2/layout/IconCircleList"/>
    <dgm:cxn modelId="{00715587-F28B-9E43-8D34-D48D7CBF4A6F}" type="presParOf" srcId="{FFA0454A-39A1-48B3-ABAF-2A3AABA20D84}" destId="{78B83E65-82E1-4EA2-B6C1-FA2169437D2C}" srcOrd="2" destOrd="0" presId="urn:microsoft.com/office/officeart/2018/2/layout/IconCircleList"/>
    <dgm:cxn modelId="{8C124649-F9F4-B840-B69E-B4CFD1D24B90}" type="presParOf" srcId="{78B83E65-82E1-4EA2-B6C1-FA2169437D2C}" destId="{3C5B4F67-7EA5-422E-9F68-D9764690A2AE}" srcOrd="0" destOrd="0" presId="urn:microsoft.com/office/officeart/2018/2/layout/IconCircleList"/>
    <dgm:cxn modelId="{68AF3A67-2B9C-9F45-BEC9-E6146308A212}" type="presParOf" srcId="{78B83E65-82E1-4EA2-B6C1-FA2169437D2C}" destId="{706CA278-F290-4E9F-91A2-58B1EBC94817}" srcOrd="1" destOrd="0" presId="urn:microsoft.com/office/officeart/2018/2/layout/IconCircleList"/>
    <dgm:cxn modelId="{994CBD49-5726-2E44-85E6-560587808517}" type="presParOf" srcId="{78B83E65-82E1-4EA2-B6C1-FA2169437D2C}" destId="{7920CFA2-4ED4-423B-AABE-9B989874A535}" srcOrd="2" destOrd="0" presId="urn:microsoft.com/office/officeart/2018/2/layout/IconCircleList"/>
    <dgm:cxn modelId="{D3FC08C7-0A96-5A49-B05D-BB881547C9B3}" type="presParOf" srcId="{78B83E65-82E1-4EA2-B6C1-FA2169437D2C}" destId="{5CFD6CB5-B2D3-47F4-95C9-99E7853E02E5}" srcOrd="3" destOrd="0" presId="urn:microsoft.com/office/officeart/2018/2/layout/IconCircleList"/>
    <dgm:cxn modelId="{10CE69D0-2FAC-5C47-B1F3-BED5606FCC4B}" type="presParOf" srcId="{FFA0454A-39A1-48B3-ABAF-2A3AABA20D84}" destId="{63B045EF-A028-4FE7-83DB-BA94DA8411D4}" srcOrd="3" destOrd="0" presId="urn:microsoft.com/office/officeart/2018/2/layout/IconCircleList"/>
    <dgm:cxn modelId="{315E612E-4143-F54A-94A8-6F6314A8DD82}" type="presParOf" srcId="{FFA0454A-39A1-48B3-ABAF-2A3AABA20D84}" destId="{E05DC98B-297C-4627-B1C0-2389388E95E4}" srcOrd="4" destOrd="0" presId="urn:microsoft.com/office/officeart/2018/2/layout/IconCircleList"/>
    <dgm:cxn modelId="{9E0FB55A-CEA0-0A4F-9A4F-6947061E2597}" type="presParOf" srcId="{E05DC98B-297C-4627-B1C0-2389388E95E4}" destId="{14D6627F-5C56-41F9-8B70-0BE2D112C670}" srcOrd="0" destOrd="0" presId="urn:microsoft.com/office/officeart/2018/2/layout/IconCircleList"/>
    <dgm:cxn modelId="{44693D21-D1E2-1243-8288-289F489CA878}" type="presParOf" srcId="{E05DC98B-297C-4627-B1C0-2389388E95E4}" destId="{D7205B53-6A74-41D5-B08A-A230734A46A6}" srcOrd="1" destOrd="0" presId="urn:microsoft.com/office/officeart/2018/2/layout/IconCircleList"/>
    <dgm:cxn modelId="{FFBF3FFA-FE24-444F-8C1D-7EA8AA642683}" type="presParOf" srcId="{E05DC98B-297C-4627-B1C0-2389388E95E4}" destId="{DDCD5C21-5808-423B-B1C0-AACD9A2E85D2}" srcOrd="2" destOrd="0" presId="urn:microsoft.com/office/officeart/2018/2/layout/IconCircleList"/>
    <dgm:cxn modelId="{D306D5C5-1A39-134F-BACF-09FC420CB0B6}" type="presParOf" srcId="{E05DC98B-297C-4627-B1C0-2389388E95E4}" destId="{89262EA2-77A5-45D8-978E-B9E440B3A782}" srcOrd="3" destOrd="0" presId="urn:microsoft.com/office/officeart/2018/2/layout/IconCircleList"/>
    <dgm:cxn modelId="{E1EB1AB5-F05F-894B-BA17-4241F9E864FD}" type="presParOf" srcId="{FFA0454A-39A1-48B3-ABAF-2A3AABA20D84}" destId="{70790800-E4B8-4A6A-AC4F-E5A0F4EBDC2D}" srcOrd="5" destOrd="0" presId="urn:microsoft.com/office/officeart/2018/2/layout/IconCircleList"/>
    <dgm:cxn modelId="{14327979-4869-8840-8D02-24D73214FCC7}" type="presParOf" srcId="{FFA0454A-39A1-48B3-ABAF-2A3AABA20D84}" destId="{871D0F61-53D1-4A96-9C47-9B9252F901F5}" srcOrd="6" destOrd="0" presId="urn:microsoft.com/office/officeart/2018/2/layout/IconCircleList"/>
    <dgm:cxn modelId="{EABE1083-E88F-0442-A43E-B7B0CCED9041}" type="presParOf" srcId="{871D0F61-53D1-4A96-9C47-9B9252F901F5}" destId="{45B76202-DFE8-4266-BD55-A31B6B322AC3}" srcOrd="0" destOrd="0" presId="urn:microsoft.com/office/officeart/2018/2/layout/IconCircleList"/>
    <dgm:cxn modelId="{7983A8B6-4459-C045-8A93-4FD7563E1A0F}" type="presParOf" srcId="{871D0F61-53D1-4A96-9C47-9B9252F901F5}" destId="{FFA63477-9FF7-43D6-8CC0-304FC95A1401}" srcOrd="1" destOrd="0" presId="urn:microsoft.com/office/officeart/2018/2/layout/IconCircleList"/>
    <dgm:cxn modelId="{D2F527BE-8E6E-8B41-86C4-E0551B421111}" type="presParOf" srcId="{871D0F61-53D1-4A96-9C47-9B9252F901F5}" destId="{2FF6FB8E-E545-4BDD-9ACC-7BF4F03ADF16}" srcOrd="2" destOrd="0" presId="urn:microsoft.com/office/officeart/2018/2/layout/IconCircleList"/>
    <dgm:cxn modelId="{6B09B3CB-772B-0943-B2FC-7CEB984405CA}" type="presParOf" srcId="{871D0F61-53D1-4A96-9C47-9B9252F901F5}" destId="{38322DF7-EEAF-4880-B772-3880D94772A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43AF0-3903-41A5-96F0-AAB0364AC643}" type="doc">
      <dgm:prSet loTypeId="urn:microsoft.com/office/officeart/2005/8/layout/hierarchy3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C39AE5-9E90-4BC2-92B4-15E42137BEBC}">
      <dgm:prSet/>
      <dgm:spPr/>
      <dgm:t>
        <a:bodyPr/>
        <a:lstStyle/>
        <a:p>
          <a:r>
            <a:rPr lang="pt-BR" dirty="0"/>
            <a:t>- </a:t>
          </a:r>
          <a:r>
            <a:rPr lang="uk-UA" dirty="0"/>
            <a:t>Рішення НСР </a:t>
          </a:r>
          <a:r>
            <a:rPr lang="pt-BR" dirty="0"/>
            <a:t>332/2020 (</a:t>
          </a:r>
          <a:r>
            <a:rPr lang="uk-UA" dirty="0" err="1"/>
            <a:t>предиктивні</a:t>
          </a:r>
          <a:r>
            <a:rPr lang="pt-BR" dirty="0"/>
            <a:t>)</a:t>
          </a:r>
          <a:endParaRPr lang="en-US" dirty="0"/>
        </a:p>
      </dgm:t>
    </dgm:pt>
    <dgm:pt modelId="{93A38D21-737A-4CCF-B067-9BB099B19512}" type="parTrans" cxnId="{D73AF3ED-DAD1-4844-9EA9-9CB559E9A261}">
      <dgm:prSet/>
      <dgm:spPr/>
      <dgm:t>
        <a:bodyPr/>
        <a:lstStyle/>
        <a:p>
          <a:endParaRPr lang="en-US"/>
        </a:p>
      </dgm:t>
    </dgm:pt>
    <dgm:pt modelId="{6B8C7A65-2E02-456E-9EFB-745EA1C037A5}" type="sibTrans" cxnId="{D73AF3ED-DAD1-4844-9EA9-9CB559E9A261}">
      <dgm:prSet/>
      <dgm:spPr/>
      <dgm:t>
        <a:bodyPr/>
        <a:lstStyle/>
        <a:p>
          <a:endParaRPr lang="en-US"/>
        </a:p>
      </dgm:t>
    </dgm:pt>
    <dgm:pt modelId="{0CEF191D-798A-4B2D-9D8A-8B36B15977F3}">
      <dgm:prSet/>
      <dgm:spPr/>
      <dgm:t>
        <a:bodyPr/>
        <a:lstStyle/>
        <a:p>
          <a:r>
            <a:rPr lang="pt-BR" dirty="0"/>
            <a:t>- </a:t>
          </a:r>
          <a:r>
            <a:rPr lang="uk-UA" dirty="0"/>
            <a:t>Рішення НСР </a:t>
          </a:r>
          <a:r>
            <a:rPr lang="pt-BR" dirty="0"/>
            <a:t>615/2025 (</a:t>
          </a:r>
          <a:r>
            <a:rPr lang="uk-UA" dirty="0" err="1"/>
            <a:t>предиктивні</a:t>
          </a:r>
          <a:r>
            <a:rPr lang="uk-UA" dirty="0"/>
            <a:t> та генеративні рішення</a:t>
          </a:r>
          <a:r>
            <a:rPr lang="pt-BR" dirty="0"/>
            <a:t>)</a:t>
          </a:r>
          <a:endParaRPr lang="en-US" dirty="0"/>
        </a:p>
      </dgm:t>
    </dgm:pt>
    <dgm:pt modelId="{D8E6AC08-32A6-41E5-AB2E-AD1DA834764D}" type="parTrans" cxnId="{FF729B57-DCEC-40EB-9A25-8A75FE130B05}">
      <dgm:prSet/>
      <dgm:spPr/>
      <dgm:t>
        <a:bodyPr/>
        <a:lstStyle/>
        <a:p>
          <a:endParaRPr lang="en-US"/>
        </a:p>
      </dgm:t>
    </dgm:pt>
    <dgm:pt modelId="{83EB1C36-26BC-427D-AF68-45D70E4FB021}" type="sibTrans" cxnId="{FF729B57-DCEC-40EB-9A25-8A75FE130B05}">
      <dgm:prSet/>
      <dgm:spPr/>
      <dgm:t>
        <a:bodyPr/>
        <a:lstStyle/>
        <a:p>
          <a:endParaRPr lang="en-US"/>
        </a:p>
      </dgm:t>
    </dgm:pt>
    <dgm:pt modelId="{A8A9DDFF-2E2D-EA4E-B515-D4C3C1201191}" type="pres">
      <dgm:prSet presAssocID="{D8E43AF0-3903-41A5-96F0-AAB0364AC6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BFD4D0-99DA-4F40-AEAC-A5C8158ABBD8}" type="pres">
      <dgm:prSet presAssocID="{17C39AE5-9E90-4BC2-92B4-15E42137BEBC}" presName="root" presStyleCnt="0"/>
      <dgm:spPr/>
    </dgm:pt>
    <dgm:pt modelId="{A116A8A5-002C-6E40-88E5-A4D44BAFDF37}" type="pres">
      <dgm:prSet presAssocID="{17C39AE5-9E90-4BC2-92B4-15E42137BEBC}" presName="rootComposite" presStyleCnt="0"/>
      <dgm:spPr/>
    </dgm:pt>
    <dgm:pt modelId="{4F5A635A-9A10-E443-9C64-DB5C31BDE904}" type="pres">
      <dgm:prSet presAssocID="{17C39AE5-9E90-4BC2-92B4-15E42137BEBC}" presName="rootText" presStyleLbl="node1" presStyleIdx="0" presStyleCnt="2"/>
      <dgm:spPr/>
      <dgm:t>
        <a:bodyPr/>
        <a:lstStyle/>
        <a:p>
          <a:endParaRPr lang="ru-RU"/>
        </a:p>
      </dgm:t>
    </dgm:pt>
    <dgm:pt modelId="{5B332BB8-ADB1-A94F-AF97-2F6F9AA49E66}" type="pres">
      <dgm:prSet presAssocID="{17C39AE5-9E90-4BC2-92B4-15E42137BEBC}" presName="rootConnector" presStyleLbl="node1" presStyleIdx="0" presStyleCnt="2"/>
      <dgm:spPr/>
      <dgm:t>
        <a:bodyPr/>
        <a:lstStyle/>
        <a:p>
          <a:endParaRPr lang="ru-RU"/>
        </a:p>
      </dgm:t>
    </dgm:pt>
    <dgm:pt modelId="{AA790090-4BF4-194A-BBCB-7EB1863745B3}" type="pres">
      <dgm:prSet presAssocID="{17C39AE5-9E90-4BC2-92B4-15E42137BEBC}" presName="childShape" presStyleCnt="0"/>
      <dgm:spPr/>
    </dgm:pt>
    <dgm:pt modelId="{A02F6427-7C81-4343-9A96-CC079CAA92AE}" type="pres">
      <dgm:prSet presAssocID="{0CEF191D-798A-4B2D-9D8A-8B36B15977F3}" presName="root" presStyleCnt="0"/>
      <dgm:spPr/>
    </dgm:pt>
    <dgm:pt modelId="{EE60EB31-63E7-774C-B3E3-5E686EE62CAA}" type="pres">
      <dgm:prSet presAssocID="{0CEF191D-798A-4B2D-9D8A-8B36B15977F3}" presName="rootComposite" presStyleCnt="0"/>
      <dgm:spPr/>
    </dgm:pt>
    <dgm:pt modelId="{8B7ECDA2-5B32-2242-83CC-68CD7FED9080}" type="pres">
      <dgm:prSet presAssocID="{0CEF191D-798A-4B2D-9D8A-8B36B15977F3}" presName="rootText" presStyleLbl="node1" presStyleIdx="1" presStyleCnt="2"/>
      <dgm:spPr/>
      <dgm:t>
        <a:bodyPr/>
        <a:lstStyle/>
        <a:p>
          <a:endParaRPr lang="ru-RU"/>
        </a:p>
      </dgm:t>
    </dgm:pt>
    <dgm:pt modelId="{F6ACEE37-3F8E-D449-AC75-36DB666D0DCE}" type="pres">
      <dgm:prSet presAssocID="{0CEF191D-798A-4B2D-9D8A-8B36B15977F3}" presName="rootConnector" presStyleLbl="node1" presStyleIdx="1" presStyleCnt="2"/>
      <dgm:spPr/>
      <dgm:t>
        <a:bodyPr/>
        <a:lstStyle/>
        <a:p>
          <a:endParaRPr lang="ru-RU"/>
        </a:p>
      </dgm:t>
    </dgm:pt>
    <dgm:pt modelId="{50AD0333-610E-4644-BCB6-C6CFDE83E05B}" type="pres">
      <dgm:prSet presAssocID="{0CEF191D-798A-4B2D-9D8A-8B36B15977F3}" presName="childShape" presStyleCnt="0"/>
      <dgm:spPr/>
    </dgm:pt>
  </dgm:ptLst>
  <dgm:cxnLst>
    <dgm:cxn modelId="{5FD9D0E1-879F-364F-BE7C-5CA63E480604}" type="presOf" srcId="{0CEF191D-798A-4B2D-9D8A-8B36B15977F3}" destId="{F6ACEE37-3F8E-D449-AC75-36DB666D0DCE}" srcOrd="1" destOrd="0" presId="urn:microsoft.com/office/officeart/2005/8/layout/hierarchy3"/>
    <dgm:cxn modelId="{49B6AACF-5FAE-8544-B98C-4DE367DCFEA5}" type="presOf" srcId="{D8E43AF0-3903-41A5-96F0-AAB0364AC643}" destId="{A8A9DDFF-2E2D-EA4E-B515-D4C3C1201191}" srcOrd="0" destOrd="0" presId="urn:microsoft.com/office/officeart/2005/8/layout/hierarchy3"/>
    <dgm:cxn modelId="{9DB03E34-1EAA-9B4E-A0C6-4DECEC0AA62C}" type="presOf" srcId="{17C39AE5-9E90-4BC2-92B4-15E42137BEBC}" destId="{5B332BB8-ADB1-A94F-AF97-2F6F9AA49E66}" srcOrd="1" destOrd="0" presId="urn:microsoft.com/office/officeart/2005/8/layout/hierarchy3"/>
    <dgm:cxn modelId="{D73AF3ED-DAD1-4844-9EA9-9CB559E9A261}" srcId="{D8E43AF0-3903-41A5-96F0-AAB0364AC643}" destId="{17C39AE5-9E90-4BC2-92B4-15E42137BEBC}" srcOrd="0" destOrd="0" parTransId="{93A38D21-737A-4CCF-B067-9BB099B19512}" sibTransId="{6B8C7A65-2E02-456E-9EFB-745EA1C037A5}"/>
    <dgm:cxn modelId="{E5A5B816-6910-3A4B-B070-38C49EF81579}" type="presOf" srcId="{0CEF191D-798A-4B2D-9D8A-8B36B15977F3}" destId="{8B7ECDA2-5B32-2242-83CC-68CD7FED9080}" srcOrd="0" destOrd="0" presId="urn:microsoft.com/office/officeart/2005/8/layout/hierarchy3"/>
    <dgm:cxn modelId="{FF729B57-DCEC-40EB-9A25-8A75FE130B05}" srcId="{D8E43AF0-3903-41A5-96F0-AAB0364AC643}" destId="{0CEF191D-798A-4B2D-9D8A-8B36B15977F3}" srcOrd="1" destOrd="0" parTransId="{D8E6AC08-32A6-41E5-AB2E-AD1DA834764D}" sibTransId="{83EB1C36-26BC-427D-AF68-45D70E4FB021}"/>
    <dgm:cxn modelId="{2D467C70-1DD6-E64D-A779-4B9DABFC2ECF}" type="presOf" srcId="{17C39AE5-9E90-4BC2-92B4-15E42137BEBC}" destId="{4F5A635A-9A10-E443-9C64-DB5C31BDE904}" srcOrd="0" destOrd="0" presId="urn:microsoft.com/office/officeart/2005/8/layout/hierarchy3"/>
    <dgm:cxn modelId="{BB32FC3E-E21A-6745-AFA9-5FCC1C330326}" type="presParOf" srcId="{A8A9DDFF-2E2D-EA4E-B515-D4C3C1201191}" destId="{08BFD4D0-99DA-4F40-AEAC-A5C8158ABBD8}" srcOrd="0" destOrd="0" presId="urn:microsoft.com/office/officeart/2005/8/layout/hierarchy3"/>
    <dgm:cxn modelId="{58461A8A-9AD3-6046-A333-8B3F3B7505FD}" type="presParOf" srcId="{08BFD4D0-99DA-4F40-AEAC-A5C8158ABBD8}" destId="{A116A8A5-002C-6E40-88E5-A4D44BAFDF37}" srcOrd="0" destOrd="0" presId="urn:microsoft.com/office/officeart/2005/8/layout/hierarchy3"/>
    <dgm:cxn modelId="{E0D4033E-E7B5-B146-9F79-01331194B793}" type="presParOf" srcId="{A116A8A5-002C-6E40-88E5-A4D44BAFDF37}" destId="{4F5A635A-9A10-E443-9C64-DB5C31BDE904}" srcOrd="0" destOrd="0" presId="urn:microsoft.com/office/officeart/2005/8/layout/hierarchy3"/>
    <dgm:cxn modelId="{FC2B2F15-C0F4-E741-A979-AD2CC10C8939}" type="presParOf" srcId="{A116A8A5-002C-6E40-88E5-A4D44BAFDF37}" destId="{5B332BB8-ADB1-A94F-AF97-2F6F9AA49E66}" srcOrd="1" destOrd="0" presId="urn:microsoft.com/office/officeart/2005/8/layout/hierarchy3"/>
    <dgm:cxn modelId="{CA904678-AC3D-AE49-8EF8-65021BE50E69}" type="presParOf" srcId="{08BFD4D0-99DA-4F40-AEAC-A5C8158ABBD8}" destId="{AA790090-4BF4-194A-BBCB-7EB1863745B3}" srcOrd="1" destOrd="0" presId="urn:microsoft.com/office/officeart/2005/8/layout/hierarchy3"/>
    <dgm:cxn modelId="{AD38610D-5395-C640-8D7A-77690DEC11CA}" type="presParOf" srcId="{A8A9DDFF-2E2D-EA4E-B515-D4C3C1201191}" destId="{A02F6427-7C81-4343-9A96-CC079CAA92AE}" srcOrd="1" destOrd="0" presId="urn:microsoft.com/office/officeart/2005/8/layout/hierarchy3"/>
    <dgm:cxn modelId="{5717934F-149B-4749-A64F-616B647EB210}" type="presParOf" srcId="{A02F6427-7C81-4343-9A96-CC079CAA92AE}" destId="{EE60EB31-63E7-774C-B3E3-5E686EE62CAA}" srcOrd="0" destOrd="0" presId="urn:microsoft.com/office/officeart/2005/8/layout/hierarchy3"/>
    <dgm:cxn modelId="{27E6BE5E-FC74-A94D-8DDB-8259D7666DA6}" type="presParOf" srcId="{EE60EB31-63E7-774C-B3E3-5E686EE62CAA}" destId="{8B7ECDA2-5B32-2242-83CC-68CD7FED9080}" srcOrd="0" destOrd="0" presId="urn:microsoft.com/office/officeart/2005/8/layout/hierarchy3"/>
    <dgm:cxn modelId="{690E46F0-4B76-F14D-BDCD-D1BDD09EC1C8}" type="presParOf" srcId="{EE60EB31-63E7-774C-B3E3-5E686EE62CAA}" destId="{F6ACEE37-3F8E-D449-AC75-36DB666D0DCE}" srcOrd="1" destOrd="0" presId="urn:microsoft.com/office/officeart/2005/8/layout/hierarchy3"/>
    <dgm:cxn modelId="{EF1076FD-78C9-284B-8E20-0AA7AF3F6B8A}" type="presParOf" srcId="{A02F6427-7C81-4343-9A96-CC079CAA92AE}" destId="{50AD0333-610E-4644-BCB6-C6CFDE83E0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8D6D8-E7BD-4E58-AEEC-912E81EB8969}">
      <dsp:nvSpPr>
        <dsp:cNvPr id="0" name=""/>
        <dsp:cNvSpPr/>
      </dsp:nvSpPr>
      <dsp:spPr>
        <a:xfrm>
          <a:off x="1123022" y="40591"/>
          <a:ext cx="646726" cy="6467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60B957-1488-4DD9-BA06-6CF9AC2F5914}">
      <dsp:nvSpPr>
        <dsp:cNvPr id="0" name=""/>
        <dsp:cNvSpPr/>
      </dsp:nvSpPr>
      <dsp:spPr>
        <a:xfrm>
          <a:off x="1258835" y="176403"/>
          <a:ext cx="375101" cy="375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04631-0BD6-42CB-992F-C0CB05CB7006}">
      <dsp:nvSpPr>
        <dsp:cNvPr id="0" name=""/>
        <dsp:cNvSpPr/>
      </dsp:nvSpPr>
      <dsp:spPr>
        <a:xfrm>
          <a:off x="1908333" y="40591"/>
          <a:ext cx="1524426" cy="64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i="0" kern="1200" dirty="0"/>
            <a:t>80 </a:t>
          </a:r>
          <a:r>
            <a:rPr lang="uk-UA" sz="1100" b="0" i="0" kern="1200" dirty="0"/>
            <a:t>мільйонів</a:t>
          </a:r>
          <a:r>
            <a:rPr lang="pt-BR" sz="1100" b="0" i="0" kern="1200" dirty="0"/>
            <a:t> </a:t>
          </a:r>
          <a:r>
            <a:rPr lang="uk-UA" sz="1100" b="0" i="0" kern="1200" dirty="0"/>
            <a:t>триваючих справ</a:t>
          </a:r>
          <a:r>
            <a:rPr lang="pt-BR" sz="1100" b="0" i="0" kern="1200" dirty="0"/>
            <a:t> </a:t>
          </a:r>
          <a:r>
            <a:rPr lang="uk-UA" sz="1100" b="0" i="0" kern="1200" dirty="0"/>
            <a:t/>
          </a:r>
          <a:br>
            <a:rPr lang="uk-UA" sz="1100" b="0" i="0" kern="1200" dirty="0"/>
          </a:br>
          <a:r>
            <a:rPr lang="pt-BR" sz="1100" b="0" i="0" kern="1200" dirty="0"/>
            <a:t>(</a:t>
          </a:r>
          <a:r>
            <a:rPr lang="uk-UA" sz="1100" b="0" i="0" kern="1200" dirty="0"/>
            <a:t>Індія</a:t>
          </a:r>
          <a:r>
            <a:rPr lang="pt-BR" sz="1100" b="0" i="0" kern="1200" dirty="0"/>
            <a:t> +-30</a:t>
          </a:r>
          <a:r>
            <a:rPr lang="uk-UA" sz="1100" b="0" i="0" kern="1200" dirty="0"/>
            <a:t> млн</a:t>
          </a:r>
          <a:r>
            <a:rPr lang="pt-BR" sz="1100" b="0" i="0" kern="1200" dirty="0"/>
            <a:t>)</a:t>
          </a:r>
          <a:endParaRPr lang="en-US" sz="1100" kern="1200" dirty="0"/>
        </a:p>
      </dsp:txBody>
      <dsp:txXfrm>
        <a:off x="1908333" y="40591"/>
        <a:ext cx="1524426" cy="646726"/>
      </dsp:txXfrm>
    </dsp:sp>
    <dsp:sp modelId="{3C5B4F67-7EA5-422E-9F68-D9764690A2AE}">
      <dsp:nvSpPr>
        <dsp:cNvPr id="0" name=""/>
        <dsp:cNvSpPr/>
      </dsp:nvSpPr>
      <dsp:spPr>
        <a:xfrm>
          <a:off x="1123022" y="1612980"/>
          <a:ext cx="646726" cy="6467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CA278-F290-4E9F-91A2-58B1EBC94817}">
      <dsp:nvSpPr>
        <dsp:cNvPr id="0" name=""/>
        <dsp:cNvSpPr/>
      </dsp:nvSpPr>
      <dsp:spPr>
        <a:xfrm>
          <a:off x="1258835" y="1748792"/>
          <a:ext cx="375101" cy="375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D6CB5-B2D3-47F4-95C9-99E7853E02E5}">
      <dsp:nvSpPr>
        <dsp:cNvPr id="0" name=""/>
        <dsp:cNvSpPr/>
      </dsp:nvSpPr>
      <dsp:spPr>
        <a:xfrm>
          <a:off x="1908333" y="1612980"/>
          <a:ext cx="1524426" cy="64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i="0" kern="1200" dirty="0"/>
            <a:t>Рівень врегулювання</a:t>
          </a:r>
          <a:r>
            <a:rPr lang="pt-BR" sz="1100" b="0" i="0" kern="1200" dirty="0"/>
            <a:t>: &lt;8%</a:t>
          </a:r>
          <a:r>
            <a:rPr lang="pt-BR" sz="1100" kern="1200" dirty="0"/>
            <a:t> (</a:t>
          </a:r>
          <a:r>
            <a:rPr lang="uk-UA" sz="1100" kern="1200" dirty="0"/>
            <a:t>США</a:t>
          </a:r>
          <a:r>
            <a:rPr lang="pt-BR" sz="1100" kern="1200" dirty="0"/>
            <a:t> &gt;90%)</a:t>
          </a:r>
          <a:endParaRPr lang="en-US" sz="1100" kern="1200" dirty="0"/>
        </a:p>
      </dsp:txBody>
      <dsp:txXfrm>
        <a:off x="1908333" y="1612980"/>
        <a:ext cx="1524426" cy="646726"/>
      </dsp:txXfrm>
    </dsp:sp>
    <dsp:sp modelId="{14D6627F-5C56-41F9-8B70-0BE2D112C670}">
      <dsp:nvSpPr>
        <dsp:cNvPr id="0" name=""/>
        <dsp:cNvSpPr/>
      </dsp:nvSpPr>
      <dsp:spPr>
        <a:xfrm>
          <a:off x="1123022" y="3185369"/>
          <a:ext cx="646726" cy="6467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05B53-6A74-41D5-B08A-A230734A46A6}">
      <dsp:nvSpPr>
        <dsp:cNvPr id="0" name=""/>
        <dsp:cNvSpPr/>
      </dsp:nvSpPr>
      <dsp:spPr>
        <a:xfrm>
          <a:off x="1258835" y="3321181"/>
          <a:ext cx="375101" cy="375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62EA2-77A5-45D8-978E-B9E440B3A782}">
      <dsp:nvSpPr>
        <dsp:cNvPr id="0" name=""/>
        <dsp:cNvSpPr/>
      </dsp:nvSpPr>
      <dsp:spPr>
        <a:xfrm>
          <a:off x="1908333" y="3185369"/>
          <a:ext cx="1524426" cy="64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/>
            <a:t>Кожен суддя розглядає </a:t>
          </a:r>
          <a:r>
            <a:rPr lang="pt-BR" sz="1100" kern="1200" dirty="0"/>
            <a:t>+- 9 </a:t>
          </a:r>
          <a:r>
            <a:rPr lang="uk-UA" sz="1100" kern="1200" dirty="0"/>
            <a:t>позовів протягом робочого дня</a:t>
          </a:r>
          <a:r>
            <a:rPr lang="pt-BR" sz="1100" kern="1200" dirty="0"/>
            <a:t> </a:t>
          </a:r>
          <a:endParaRPr lang="en-US" sz="1100" kern="1200" dirty="0"/>
        </a:p>
      </dsp:txBody>
      <dsp:txXfrm>
        <a:off x="1908333" y="3185369"/>
        <a:ext cx="1524426" cy="646726"/>
      </dsp:txXfrm>
    </dsp:sp>
    <dsp:sp modelId="{45B76202-DFE8-4266-BD55-A31B6B322AC3}">
      <dsp:nvSpPr>
        <dsp:cNvPr id="0" name=""/>
        <dsp:cNvSpPr/>
      </dsp:nvSpPr>
      <dsp:spPr>
        <a:xfrm>
          <a:off x="1123022" y="4757758"/>
          <a:ext cx="646726" cy="64672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A63477-9FF7-43D6-8CC0-304FC95A1401}">
      <dsp:nvSpPr>
        <dsp:cNvPr id="0" name=""/>
        <dsp:cNvSpPr/>
      </dsp:nvSpPr>
      <dsp:spPr>
        <a:xfrm>
          <a:off x="1258835" y="4893571"/>
          <a:ext cx="375101" cy="375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22DF7-EEAF-4880-B772-3880D94772A3}">
      <dsp:nvSpPr>
        <dsp:cNvPr id="0" name=""/>
        <dsp:cNvSpPr/>
      </dsp:nvSpPr>
      <dsp:spPr>
        <a:xfrm>
          <a:off x="1908333" y="4757758"/>
          <a:ext cx="1524426" cy="64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ym typeface="Wingdings" panose="05000000000000000000" pitchFamily="2" charset="2"/>
            </a:rPr>
            <a:t></a:t>
          </a:r>
          <a:r>
            <a:rPr lang="pt-BR" sz="1100" kern="1200" dirty="0"/>
            <a:t> </a:t>
          </a:r>
          <a:r>
            <a:rPr lang="uk-UA" sz="1100" kern="1200" dirty="0"/>
            <a:t>З</a:t>
          </a:r>
          <a:r>
            <a:rPr lang="pt-BR" sz="1100" kern="1200" dirty="0"/>
            <a:t> 2019, </a:t>
          </a:r>
          <a:r>
            <a:rPr lang="uk-UA" sz="1100" kern="1200" dirty="0"/>
            <a:t>ШІ</a:t>
          </a:r>
          <a:r>
            <a:rPr lang="pt-BR" sz="1100" kern="1200" dirty="0"/>
            <a:t> </a:t>
          </a:r>
          <a:r>
            <a:rPr lang="uk-UA" sz="1100" kern="1200" dirty="0"/>
            <a:t>розглядається як реагування на ці виклики</a:t>
          </a:r>
          <a:endParaRPr lang="en-US" sz="1100" kern="1200" dirty="0"/>
        </a:p>
      </dsp:txBody>
      <dsp:txXfrm>
        <a:off x="1908333" y="4757758"/>
        <a:ext cx="1524426" cy="646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635A-9A10-E443-9C64-DB5C31BDE904}">
      <dsp:nvSpPr>
        <dsp:cNvPr id="0" name=""/>
        <dsp:cNvSpPr/>
      </dsp:nvSpPr>
      <dsp:spPr>
        <a:xfrm>
          <a:off x="813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- </a:t>
          </a:r>
          <a:r>
            <a:rPr lang="uk-UA" sz="2300" kern="1200" dirty="0"/>
            <a:t>Рішення НСР </a:t>
          </a:r>
          <a:r>
            <a:rPr lang="pt-BR" sz="2300" kern="1200" dirty="0"/>
            <a:t>332/2020 (</a:t>
          </a:r>
          <a:r>
            <a:rPr lang="uk-UA" sz="2300" kern="1200" dirty="0" err="1"/>
            <a:t>предиктивні</a:t>
          </a:r>
          <a:r>
            <a:rPr lang="pt-BR" sz="2300" kern="1200" dirty="0"/>
            <a:t>)</a:t>
          </a:r>
          <a:endParaRPr lang="en-US" sz="2300" kern="1200" dirty="0"/>
        </a:p>
      </dsp:txBody>
      <dsp:txXfrm>
        <a:off x="44195" y="2029763"/>
        <a:ext cx="2875549" cy="1394392"/>
      </dsp:txXfrm>
    </dsp:sp>
    <dsp:sp modelId="{8B7ECDA2-5B32-2242-83CC-68CD7FED9080}">
      <dsp:nvSpPr>
        <dsp:cNvPr id="0" name=""/>
        <dsp:cNvSpPr/>
      </dsp:nvSpPr>
      <dsp:spPr>
        <a:xfrm>
          <a:off x="3703705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- </a:t>
          </a:r>
          <a:r>
            <a:rPr lang="uk-UA" sz="2300" kern="1200" dirty="0"/>
            <a:t>Рішення НСР </a:t>
          </a:r>
          <a:r>
            <a:rPr lang="pt-BR" sz="2300" kern="1200" dirty="0"/>
            <a:t>615/2025 (</a:t>
          </a:r>
          <a:r>
            <a:rPr lang="uk-UA" sz="2300" kern="1200" dirty="0" err="1"/>
            <a:t>предиктивні</a:t>
          </a:r>
          <a:r>
            <a:rPr lang="uk-UA" sz="2300" kern="1200" dirty="0"/>
            <a:t> та генеративні рішення</a:t>
          </a:r>
          <a:r>
            <a:rPr lang="pt-BR" sz="2300" kern="1200" dirty="0"/>
            <a:t>)</a:t>
          </a:r>
          <a:endParaRPr lang="en-US" sz="2300" kern="1200" dirty="0"/>
        </a:p>
      </dsp:txBody>
      <dsp:txXfrm>
        <a:off x="3747087" y="2029763"/>
        <a:ext cx="2875549" cy="139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8692-606C-8C51-0064-8034479B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6B33C5-8F03-C3AD-03D3-64EBFCA6D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9B1748-FF7F-3CCB-34C4-606179B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61511-E9FF-A4D1-8110-0C123D4F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29E5F-960D-6230-7DDE-E0C9CF7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08A43-5C22-B00D-17A5-F09963F3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F1E4D2-8CF0-A12B-0B6C-9B5B3DBE9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3039F-4E37-C3FB-2B63-363DB86F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03C41-74FF-E9DB-23A4-3BA5A1FE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96A9F3-6826-E1FF-AD92-90ACDAC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7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1B5174-066F-EF77-23ED-56471518D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3B2F0B-F02C-8BA9-DEE0-E1C5B9DF7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0568B-E6DB-0B9F-0446-1AAD0E01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3AF6E1-D672-8E7F-DA46-70A730AF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3AD9B1-4359-2403-09AE-ACD944F6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E6F0-BD60-D8BD-CE73-7084E589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56718D-938F-0ABF-C4DD-E21C4E69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8B597C-DF14-088E-4940-1CB2BB3E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9BE3A-6C50-4764-A893-3FB31326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784A1-1556-88E6-7785-E0543CE8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D281-34B7-DFF2-2EC4-41895418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0B74DE-BBAE-D279-A0B8-4D48FAC6B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FACABC-1FA1-2D2A-A0BE-2BAA3FB6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CB8C4-4FA3-B0C2-5845-688C5743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FFEB56-2A8D-13BC-C9D5-7F125F77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5A42E-516A-BF22-551B-AEB2EC09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928AD-9817-7C03-81B5-5B4FC2E7B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C26E2C-6386-1753-5BA7-7E8103C55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526DA0-1286-4D7E-D231-1E5EF055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45BD00-D950-45DF-F5C7-1732CA9E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805C39-97D2-FF0D-DF73-12B09652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4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86F5B-F64A-0B63-FD5B-9BEE228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0138D3-C7BD-D472-3091-CAE93BBD5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787191-C7CF-66BB-010A-698D6D64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B3B72E-8235-BCFC-5E0C-9BE0CCEA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C66BE3-AE5A-3009-553C-3549212C7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0B9A226-54B4-504D-D627-5B84E735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B67B7C-E1AF-A22C-7E7C-EA5FDA8C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0F5119-2C37-CCBF-95DB-3B1C207B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0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B06F7-3883-9326-D9DB-CBE08A4F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0D1E3B-1D86-8E4B-D803-89765F5B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0A1300-48AD-4249-4993-7052A48F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D120C1-0A2F-DE62-4E10-2D9E0434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53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E378E6-390C-7D91-0952-C1B8593F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515B8B-DD1D-F51D-93FE-465EFB6E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F19B91-9BF6-3B44-1A7D-45A15840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2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24D12-A611-2E64-F3C0-9B46A7BD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19116-6ADF-67F4-B296-CD1C808B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3C37C7-6D7E-087A-D75E-CFDB569C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CEBD0E-EC9C-A976-4826-F24C46C7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041E06-38FB-83AE-8828-081B466D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8863BA-34F9-6AD9-F3B8-F2BF22A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8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8FF22-6E85-4788-6C87-FDB26543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857F3C-3AF1-A65C-D8E8-9F052916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B7B7CF-AFCF-15E1-2786-9BE6D8EE5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C6ADCB-D85B-8A42-3007-6F3AE9E2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AAACEF-162A-A0B1-BD57-5CA0D49F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09D380-5029-08C3-D8DA-022EF005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84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541739-7D54-1D41-3936-D308A917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110BC-D5B1-6154-7858-A82D5421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B553D-87B5-0121-314B-FFE7AC98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30731-6109-364D-8AD1-93E69E7CECD7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897183-B0F7-BD6D-9CBC-254189D89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CCC7A-26D9-1B5B-7ACA-0383EDE3B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C1386-AFC9-134B-AC51-E0119CC0C8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6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nj.jus.br/wp-content/uploads/2024/06/pesquisa-uso-da-inteligencia-artificial-ia-no-poder-judiciario-sumario-executivo-202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Imagem 4" descr="Gráfico, Gráfico de pizza  Descrição gerada automaticamente">
            <a:extLst>
              <a:ext uri="{FF2B5EF4-FFF2-40B4-BE49-F238E27FC236}">
                <a16:creationId xmlns:a16="http://schemas.microsoft.com/office/drawing/2014/main" id="{AAD94F98-E130-BAA0-0C2F-87956616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42" t="7832" r="-1" b="1258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6250A0-972B-16A5-8A31-3D0D36ECA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uk-UA" sz="4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Революція штучного інтелекту в бразильській судовій системі</a:t>
            </a:r>
            <a:endParaRPr lang="uk-UA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9A8AE-1FA6-C5A3-57A8-B4903615C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uk-UA" sz="2000" dirty="0" err="1"/>
              <a:t>Практика застосування предиктивних та генеративних інструментів ШІ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2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447754E3-8FC6-5DAF-B6E3-1A3B359A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665F63-6743-C3D0-F00F-52E20DEE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uk-UA" sz="40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Генеративний ШІ в бразильській судовій системі</a:t>
            </a:r>
            <a:endParaRPr lang="uk-UA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C8C0-11D2-605C-E1EB-05A59E06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uk-UA" sz="2000" b="1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uk-UA" sz="2000" b="1" dirty="0"/>
              <a:t>2) Інституційне використання: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b="1" dirty="0" err="1"/>
              <a:t>Перші ініціативи (приклади):</a:t>
            </a:r>
          </a:p>
          <a:p>
            <a:pPr marL="0" indent="0">
              <a:buNone/>
            </a:pPr>
            <a:endParaRPr lang="uk-UA" sz="2000" b="1" dirty="0"/>
          </a:p>
          <a:p>
            <a:pPr>
              <a:buFontTx/>
              <a:buChar char="-"/>
            </a:pPr>
            <a:r>
              <a:rPr lang="uk-UA" sz="2000" b="1" dirty="0"/>
              <a:t>Assis (Суд штату Ріо-де-Жанейро)</a:t>
            </a:r>
          </a:p>
          <a:p>
            <a:pPr>
              <a:buFontTx/>
              <a:buChar char="-"/>
            </a:pPr>
            <a:r>
              <a:rPr lang="uk-UA" sz="2000" b="1" dirty="0" err="1"/>
              <a:t>MarIA (Верховний суд Бразилії)</a:t>
            </a:r>
          </a:p>
          <a:p>
            <a:pPr>
              <a:buFontTx/>
              <a:buChar char="-"/>
            </a:pPr>
            <a:r>
              <a:rPr lang="uk-UA" sz="2000" b="1" dirty="0"/>
              <a:t>Logos (Вищий суд правосуддя)</a:t>
            </a:r>
          </a:p>
          <a:p>
            <a:pPr>
              <a:buFontTx/>
              <a:buChar char="-"/>
            </a:pPr>
            <a:endParaRPr lang="uk-UA" sz="2000" b="1" dirty="0"/>
          </a:p>
          <a:p>
            <a:pPr marL="0" indent="0">
              <a:buNone/>
            </a:pPr>
            <a:r>
              <a:rPr lang="uk-UA" sz="3000" b="1" dirty="0">
                <a:sym typeface="Wingdings" pitchFamily="2" charset="2"/>
              </a:rPr>
              <a:t> ChatJT (ШІ-асистент трудового правосуддя)</a:t>
            </a:r>
          </a:p>
          <a:p>
            <a:pPr marL="0" indent="0">
              <a:buNone/>
            </a:pPr>
            <a:r>
              <a:rPr lang="uk-UA" sz="1900" b="1" dirty="0">
                <a:sym typeface="Wingdings" pitchFamily="2" charset="2"/>
              </a:rPr>
              <a:t> Apoia (2-й федеральний регіональний суд)</a:t>
            </a:r>
            <a:endParaRPr lang="uk-UA" sz="1900" b="1" dirty="0"/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endParaRPr lang="uk-UA" sz="2000" b="0" i="0" u="none" strike="noStrike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4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447754E3-8FC6-5DAF-B6E3-1A3B359A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665F63-6743-C3D0-F00F-52E20DEE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uk-UA" sz="40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Генеративний ШІ в бразильській судовій системі</a:t>
            </a:r>
            <a:endParaRPr lang="uk-UA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C8C0-11D2-605C-E1EB-05A59E06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b="1" dirty="0">
                <a:latin typeface="Avenir Book" panose="02000503020000020003" pitchFamily="2" charset="0"/>
              </a:rPr>
              <a:t>Особисте + інституційне використання?</a:t>
            </a:r>
          </a:p>
          <a:p>
            <a:pPr marL="0" indent="0">
              <a:buNone/>
            </a:pPr>
            <a:endParaRPr lang="uk-UA" sz="2000" b="1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uk-UA" sz="2000" b="1" dirty="0" err="1">
                <a:latin typeface="Avenir Book" panose="02000503020000020003" pitchFamily="2" charset="0"/>
              </a:rPr>
              <a:t>Регулювання проти практики</a:t>
            </a:r>
            <a:endParaRPr lang="uk-UA" sz="2000" b="1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endParaRPr lang="uk-UA" sz="2000" b="0" i="0" u="none" strike="noStrike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3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5F63-6743-C3D0-F00F-52E20DEE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 fontScale="90000"/>
          </a:bodyPr>
          <a:lstStyle/>
          <a:p>
            <a:r>
              <a:rPr lang="uk-UA" sz="2700" b="1"/>
              <a:t>Виклики використання генеративних інструментів ШІ в судовій системі</a:t>
            </a:r>
            <a:endParaRPr lang="uk-UA" sz="2700"/>
          </a:p>
        </p:txBody>
      </p:sp>
      <p:pic>
        <p:nvPicPr>
          <p:cNvPr id="12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447754E3-8FC6-5DAF-B6E3-1A3B359A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70" r="-1" b="-1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C8C0-11D2-605C-E1EB-05A59E06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 lnSpcReduction="10000"/>
          </a:bodyPr>
          <a:lstStyle/>
          <a:p>
            <a:pPr>
              <a:buFontTx/>
              <a:buChar char="-"/>
            </a:pPr>
            <a:endParaRPr lang="uk-UA" sz="1700" b="1" dirty="0"/>
          </a:p>
          <a:p>
            <a:pPr>
              <a:buFontTx/>
              <a:buChar char="-"/>
            </a:pPr>
            <a:r>
              <a:rPr lang="uk-UA" sz="1700" b="1" dirty="0" err="1"/>
              <a:t>Успадковує ті самі ризики, що й предиктивні системи ШІ</a:t>
            </a:r>
          </a:p>
          <a:p>
            <a:pPr>
              <a:buFontTx/>
              <a:buChar char="-"/>
            </a:pPr>
            <a:endParaRPr lang="uk-UA" sz="1700" b="1" dirty="0"/>
          </a:p>
          <a:p>
            <a:pPr>
              <a:buFontTx/>
              <a:buChar char="-"/>
            </a:pPr>
            <a:r>
              <a:rPr lang="uk-UA" sz="1700" b="1" dirty="0"/>
              <a:t>+ Привносить нові виклики (творчість: галюцинації; слухняність: етичні виклики; зловживання: надмірна залежність тощо)</a:t>
            </a:r>
          </a:p>
          <a:p>
            <a:pPr marL="0" indent="0">
              <a:buNone/>
            </a:pPr>
            <a:endParaRPr lang="uk-UA" sz="1700" b="1" dirty="0"/>
          </a:p>
          <a:p>
            <a:pPr marL="0" indent="0">
              <a:buNone/>
            </a:pPr>
            <a:r>
              <a:rPr lang="uk-UA" sz="1700" b="1" dirty="0">
                <a:sym typeface="Wingdings" pitchFamily="2" charset="2"/>
              </a:rPr>
              <a:t> Технічні можливості проти конституційних обмежень</a:t>
            </a:r>
            <a:endParaRPr lang="uk-UA" sz="1700" b="1" dirty="0"/>
          </a:p>
          <a:p>
            <a:pPr marL="0" indent="0">
              <a:buNone/>
            </a:pPr>
            <a:endParaRPr lang="uk-UA" sz="1700" b="0" i="0" u="none" strike="noStrike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BC651C-C1F3-AF14-CCAE-48CD1134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uk-UA" sz="3700">
                <a:solidFill>
                  <a:srgbClr val="FFFFFF"/>
                </a:solidFill>
              </a:rPr>
              <a:t>Регулювання ШІ в бразильській судовій системі</a:t>
            </a:r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F79428A4-C051-9FC3-DBB2-61ABBA2E8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3063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57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5907A9-4B9A-F4F7-A709-D2230F52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Інституційний шлях до судового ШІ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FAB67-3F87-C135-E648-302F1F1C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b="1" dirty="0" err="1"/>
              <a:t>Структурні чинники:</a:t>
            </a:r>
          </a:p>
          <a:p>
            <a:endParaRPr lang="uk-UA" sz="2000" dirty="0"/>
          </a:p>
          <a:p>
            <a:r>
              <a:rPr lang="uk-UA" sz="2000" dirty="0"/>
              <a:t>Дані: електронне судочинство з 2006 р.; база даних CODEX (майже 400 млн справ)</a:t>
            </a:r>
          </a:p>
          <a:p>
            <a:endParaRPr lang="uk-UA" sz="2000" dirty="0"/>
          </a:p>
          <a:p>
            <a:r>
              <a:rPr lang="uk-UA" sz="2000" dirty="0"/>
              <a:t>Люди: судді-практики; судді</a:t>
            </a:r>
            <a:r>
              <a:rPr lang="en-US" sz="2000" dirty="0"/>
              <a:t>/</a:t>
            </a:r>
            <a:r>
              <a:rPr lang="uk-UA" sz="2000" dirty="0"/>
              <a:t>програмісти, власні ІТ-команди у кожному суді</a:t>
            </a:r>
          </a:p>
          <a:p>
            <a:endParaRPr lang="uk-UA" sz="2000" dirty="0"/>
          </a:p>
          <a:p>
            <a:r>
              <a:rPr lang="uk-UA" sz="2000" dirty="0"/>
              <a:t>Бачення: роль головних суддів та НСР; голови судів та місцеві суди</a:t>
            </a:r>
          </a:p>
        </p:txBody>
      </p:sp>
    </p:spTree>
    <p:extLst>
      <p:ext uri="{BB962C8B-B14F-4D97-AF65-F5344CB8AC3E}">
        <p14:creationId xmlns:p14="http://schemas.microsoft.com/office/powerpoint/2010/main" val="251103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E2ECC-FEBD-7F2F-0A66-CEC49F6F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uk-UA" sz="3200"/>
              <a:t>Підсумкові роздуми</a:t>
            </a:r>
          </a:p>
        </p:txBody>
      </p:sp>
      <p:pic>
        <p:nvPicPr>
          <p:cNvPr id="8" name="Imagem 7" descr="Estátua de homem  Descrição gerada automaticamente">
            <a:extLst>
              <a:ext uri="{FF2B5EF4-FFF2-40B4-BE49-F238E27FC236}">
                <a16:creationId xmlns:a16="http://schemas.microsoft.com/office/drawing/2014/main" id="{CCD8E8FD-AF91-AF08-4400-AF563476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81" r="1" b="14745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4822E6-78ED-5796-DB4C-D90C5084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endParaRPr lang="uk-UA" sz="2000" dirty="0"/>
          </a:p>
          <a:p>
            <a:r>
              <a:rPr lang="uk-UA" sz="2000" dirty="0" err="1"/>
              <a:t>Яке майбутнє правосуддя та яка роль ШІ в ньому?</a:t>
            </a:r>
          </a:p>
          <a:p>
            <a:r>
              <a:rPr lang="uk-UA" sz="2000" dirty="0" err="1"/>
              <a:t>Бразилія: потужний союзник. </a:t>
            </a:r>
            <a:r>
              <a:rPr lang="uk-UA" sz="2000" dirty="0"/>
              <a:t>ШІ не замінить людину, але при відповідальному застосуванні здатний вивести судову систему на новий рівень ефективності та швидкості реагування.</a:t>
            </a:r>
          </a:p>
        </p:txBody>
      </p:sp>
    </p:spTree>
    <p:extLst>
      <p:ext uri="{BB962C8B-B14F-4D97-AF65-F5344CB8AC3E}">
        <p14:creationId xmlns:p14="http://schemas.microsoft.com/office/powerpoint/2010/main" val="425024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76DADF-0263-BD23-1097-0FA6FA7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uk-UA" sz="5400"/>
              <a:t>Дякую!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669FE-8AB0-4D2F-7571-A5DD3402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300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r>
              <a:rPr lang="uk-UA" sz="2200" dirty="0" err="1"/>
              <a:t>isabelarossicortesferrari@gmail.com</a:t>
            </a:r>
            <a:endParaRPr lang="uk-UA" sz="2200" dirty="0"/>
          </a:p>
        </p:txBody>
      </p:sp>
      <p:pic>
        <p:nvPicPr>
          <p:cNvPr id="5" name="Picture 4" descr="Envelopes coloridos">
            <a:extLst>
              <a:ext uri="{FF2B5EF4-FFF2-40B4-BE49-F238E27FC236}">
                <a16:creationId xmlns:a16="http://schemas.microsoft.com/office/drawing/2014/main" id="{C9030D35-C962-AF62-16CD-C858E5BF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26" r="1862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10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DCA6B8-6CFB-06BE-7A88-DE7F77CC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60"/>
            <a:ext cx="4826260" cy="2027374"/>
          </a:xfrm>
        </p:spPr>
        <p:txBody>
          <a:bodyPr anchor="t">
            <a:normAutofit fontScale="90000"/>
          </a:bodyPr>
          <a:lstStyle/>
          <a:p>
            <a:r>
              <a:rPr lang="uk-UA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Короткий огляд бразильського судового контексту</a:t>
            </a:r>
            <a:endParaRPr lang="uk-UA" dirty="0"/>
          </a:p>
        </p:txBody>
      </p:sp>
      <p:pic>
        <p:nvPicPr>
          <p:cNvPr id="4" name="Imagem 3" descr="Placa azul com letras brancas em fundo azul  Descrição gerada automaticamente com confiança média">
            <a:extLst>
              <a:ext uri="{FF2B5EF4-FFF2-40B4-BE49-F238E27FC236}">
                <a16:creationId xmlns:a16="http://schemas.microsoft.com/office/drawing/2014/main" id="{48A5BE2E-3987-76C6-BCD0-C75558BA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4" b="5404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A26B448-1B75-8897-C093-381ABC028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35126"/>
              </p:ext>
            </p:extLst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223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ECD73-8C3F-312C-3841-8469C6FE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uk-UA" sz="54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Предиктивний ШІ в Бразилії</a:t>
            </a:r>
            <a:endParaRPr lang="uk-UA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80DFA-4544-0AFE-6294-C00BB94F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uk-UA" sz="1500" dirty="0"/>
              <a:t>Системи </a:t>
            </a:r>
            <a:r>
              <a:rPr lang="uk-UA" sz="1500" dirty="0" err="1"/>
              <a:t>предиктивного</a:t>
            </a:r>
            <a:r>
              <a:rPr lang="uk-UA" sz="1500" dirty="0"/>
              <a:t> ШІ аналізують ДАНІ для виявлення ПОВЕДІНКОВИХ ЗАКОНОМІРНОСТЕЙ та формування рекомендацій на їх основі. У цьому виді ШІ відсутня ТВОРЧА ДІЯЛЬНІСТЬ.</a:t>
            </a:r>
          </a:p>
          <a:p>
            <a:pPr marL="0" indent="0">
              <a:buNone/>
            </a:pPr>
            <a:endParaRPr lang="uk-UA" sz="1500" dirty="0"/>
          </a:p>
          <a:p>
            <a:r>
              <a:rPr lang="uk-UA" sz="1500" dirty="0"/>
              <a:t>Бразилія: 141 система </a:t>
            </a:r>
            <a:r>
              <a:rPr lang="uk-UA" sz="1500" dirty="0" err="1"/>
              <a:t>предиктивного</a:t>
            </a:r>
            <a:r>
              <a:rPr lang="uk-UA" sz="1500" dirty="0"/>
              <a:t> ШІ.</a:t>
            </a:r>
          </a:p>
          <a:p>
            <a:endParaRPr lang="uk-UA" sz="1500" dirty="0"/>
          </a:p>
          <a:p>
            <a:r>
              <a:rPr lang="uk-UA" sz="1500" dirty="0"/>
              <a:t>Дослідження НСР від 2023 щодо використання ШІ в судовій системі Бразилії: </a:t>
            </a:r>
            <a:r>
              <a:rPr lang="uk-UA" sz="1500" dirty="0">
                <a:hlinkClick r:id="rId2"/>
              </a:rPr>
              <a:t>https://www.cnj.jus.br/wp-content/uploads/2024/06/pesquisa-uso-da-inteligencia-artificial-ia-no-poder-judiciario-sumario-executivo-2023.pdf</a:t>
            </a:r>
            <a:r>
              <a:rPr lang="uk-UA" sz="1500" dirty="0"/>
              <a:t> </a:t>
            </a:r>
          </a:p>
          <a:p>
            <a:endParaRPr lang="uk-UA" sz="1500" dirty="0"/>
          </a:p>
        </p:txBody>
      </p:sp>
      <p:pic>
        <p:nvPicPr>
          <p:cNvPr id="5" name="Picture 4" descr="Pontos coloridos diferentes na parede branca">
            <a:extLst>
              <a:ext uri="{FF2B5EF4-FFF2-40B4-BE49-F238E27FC236}">
                <a16:creationId xmlns:a16="http://schemas.microsoft.com/office/drawing/2014/main" id="{2E6145A5-7FEC-6262-3BF1-7F0C2B41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18" r="1526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02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FB9A854F-073A-0A17-8F84-6FD0945F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4819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529298-92D8-678F-4304-BF562E70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uk-UA" sz="3700"/>
              <a:t>Предиктивний ШІ в бразильській судовій системі (приклади)</a:t>
            </a:r>
            <a:endParaRPr lang="uk-UA" sz="3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355C5-956E-4757-9606-B3B5D79E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sz="1800"/>
              <a:t>Виявлення тотожних позовів, преклюзії вимог або справ із вичерпаним строком позовної давності</a:t>
            </a:r>
          </a:p>
          <a:p>
            <a:pPr marL="0" indent="0" algn="just">
              <a:buNone/>
            </a:pPr>
            <a:endParaRPr lang="uk-UA" sz="1800"/>
          </a:p>
          <a:p>
            <a:pPr marL="0" indent="0" algn="just">
              <a:buNone/>
            </a:pPr>
            <a:r>
              <a:rPr lang="uk-UA" sz="1800"/>
              <a:t>Електронні судові арешти та розшук активів</a:t>
            </a:r>
          </a:p>
          <a:p>
            <a:pPr algn="just">
              <a:buFontTx/>
              <a:buChar char="-"/>
            </a:pPr>
            <a:endParaRPr lang="uk-UA" sz="1800"/>
          </a:p>
          <a:p>
            <a:pPr marL="0" indent="0" algn="just">
              <a:buNone/>
            </a:pPr>
            <a:r>
              <a:rPr lang="uk-UA" sz="1800"/>
              <a:t>Класифікація позовів (визначення процесуального порядку, групування аналогічних справ)</a:t>
            </a:r>
          </a:p>
          <a:p>
            <a:pPr>
              <a:buFontTx/>
              <a:buChar char="-"/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3320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529298-92D8-678F-4304-BF562E70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uk-UA" sz="4000"/>
              <a:t>Предиктивний ШІ в судовій системі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355C5-956E-4757-9606-B3B5D79E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err="1"/>
              <a:t>Рекомендація застосовних законів та обов'язкових прецедентів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err="1"/>
              <a:t>Виявлення подібних справ для використання їхніх рішень як зразків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err="1"/>
              <a:t>Підготовка рішень на основі попередніх (менш поширена практика, майже залишена після появи генеративного ШІ)</a:t>
            </a:r>
          </a:p>
          <a:p>
            <a:pPr>
              <a:buFontTx/>
              <a:buChar char="-"/>
            </a:pPr>
            <a:endParaRPr lang="uk-UA" sz="2000" dirty="0"/>
          </a:p>
          <a:p>
            <a:pPr>
              <a:buFontTx/>
              <a:buChar char="-"/>
            </a:pPr>
            <a:endParaRPr lang="uk-UA" sz="2000" dirty="0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FB9A854F-073A-0A17-8F84-6FD0945F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99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5361D-3475-79A8-093C-409081DF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 fontScale="90000"/>
          </a:bodyPr>
          <a:lstStyle/>
          <a:p>
            <a:r>
              <a:rPr lang="uk-UA" sz="34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Предиктивний ШІ: VICTOR — перша система ШІ Верховного суду Бразилії (2019)</a:t>
            </a:r>
            <a:endParaRPr lang="uk-UA" sz="3400"/>
          </a:p>
        </p:txBody>
      </p:sp>
      <p:pic>
        <p:nvPicPr>
          <p:cNvPr id="18" name="Picture 17" descr="Lupa e ponto de interrogação">
            <a:extLst>
              <a:ext uri="{FF2B5EF4-FFF2-40B4-BE49-F238E27FC236}">
                <a16:creationId xmlns:a16="http://schemas.microsoft.com/office/drawing/2014/main" id="{F2175DC3-1850-2237-038E-6FD5B0F2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" r="-2" b="-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B8AB9-75C8-36BD-CDEA-1EA35E24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Мета: аналіз вимоги щодо загальної суспільної значущості в апеляційних скаргах</a:t>
            </a:r>
          </a:p>
          <a:p>
            <a:endParaRPr lang="uk-UA" sz="2000" dirty="0"/>
          </a:p>
          <a:p>
            <a:pPr marL="0" indent="0">
              <a:buNone/>
            </a:pPr>
            <a:r>
              <a:rPr lang="uk-UA" sz="2000" dirty="0"/>
              <a:t>Ключові питання: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а) Як навчали VICTOR?</a:t>
            </a:r>
          </a:p>
          <a:p>
            <a:pPr marL="0" indent="0">
              <a:buNone/>
            </a:pPr>
            <a:r>
              <a:rPr lang="uk-UA" sz="2000" dirty="0"/>
              <a:t>б) Чому VICTOR виконує за 5 секунд завдання, яке людині займало б 45 хвилин?</a:t>
            </a:r>
          </a:p>
          <a:p>
            <a:pPr marL="0" indent="0">
              <a:buNone/>
            </a:pPr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2268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529298-92D8-678F-4304-BF562E70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uk-UA" sz="4000" b="1" dirty="0" err="1"/>
              <a:t>Виклики предиктивних інструментів ШІ</a:t>
            </a:r>
            <a:endParaRPr lang="uk-UA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355C5-956E-4757-9606-B3B5D79E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b="1" dirty="0"/>
              <a:t>- Кібербезпека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b="1" dirty="0"/>
              <a:t>- Непрозорість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b="1"/>
              <a:t>- Упередженість</a:t>
            </a:r>
            <a:endParaRPr lang="uk-UA" sz="2000" dirty="0"/>
          </a:p>
          <a:p>
            <a:pPr>
              <a:buFontTx/>
              <a:buChar char="-"/>
            </a:pPr>
            <a:endParaRPr lang="uk-UA" sz="2000" dirty="0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FB9A854F-073A-0A17-8F84-6FD0945F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99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5F63-6743-C3D0-F00F-52E20DEE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uk-UA" sz="3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Генеративний ШІ: новий рубіж</a:t>
            </a:r>
            <a:endParaRPr lang="uk-UA" sz="3200"/>
          </a:p>
        </p:txBody>
      </p:sp>
      <p:pic>
        <p:nvPicPr>
          <p:cNvPr id="13" name="Picture 4" descr="Tela de fundo abstrata">
            <a:extLst>
              <a:ext uri="{FF2B5EF4-FFF2-40B4-BE49-F238E27FC236}">
                <a16:creationId xmlns:a16="http://schemas.microsoft.com/office/drawing/2014/main" id="{A44DB5C9-03B3-3E14-1DB4-ECF94D2F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43" r="7690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C8C0-11D2-605C-E1EB-05A59E06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err="1"/>
              <a:t>Генеративний ШІ: системи штучного інтелекту, здатні створювати НОВИЙ, ОРИГІНАЛЬНИЙ контент або інформацію (текст, зображення, відео чи дані), виявляючи закономірності у великих масивах даних та генеруючи результати, ЯКИХ РАНІШЕ НЕ ІСНУВАЛО.</a:t>
            </a:r>
            <a:endParaRPr lang="uk-UA" sz="2000" b="0" i="0" u="none" strike="noStrike" dirty="0">
              <a:effectLst/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2000" b="0" i="0" u="none" strike="noStrike" dirty="0">
              <a:effectLst/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uk-UA" sz="2000" b="0" i="0" u="none" strike="noStrike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3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665F63-6743-C3D0-F00F-52E20DEE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uk-UA" sz="40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Генеративний ШІ в бразильській судовій системі</a:t>
            </a:r>
            <a:endParaRPr lang="uk-UA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C8C0-11D2-605C-E1EB-05A59E06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uk-UA" sz="1700" b="1" dirty="0">
                <a:latin typeface="Avenir Book" panose="02000503020000020003" pitchFamily="2" charset="0"/>
              </a:rPr>
              <a:t>ВИКОРИСТАННЯ:</a:t>
            </a:r>
          </a:p>
          <a:p>
            <a:pPr marL="0" indent="0">
              <a:buNone/>
            </a:pPr>
            <a:endParaRPr lang="uk-UA" sz="1700" b="1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uk-UA" sz="1900" b="1" dirty="0">
                <a:latin typeface="Avenir Book" panose="02000503020000020003" pitchFamily="2" charset="0"/>
              </a:rPr>
              <a:t>1) Особисте використання суддями: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0" i="0" u="none" strike="noStrike" dirty="0" err="1">
                <a:effectLst/>
                <a:latin typeface="Avenir Book" panose="02000503020000020003" pitchFamily="2" charset="0"/>
              </a:rPr>
              <a:t>Асистент для написання висновків та рішень</a:t>
            </a:r>
            <a:endParaRPr lang="uk-UA" sz="1700" b="0" i="0" u="none" strike="noStrike" dirty="0">
              <a:effectLst/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0" i="0" u="none" strike="noStrike" dirty="0">
                <a:effectLst/>
                <a:latin typeface="Avenir Book" panose="02000503020000020003" pitchFamily="2" charset="0"/>
              </a:rPr>
              <a:t>Інструмент для дослідження альтернативних правових сценаріїв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0" i="0" u="none" strike="noStrike" dirty="0" err="1">
                <a:effectLst/>
                <a:latin typeface="Avenir Book" panose="02000503020000020003" pitchFamily="2" charset="0"/>
              </a:rPr>
              <a:t>Узагальнення юридичних документів</a:t>
            </a:r>
            <a:endParaRPr lang="uk-UA" sz="1700" b="0" i="0" u="none" strike="noStrike" dirty="0">
              <a:effectLst/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0" i="0" u="none" strike="noStrike" dirty="0" err="1">
                <a:effectLst/>
                <a:latin typeface="Avenir Book" panose="02000503020000020003" pitchFamily="2" charset="0"/>
              </a:rPr>
              <a:t>Виявлення суперечностей у показаннях свідків</a:t>
            </a:r>
            <a:endParaRPr lang="uk-UA" sz="1700" b="0" i="0" u="none" strike="noStrike" dirty="0">
              <a:effectLst/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0" i="0" u="none" strike="noStrike" dirty="0" err="1">
                <a:effectLst/>
                <a:latin typeface="Avenir Book" panose="02000503020000020003" pitchFamily="2" charset="0"/>
              </a:rPr>
              <a:t>Допомога у формулюванні запитань для судових експертів тощо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1700" b="1" i="0" u="none" strike="noStrike" dirty="0">
              <a:effectLst/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uk-UA" sz="1700" b="1" dirty="0">
                <a:latin typeface="Avenir Book" panose="02000503020000020003" pitchFamily="2" charset="0"/>
                <a:sym typeface="Wingdings" pitchFamily="2" charset="2"/>
              </a:rPr>
              <a:t> ЯК Я ВИКОРИСТОВУЮ ЦЕ У СВОЇЙ СУДОВІЙ ПРАКТИЦІ СЬОГОДНІ?</a:t>
            </a:r>
            <a:endParaRPr lang="uk-UA" sz="1700" b="1" i="0" u="none" strike="noStrike" dirty="0">
              <a:effectLst/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uk-UA" sz="1700" b="0" i="0" u="none" strike="noStrike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12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447754E3-8FC6-5DAF-B6E3-1A3B359A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956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694007-7C41-4F17-BB6E-5D9F7A3DD458}">
  <we:reference id="wa200010001" version="1.0.0.0" store="en-US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222749</TotalTime>
  <Words>560</Words>
  <Application>Microsoft Office PowerPoint</Application>
  <PresentationFormat>Широкоэкранный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Avenir Book</vt:lpstr>
      <vt:lpstr>Calibri</vt:lpstr>
      <vt:lpstr>Wingdings</vt:lpstr>
      <vt:lpstr>Tema do Office</vt:lpstr>
      <vt:lpstr>Революція штучного інтелекту в бразильській судовій системі</vt:lpstr>
      <vt:lpstr>Короткий огляд бразильського судового контексту</vt:lpstr>
      <vt:lpstr>Предиктивний ШІ в Бразилії</vt:lpstr>
      <vt:lpstr>Предиктивний ШІ в бразильській судовій системі (приклади)</vt:lpstr>
      <vt:lpstr>Предиктивний ШІ в судовій системі</vt:lpstr>
      <vt:lpstr>Предиктивний ШІ: VICTOR — перша система ШІ Верховного суду Бразилії (2019)</vt:lpstr>
      <vt:lpstr>Виклики предиктивних інструментів ШІ</vt:lpstr>
      <vt:lpstr>Генеративний ШІ: новий рубіж</vt:lpstr>
      <vt:lpstr>Генеративний ШІ в бразильській судовій системі</vt:lpstr>
      <vt:lpstr>Генеративний ШІ в бразильській судовій системі</vt:lpstr>
      <vt:lpstr>Генеративний ШІ в бразильській судовій системі</vt:lpstr>
      <vt:lpstr>Виклики використання генеративних інструментів ШІ в судовій системі</vt:lpstr>
      <vt:lpstr>Регулювання ШІ в бразильській судовій системі</vt:lpstr>
      <vt:lpstr>Інституційний шлях до судового ШІ</vt:lpstr>
      <vt:lpstr>Підсумкові роздуми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within the Brazilian Judiciary</dc:title>
  <dc:creator>isabela ferrari</dc:creator>
  <cp:lastModifiedBy>НШСУ</cp:lastModifiedBy>
  <cp:revision>12</cp:revision>
  <dcterms:created xsi:type="dcterms:W3CDTF">2025-02-24T18:46:08Z</dcterms:created>
  <dcterms:modified xsi:type="dcterms:W3CDTF">2026-03-20T14:12:25Z</dcterms:modified>
</cp:coreProperties>
</file>