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300" r:id="rId2"/>
    <p:sldId id="301" r:id="rId3"/>
    <p:sldId id="302"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0" r:id="rId22"/>
    <p:sldId id="321" r:id="rId23"/>
    <p:sldId id="322" r:id="rId24"/>
    <p:sldId id="323" r:id="rId25"/>
    <p:sldId id="324" r:id="rId26"/>
    <p:sldId id="325" r:id="rId27"/>
    <p:sldId id="326" r:id="rId28"/>
    <p:sldId id="327" r:id="rId29"/>
    <p:sldId id="328" r:id="rId30"/>
    <p:sldId id="329" r:id="rId31"/>
    <p:sldId id="330" r:id="rId32"/>
    <p:sldId id="331" r:id="rId33"/>
    <p:sldId id="332" r:id="rId34"/>
    <p:sldId id="333" r:id="rId35"/>
    <p:sldId id="334" r:id="rId36"/>
    <p:sldId id="335" r:id="rId37"/>
    <p:sldId id="336" r:id="rId38"/>
    <p:sldId id="337" r:id="rId39"/>
    <p:sldId id="338" r:id="rId40"/>
    <p:sldId id="339" r:id="rId41"/>
    <p:sldId id="340" r:id="rId42"/>
    <p:sldId id="341" r:id="rId43"/>
    <p:sldId id="342" r:id="rId44"/>
    <p:sldId id="343" r:id="rId45"/>
  </p:sldIdLst>
  <p:sldSz cx="12192000" cy="6858000"/>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uk-UA"/>
          </a:p>
        </p:txBody>
      </p:sp>
      <p:sp>
        <p:nvSpPr>
          <p:cNvPr id="1044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EE7B7C6C-FB3A-4491-94C1-3D2FF097CDF8}" type="datetimeFigureOut">
              <a:rPr lang="uk-UA"/>
              <a:pPr/>
              <a:t>24.03.2026</a:t>
            </a:fld>
            <a:endParaRPr lang="uk-UA"/>
          </a:p>
        </p:txBody>
      </p:sp>
      <p:sp>
        <p:nvSpPr>
          <p:cNvPr id="104452"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p:spPr>
      </p:sp>
      <p:sp>
        <p:nvSpPr>
          <p:cNvPr id="1044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uk-UA"/>
              <a:t>Образец текста</a:t>
            </a:r>
          </a:p>
          <a:p>
            <a:pPr lvl="1"/>
            <a:r>
              <a:rPr lang="uk-UA"/>
              <a:t>Второй уровень</a:t>
            </a:r>
          </a:p>
          <a:p>
            <a:pPr lvl="2"/>
            <a:r>
              <a:rPr lang="uk-UA"/>
              <a:t>Третий уровень</a:t>
            </a:r>
          </a:p>
          <a:p>
            <a:pPr lvl="3"/>
            <a:r>
              <a:rPr lang="uk-UA"/>
              <a:t>Четвертый уровень</a:t>
            </a:r>
          </a:p>
          <a:p>
            <a:pPr lvl="4"/>
            <a:r>
              <a:rPr lang="uk-UA"/>
              <a:t>Пятый уровень</a:t>
            </a:r>
          </a:p>
        </p:txBody>
      </p:sp>
      <p:sp>
        <p:nvSpPr>
          <p:cNvPr id="1044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uk-UA"/>
          </a:p>
        </p:txBody>
      </p:sp>
      <p:sp>
        <p:nvSpPr>
          <p:cNvPr id="1044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9162956F-82C4-41A0-A857-498ADE3589F3}" type="slidenum">
              <a:rPr lang="uk-UA"/>
              <a:pPr/>
              <a:t>‹#›</a:t>
            </a:fld>
            <a:endParaRPr lang="uk-U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xfrm>
            <a:off x="685800" y="1143000"/>
            <a:ext cx="5486400" cy="3086100"/>
          </a:xfrm>
          <a:ln/>
        </p:spPr>
      </p:sp>
      <p:sp>
        <p:nvSpPr>
          <p:cNvPr id="105475" name="Notes Placeholder 2"/>
          <p:cNvSpPr>
            <a:spLocks noGrp="1"/>
          </p:cNvSpPr>
          <p:nvPr>
            <p:ph type="body" idx="1"/>
          </p:nvPr>
        </p:nvSpPr>
        <p:spPr>
          <a:xfrm>
            <a:off x="685800" y="4400550"/>
            <a:ext cx="5486400" cy="3600450"/>
          </a:xfrm>
        </p:spPr>
        <p:txBody>
          <a:bodyPr/>
          <a:lstStyle/>
          <a:p>
            <a:pPr>
              <a:spcBef>
                <a:spcPct val="0"/>
              </a:spcBef>
            </a:pPr>
            <a:endParaRPr lang="uk-UA"/>
          </a:p>
        </p:txBody>
      </p:sp>
      <p:sp>
        <p:nvSpPr>
          <p:cNvPr id="30723" name="Slide Number Placeholder 3"/>
          <p:cNvSpPr txBox="1">
            <a:spLocks noGrp="1"/>
          </p:cNvSpPr>
          <p:nvPr/>
        </p:nvSpPr>
        <p:spPr bwMode="auto">
          <a:xfrm>
            <a:off x="3884613" y="8685213"/>
            <a:ext cx="2971800" cy="458787"/>
          </a:xfrm>
          <a:prstGeom prst="rect">
            <a:avLst/>
          </a:prstGeom>
          <a:noFill/>
          <a:ln>
            <a:miter lim="800000"/>
            <a:headEnd/>
            <a:tailEnd/>
          </a:ln>
        </p:spPr>
        <p:txBody>
          <a:bodyPr anchor="b"/>
          <a:lstStyle/>
          <a:p>
            <a:pPr algn="r">
              <a:defRPr/>
            </a:pPr>
            <a:fld id="{2FA6C67B-DB53-4358-951F-829482E8AEA9}" type="slidenum">
              <a:rPr lang="en-US" sz="1200">
                <a:latin typeface="+mn-lt"/>
              </a:rPr>
              <a:pPr algn="r">
                <a:defRPr/>
              </a:pPr>
              <a:t>44</a:t>
            </a:fld>
            <a:endParaRPr lang="en-US" sz="120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54199"/>
            <a:ext cx="9144000" cy="1655763"/>
          </a:xfrm>
        </p:spPr>
        <p:txBody>
          <a:bodyPr anchor="b"/>
          <a:lstStyle>
            <a:lvl1pPr algn="ctr">
              <a:defRPr sz="6000"/>
            </a:lvl1pPr>
          </a:lstStyle>
          <a:p>
            <a:r>
              <a:rPr lang="en-US"/>
              <a:t>Click to edit Master title style</a:t>
            </a:r>
            <a:endParaRPr lang="fr-FR"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dirty="0"/>
          </a:p>
        </p:txBody>
      </p:sp>
      <p:sp>
        <p:nvSpPr>
          <p:cNvPr id="4" name="Date Placeholder 6"/>
          <p:cNvSpPr>
            <a:spLocks noGrp="1"/>
          </p:cNvSpPr>
          <p:nvPr>
            <p:ph type="dt" sz="half" idx="10"/>
          </p:nvPr>
        </p:nvSpPr>
        <p:spPr>
          <a:xfrm>
            <a:off x="1524000" y="5330825"/>
            <a:ext cx="9144000" cy="365125"/>
          </a:xfrm>
        </p:spPr>
        <p:txBody>
          <a:bodyPr/>
          <a:lstStyle>
            <a:lvl1pPr algn="ctr">
              <a:defRPr smtClean="0"/>
            </a:lvl1pPr>
          </a:lstStyle>
          <a:p>
            <a:pPr>
              <a:defRPr/>
            </a:pPr>
            <a:fld id="{64DFBBDE-785D-4B1A-955C-0734B3ACBDBC}" type="datetimeFigureOut">
              <a:rPr lang="fr-FR"/>
              <a:pPr>
                <a:defRPr/>
              </a:pPr>
              <a:t>24/03/2026</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838200" y="2610197"/>
            <a:ext cx="10515600" cy="32419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8" name="Title 1"/>
          <p:cNvSpPr>
            <a:spLocks noGrp="1"/>
          </p:cNvSpPr>
          <p:nvPr>
            <p:ph type="title"/>
          </p:nvPr>
        </p:nvSpPr>
        <p:spPr>
          <a:xfrm>
            <a:off x="838200" y="1908752"/>
            <a:ext cx="10515600" cy="597391"/>
          </a:xfrm>
        </p:spPr>
        <p:txBody>
          <a:bodyPr/>
          <a:lstStyle/>
          <a:p>
            <a:r>
              <a:rPr lang="en-US"/>
              <a:t>Click to edit Master title style</a:t>
            </a:r>
            <a:endParaRPr lang="fr-FR" dirty="0"/>
          </a:p>
        </p:txBody>
      </p:sp>
      <p:sp>
        <p:nvSpPr>
          <p:cNvPr id="4" name="Slide Number Placeholder 5"/>
          <p:cNvSpPr>
            <a:spLocks noGrp="1"/>
          </p:cNvSpPr>
          <p:nvPr>
            <p:ph type="sldNum" sz="quarter" idx="10"/>
          </p:nvPr>
        </p:nvSpPr>
        <p:spPr/>
        <p:txBody>
          <a:bodyPr/>
          <a:lstStyle>
            <a:lvl1pPr>
              <a:defRPr/>
            </a:lvl1pPr>
          </a:lstStyle>
          <a:p>
            <a:pPr>
              <a:defRPr/>
            </a:pPr>
            <a:fld id="{2AA446DA-F23F-4477-B108-A05344B40550}" type="slidenum">
              <a:rPr lang="fr-FR"/>
              <a:pPr>
                <a:defRPr/>
              </a:pPr>
              <a:t>‹#›</a:t>
            </a:fld>
            <a:endParaRPr lang="fr-FR"/>
          </a:p>
        </p:txBody>
      </p:sp>
      <p:sp>
        <p:nvSpPr>
          <p:cNvPr id="5" name="Date Placeholder 6"/>
          <p:cNvSpPr>
            <a:spLocks noGrp="1"/>
          </p:cNvSpPr>
          <p:nvPr>
            <p:ph type="dt" sz="half" idx="11"/>
          </p:nvPr>
        </p:nvSpPr>
        <p:spPr/>
        <p:txBody>
          <a:bodyPr/>
          <a:lstStyle>
            <a:lvl1pPr>
              <a:defRPr/>
            </a:lvl1pPr>
          </a:lstStyle>
          <a:p>
            <a:pPr>
              <a:defRPr/>
            </a:pPr>
            <a:fld id="{7A506C01-D0C9-4E1D-8AD0-DBF808DF955D}" type="datetimeFigureOut">
              <a:rPr lang="fr-FR"/>
              <a:pPr>
                <a:defRPr/>
              </a:pPr>
              <a:t>24/03/2026</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920239"/>
            <a:ext cx="2628900" cy="3923608"/>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838200" y="1920240"/>
            <a:ext cx="7734300" cy="392360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Slide Number Placeholder 5"/>
          <p:cNvSpPr>
            <a:spLocks noGrp="1"/>
          </p:cNvSpPr>
          <p:nvPr>
            <p:ph type="sldNum" sz="quarter" idx="10"/>
          </p:nvPr>
        </p:nvSpPr>
        <p:spPr/>
        <p:txBody>
          <a:bodyPr/>
          <a:lstStyle>
            <a:lvl1pPr>
              <a:defRPr/>
            </a:lvl1pPr>
          </a:lstStyle>
          <a:p>
            <a:pPr>
              <a:defRPr/>
            </a:pPr>
            <a:fld id="{4F11C082-E490-4474-BA10-D4027D9DB5D3}" type="slidenum">
              <a:rPr lang="fr-FR"/>
              <a:pPr>
                <a:defRPr/>
              </a:pPr>
              <a:t>‹#›</a:t>
            </a:fld>
            <a:endParaRPr lang="fr-FR"/>
          </a:p>
        </p:txBody>
      </p:sp>
      <p:sp>
        <p:nvSpPr>
          <p:cNvPr id="5" name="Date Placeholder 6"/>
          <p:cNvSpPr>
            <a:spLocks noGrp="1"/>
          </p:cNvSpPr>
          <p:nvPr>
            <p:ph type="dt" sz="half" idx="11"/>
          </p:nvPr>
        </p:nvSpPr>
        <p:spPr/>
        <p:txBody>
          <a:bodyPr/>
          <a:lstStyle>
            <a:lvl1pPr>
              <a:defRPr/>
            </a:lvl1pPr>
          </a:lstStyle>
          <a:p>
            <a:pPr>
              <a:defRPr/>
            </a:pPr>
            <a:fld id="{5087E589-2B0A-4ACE-A4F8-8F909292267C}" type="datetimeFigureOut">
              <a:rPr lang="fr-FR"/>
              <a:pPr>
                <a:defRPr/>
              </a:pPr>
              <a:t>24/03/2026</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886989"/>
            <a:ext cx="10515600" cy="601720"/>
          </a:xfrm>
        </p:spPr>
        <p:txBody>
          <a:bodyPr/>
          <a:lstStyle/>
          <a:p>
            <a:r>
              <a:rPr lang="en-US"/>
              <a:t>Click to edit Master title style</a:t>
            </a:r>
            <a:endParaRPr lang="fr-FR" dirty="0"/>
          </a:p>
        </p:txBody>
      </p:sp>
      <p:sp>
        <p:nvSpPr>
          <p:cNvPr id="3" name="Content Placeholder 2"/>
          <p:cNvSpPr>
            <a:spLocks noGrp="1"/>
          </p:cNvSpPr>
          <p:nvPr>
            <p:ph idx="1"/>
          </p:nvPr>
        </p:nvSpPr>
        <p:spPr>
          <a:xfrm>
            <a:off x="838200" y="2576945"/>
            <a:ext cx="10515600" cy="32752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Slide Number Placeholder 5"/>
          <p:cNvSpPr>
            <a:spLocks noGrp="1"/>
          </p:cNvSpPr>
          <p:nvPr>
            <p:ph type="sldNum" sz="quarter" idx="10"/>
          </p:nvPr>
        </p:nvSpPr>
        <p:spPr/>
        <p:txBody>
          <a:bodyPr/>
          <a:lstStyle>
            <a:lvl1pPr>
              <a:defRPr/>
            </a:lvl1pPr>
          </a:lstStyle>
          <a:p>
            <a:pPr>
              <a:defRPr/>
            </a:pPr>
            <a:fld id="{A17AF8DE-B341-4D57-80B7-75784B19D3DD}" type="slidenum">
              <a:rPr lang="fr-FR"/>
              <a:pPr>
                <a:defRPr/>
              </a:pPr>
              <a:t>‹#›</a:t>
            </a:fld>
            <a:endParaRPr lang="fr-FR"/>
          </a:p>
        </p:txBody>
      </p:sp>
      <p:sp>
        <p:nvSpPr>
          <p:cNvPr id="5" name="Date Placeholder 6"/>
          <p:cNvSpPr>
            <a:spLocks noGrp="1"/>
          </p:cNvSpPr>
          <p:nvPr>
            <p:ph type="dt" sz="half" idx="11"/>
          </p:nvPr>
        </p:nvSpPr>
        <p:spPr/>
        <p:txBody>
          <a:bodyPr/>
          <a:lstStyle>
            <a:lvl1pPr>
              <a:defRPr/>
            </a:lvl1pPr>
          </a:lstStyle>
          <a:p>
            <a:pPr>
              <a:defRPr/>
            </a:pPr>
            <a:fld id="{2BD66147-CA98-41E7-B73C-C157CA51266C}" type="datetimeFigureOut">
              <a:rPr lang="fr-FR"/>
              <a:pPr>
                <a:defRPr/>
              </a:pPr>
              <a:t>24/03/2026</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p:cNvSpPr>
            <a:spLocks noGrp="1"/>
          </p:cNvSpPr>
          <p:nvPr>
            <p:ph type="body" idx="1"/>
          </p:nvPr>
        </p:nvSpPr>
        <p:spPr>
          <a:xfrm>
            <a:off x="831850" y="4589464"/>
            <a:ext cx="10515600" cy="1229446"/>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Slide Number Placeholder 5"/>
          <p:cNvSpPr>
            <a:spLocks noGrp="1"/>
          </p:cNvSpPr>
          <p:nvPr>
            <p:ph type="sldNum" sz="quarter" idx="10"/>
          </p:nvPr>
        </p:nvSpPr>
        <p:spPr/>
        <p:txBody>
          <a:bodyPr/>
          <a:lstStyle>
            <a:lvl1pPr>
              <a:defRPr/>
            </a:lvl1pPr>
          </a:lstStyle>
          <a:p>
            <a:pPr>
              <a:defRPr/>
            </a:pPr>
            <a:fld id="{8B76FEF9-B736-48DA-9B3C-17159AFB14C4}" type="slidenum">
              <a:rPr lang="fr-FR"/>
              <a:pPr>
                <a:defRPr/>
              </a:pPr>
              <a:t>‹#›</a:t>
            </a:fld>
            <a:endParaRPr lang="fr-FR"/>
          </a:p>
        </p:txBody>
      </p:sp>
      <p:sp>
        <p:nvSpPr>
          <p:cNvPr id="5" name="Date Placeholder 6"/>
          <p:cNvSpPr>
            <a:spLocks noGrp="1"/>
          </p:cNvSpPr>
          <p:nvPr>
            <p:ph type="dt" sz="half" idx="11"/>
          </p:nvPr>
        </p:nvSpPr>
        <p:spPr/>
        <p:txBody>
          <a:bodyPr/>
          <a:lstStyle>
            <a:lvl1pPr>
              <a:defRPr/>
            </a:lvl1pPr>
          </a:lstStyle>
          <a:p>
            <a:pPr>
              <a:defRPr/>
            </a:pPr>
            <a:fld id="{B41034C3-B7D1-44B6-8454-A87858C0A4A1}" type="datetimeFigureOut">
              <a:rPr lang="fr-FR"/>
              <a:pPr>
                <a:defRPr/>
              </a:pPr>
              <a:t>24/03/2026</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908752"/>
            <a:ext cx="10515600" cy="597391"/>
          </a:xfrm>
        </p:spPr>
        <p:txBody>
          <a:bodyPr/>
          <a:lstStyle/>
          <a:p>
            <a:r>
              <a:rPr lang="en-US"/>
              <a:t>Click to edit Master title style</a:t>
            </a:r>
            <a:endParaRPr lang="fr-FR" dirty="0"/>
          </a:p>
        </p:txBody>
      </p:sp>
      <p:sp>
        <p:nvSpPr>
          <p:cNvPr id="3" name="Content Placeholder 2"/>
          <p:cNvSpPr>
            <a:spLocks noGrp="1"/>
          </p:cNvSpPr>
          <p:nvPr>
            <p:ph sz="half" idx="1"/>
          </p:nvPr>
        </p:nvSpPr>
        <p:spPr>
          <a:xfrm>
            <a:off x="838200" y="2610196"/>
            <a:ext cx="5181600" cy="3225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Content Placeholder 3"/>
          <p:cNvSpPr>
            <a:spLocks noGrp="1"/>
          </p:cNvSpPr>
          <p:nvPr>
            <p:ph sz="half" idx="2"/>
          </p:nvPr>
        </p:nvSpPr>
        <p:spPr>
          <a:xfrm>
            <a:off x="6172200" y="2610196"/>
            <a:ext cx="5181600" cy="32253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5" name="Slide Number Placeholder 5"/>
          <p:cNvSpPr>
            <a:spLocks noGrp="1"/>
          </p:cNvSpPr>
          <p:nvPr>
            <p:ph type="sldNum" sz="quarter" idx="10"/>
          </p:nvPr>
        </p:nvSpPr>
        <p:spPr/>
        <p:txBody>
          <a:bodyPr/>
          <a:lstStyle>
            <a:lvl1pPr>
              <a:defRPr/>
            </a:lvl1pPr>
          </a:lstStyle>
          <a:p>
            <a:pPr>
              <a:defRPr/>
            </a:pPr>
            <a:fld id="{522B6CC3-6479-4F1A-BA4F-DD9EA4382A1F}" type="slidenum">
              <a:rPr lang="fr-FR"/>
              <a:pPr>
                <a:defRPr/>
              </a:pPr>
              <a:t>‹#›</a:t>
            </a:fld>
            <a:endParaRPr lang="fr-FR"/>
          </a:p>
        </p:txBody>
      </p:sp>
      <p:sp>
        <p:nvSpPr>
          <p:cNvPr id="6" name="Date Placeholder 6"/>
          <p:cNvSpPr>
            <a:spLocks noGrp="1"/>
          </p:cNvSpPr>
          <p:nvPr>
            <p:ph type="dt" sz="half" idx="11"/>
          </p:nvPr>
        </p:nvSpPr>
        <p:spPr/>
        <p:txBody>
          <a:bodyPr/>
          <a:lstStyle>
            <a:lvl1pPr>
              <a:defRPr/>
            </a:lvl1pPr>
          </a:lstStyle>
          <a:p>
            <a:pPr>
              <a:defRPr/>
            </a:pPr>
            <a:fld id="{F9DBC223-09D9-4CA3-B960-B9DA08BE2722}" type="datetimeFigureOut">
              <a:rPr lang="fr-FR"/>
              <a:pPr>
                <a:defRPr/>
              </a:pPr>
              <a:t>24/03/2026</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6612" y="1917079"/>
            <a:ext cx="10515600" cy="619426"/>
          </a:xfrm>
        </p:spPr>
        <p:txBody>
          <a:bodyPr/>
          <a:lstStyle/>
          <a:p>
            <a:r>
              <a:rPr lang="en-US"/>
              <a:t>Click to edit Master title style</a:t>
            </a:r>
            <a:endParaRPr lang="fr-FR"/>
          </a:p>
        </p:txBody>
      </p:sp>
      <p:sp>
        <p:nvSpPr>
          <p:cNvPr id="3" name="Text Placeholder 2"/>
          <p:cNvSpPr>
            <a:spLocks noGrp="1"/>
          </p:cNvSpPr>
          <p:nvPr>
            <p:ph type="body" idx="1"/>
          </p:nvPr>
        </p:nvSpPr>
        <p:spPr>
          <a:xfrm>
            <a:off x="836612" y="270319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3657599"/>
            <a:ext cx="5157787" cy="2244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p:cNvSpPr>
            <a:spLocks noGrp="1"/>
          </p:cNvSpPr>
          <p:nvPr>
            <p:ph type="body" sz="quarter" idx="3"/>
          </p:nvPr>
        </p:nvSpPr>
        <p:spPr>
          <a:xfrm>
            <a:off x="6197603" y="271445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657599"/>
            <a:ext cx="5183188" cy="2244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7" name="Slide Number Placeholder 5"/>
          <p:cNvSpPr>
            <a:spLocks noGrp="1"/>
          </p:cNvSpPr>
          <p:nvPr>
            <p:ph type="sldNum" sz="quarter" idx="10"/>
          </p:nvPr>
        </p:nvSpPr>
        <p:spPr/>
        <p:txBody>
          <a:bodyPr/>
          <a:lstStyle>
            <a:lvl1pPr>
              <a:defRPr/>
            </a:lvl1pPr>
          </a:lstStyle>
          <a:p>
            <a:pPr>
              <a:defRPr/>
            </a:pPr>
            <a:fld id="{037CC544-EB58-42C6-9F91-3D8A28103EB4}" type="slidenum">
              <a:rPr lang="fr-FR"/>
              <a:pPr>
                <a:defRPr/>
              </a:pPr>
              <a:t>‹#›</a:t>
            </a:fld>
            <a:endParaRPr lang="fr-FR"/>
          </a:p>
        </p:txBody>
      </p:sp>
      <p:sp>
        <p:nvSpPr>
          <p:cNvPr id="8" name="Date Placeholder 6"/>
          <p:cNvSpPr>
            <a:spLocks noGrp="1"/>
          </p:cNvSpPr>
          <p:nvPr>
            <p:ph type="dt" sz="half" idx="11"/>
          </p:nvPr>
        </p:nvSpPr>
        <p:spPr/>
        <p:txBody>
          <a:bodyPr/>
          <a:lstStyle>
            <a:lvl1pPr>
              <a:defRPr/>
            </a:lvl1pPr>
          </a:lstStyle>
          <a:p>
            <a:pPr>
              <a:defRPr/>
            </a:pPr>
            <a:fld id="{747EBABD-B20B-44BB-8AA0-EE609F6137FB}" type="datetimeFigureOut">
              <a:rPr lang="fr-FR"/>
              <a:pPr>
                <a:defRPr/>
              </a:pPr>
              <a:t>24/03/2026</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1836479"/>
            <a:ext cx="10515600" cy="790344"/>
          </a:xfrm>
        </p:spPr>
        <p:txBody>
          <a:bodyPr/>
          <a:lstStyle/>
          <a:p>
            <a:r>
              <a:rPr lang="en-US"/>
              <a:t>Click to edit Master title style</a:t>
            </a:r>
            <a:endParaRPr lang="fr-FR" dirty="0"/>
          </a:p>
        </p:txBody>
      </p:sp>
      <p:sp>
        <p:nvSpPr>
          <p:cNvPr id="3" name="Slide Number Placeholder 5"/>
          <p:cNvSpPr>
            <a:spLocks noGrp="1"/>
          </p:cNvSpPr>
          <p:nvPr>
            <p:ph type="sldNum" sz="quarter" idx="10"/>
          </p:nvPr>
        </p:nvSpPr>
        <p:spPr/>
        <p:txBody>
          <a:bodyPr/>
          <a:lstStyle>
            <a:lvl1pPr>
              <a:defRPr/>
            </a:lvl1pPr>
          </a:lstStyle>
          <a:p>
            <a:pPr>
              <a:defRPr/>
            </a:pPr>
            <a:fld id="{53AD0CFD-E6F8-4201-9B71-BBCBDBF1743F}" type="slidenum">
              <a:rPr lang="fr-FR"/>
              <a:pPr>
                <a:defRPr/>
              </a:pPr>
              <a:t>‹#›</a:t>
            </a:fld>
            <a:endParaRPr lang="fr-FR"/>
          </a:p>
        </p:txBody>
      </p:sp>
      <p:sp>
        <p:nvSpPr>
          <p:cNvPr id="4" name="Date Placeholder 6"/>
          <p:cNvSpPr>
            <a:spLocks noGrp="1"/>
          </p:cNvSpPr>
          <p:nvPr>
            <p:ph type="dt" sz="half" idx="11"/>
          </p:nvPr>
        </p:nvSpPr>
        <p:spPr/>
        <p:txBody>
          <a:bodyPr/>
          <a:lstStyle>
            <a:lvl1pPr>
              <a:defRPr/>
            </a:lvl1pPr>
          </a:lstStyle>
          <a:p>
            <a:pPr>
              <a:defRPr/>
            </a:pPr>
            <a:fld id="{39812209-3048-4AB5-9B2F-3B7865CDEE95}" type="datetimeFigureOut">
              <a:rPr lang="fr-FR"/>
              <a:pPr>
                <a:defRPr/>
              </a:pPr>
              <a:t>24/03/2026</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7D3AE7EF-1FCB-4D11-877A-AEF2BB0018B8}" type="slidenum">
              <a:rPr lang="fr-FR"/>
              <a:pPr>
                <a:defRPr/>
              </a:pPr>
              <a:t>‹#›</a:t>
            </a:fld>
            <a:endParaRPr lang="fr-FR"/>
          </a:p>
        </p:txBody>
      </p:sp>
      <p:sp>
        <p:nvSpPr>
          <p:cNvPr id="3" name="Date Placeholder 6"/>
          <p:cNvSpPr>
            <a:spLocks noGrp="1"/>
          </p:cNvSpPr>
          <p:nvPr>
            <p:ph type="dt" sz="half" idx="11"/>
          </p:nvPr>
        </p:nvSpPr>
        <p:spPr/>
        <p:txBody>
          <a:bodyPr/>
          <a:lstStyle>
            <a:lvl1pPr>
              <a:defRPr/>
            </a:lvl1pPr>
          </a:lstStyle>
          <a:p>
            <a:pPr>
              <a:defRPr/>
            </a:pPr>
            <a:fld id="{EE651F23-01B0-4B25-8688-7D6CCAC6C7F8}" type="datetimeFigureOut">
              <a:rPr lang="fr-FR"/>
              <a:pPr>
                <a:defRPr/>
              </a:pPr>
              <a:t>24/03/2026</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6612" y="1920240"/>
            <a:ext cx="3932237" cy="937260"/>
          </a:xfrm>
        </p:spPr>
        <p:txBody>
          <a:bodyPr anchor="b"/>
          <a:lstStyle>
            <a:lvl1pPr>
              <a:defRPr sz="3200"/>
            </a:lvl1pPr>
          </a:lstStyle>
          <a:p>
            <a:r>
              <a:rPr lang="en-US"/>
              <a:t>Click to edit Master title style</a:t>
            </a:r>
            <a:endParaRPr lang="fr-FR" dirty="0"/>
          </a:p>
        </p:txBody>
      </p:sp>
      <p:sp>
        <p:nvSpPr>
          <p:cNvPr id="3" name="Content Placeholder 2"/>
          <p:cNvSpPr>
            <a:spLocks noGrp="1"/>
          </p:cNvSpPr>
          <p:nvPr>
            <p:ph idx="1"/>
          </p:nvPr>
        </p:nvSpPr>
        <p:spPr>
          <a:xfrm>
            <a:off x="5183188" y="2057400"/>
            <a:ext cx="6172200" cy="38036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p:cNvSpPr>
            <a:spLocks noGrp="1"/>
          </p:cNvSpPr>
          <p:nvPr>
            <p:ph type="body" sz="half" idx="2"/>
          </p:nvPr>
        </p:nvSpPr>
        <p:spPr>
          <a:xfrm>
            <a:off x="839788" y="3000894"/>
            <a:ext cx="3932237" cy="286809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2BF36422-8A67-4C65-8104-219568A510D6}" type="slidenum">
              <a:rPr lang="fr-FR"/>
              <a:pPr>
                <a:defRPr/>
              </a:pPr>
              <a:t>‹#›</a:t>
            </a:fld>
            <a:endParaRPr lang="fr-FR"/>
          </a:p>
        </p:txBody>
      </p:sp>
      <p:sp>
        <p:nvSpPr>
          <p:cNvPr id="6" name="Date Placeholder 6"/>
          <p:cNvSpPr>
            <a:spLocks noGrp="1"/>
          </p:cNvSpPr>
          <p:nvPr>
            <p:ph type="dt" sz="half" idx="11"/>
          </p:nvPr>
        </p:nvSpPr>
        <p:spPr/>
        <p:txBody>
          <a:bodyPr/>
          <a:lstStyle>
            <a:lvl1pPr>
              <a:defRPr/>
            </a:lvl1pPr>
          </a:lstStyle>
          <a:p>
            <a:pPr>
              <a:defRPr/>
            </a:pPr>
            <a:fld id="{96F9CC31-A505-4215-978A-3E9D50E7ED61}" type="datetimeFigureOut">
              <a:rPr lang="fr-FR"/>
              <a:pPr>
                <a:defRPr/>
              </a:pPr>
              <a:t>24/03/2026</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2045306"/>
            <a:ext cx="3932237" cy="872462"/>
          </a:xfrm>
        </p:spPr>
        <p:txBody>
          <a:bodyPr anchor="b"/>
          <a:lstStyle>
            <a:lvl1pPr>
              <a:defRPr sz="3200"/>
            </a:lvl1pPr>
          </a:lstStyle>
          <a:p>
            <a:r>
              <a:rPr lang="en-US"/>
              <a:t>Click to edit Master title style</a:t>
            </a:r>
            <a:endParaRPr lang="fr-FR" dirty="0"/>
          </a:p>
        </p:txBody>
      </p:sp>
      <p:sp>
        <p:nvSpPr>
          <p:cNvPr id="3" name="Picture Placeholder 2"/>
          <p:cNvSpPr>
            <a:spLocks noGrp="1"/>
          </p:cNvSpPr>
          <p:nvPr>
            <p:ph type="pic" idx="1"/>
          </p:nvPr>
        </p:nvSpPr>
        <p:spPr>
          <a:xfrm>
            <a:off x="5183188" y="2049462"/>
            <a:ext cx="6172200" cy="3811588"/>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FR" noProof="0"/>
          </a:p>
        </p:txBody>
      </p:sp>
      <p:sp>
        <p:nvSpPr>
          <p:cNvPr id="4" name="Text Placeholder 3"/>
          <p:cNvSpPr>
            <a:spLocks noGrp="1"/>
          </p:cNvSpPr>
          <p:nvPr>
            <p:ph type="body" sz="half" idx="2"/>
          </p:nvPr>
        </p:nvSpPr>
        <p:spPr>
          <a:xfrm>
            <a:off x="839788" y="3059084"/>
            <a:ext cx="3932237" cy="280990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5D7EF54A-F149-4A55-8CDD-9ABE75386997}" type="slidenum">
              <a:rPr lang="fr-FR"/>
              <a:pPr>
                <a:defRPr/>
              </a:pPr>
              <a:t>‹#›</a:t>
            </a:fld>
            <a:endParaRPr lang="fr-FR"/>
          </a:p>
        </p:txBody>
      </p:sp>
      <p:sp>
        <p:nvSpPr>
          <p:cNvPr id="6" name="Date Placeholder 6"/>
          <p:cNvSpPr>
            <a:spLocks noGrp="1"/>
          </p:cNvSpPr>
          <p:nvPr>
            <p:ph type="dt" sz="half" idx="11"/>
          </p:nvPr>
        </p:nvSpPr>
        <p:spPr/>
        <p:txBody>
          <a:bodyPr/>
          <a:lstStyle>
            <a:lvl1pPr>
              <a:defRPr/>
            </a:lvl1pPr>
          </a:lstStyle>
          <a:p>
            <a:pPr>
              <a:defRPr/>
            </a:pPr>
            <a:fld id="{4C899CEF-C925-48E1-96D3-08970080E9E1}" type="datetimeFigureOut">
              <a:rPr lang="fr-FR"/>
              <a:pPr>
                <a:defRPr/>
              </a:pPr>
              <a:t>24/03/2026</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fr-FR"/>
          </a:p>
        </p:txBody>
      </p:sp>
      <p:sp>
        <p:nvSpPr>
          <p:cNvPr id="1027" name="Text Placeholder 2"/>
          <p:cNvSpPr>
            <a:spLocks noGrp="1"/>
          </p:cNvSpPr>
          <p:nvPr>
            <p:ph type="body" idx="1"/>
          </p:nvPr>
        </p:nvSpPr>
        <p:spPr bwMode="auto">
          <a:xfrm>
            <a:off x="838200" y="1825625"/>
            <a:ext cx="10515600" cy="4025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EDDCFCD-14A4-40F3-B73B-D6690DFB91D5}" type="slidenum">
              <a:rPr lang="fr-FR"/>
              <a:pPr>
                <a:defRPr/>
              </a:pPr>
              <a:t>‹#›</a:t>
            </a:fld>
            <a:endParaRPr lang="fr-FR"/>
          </a:p>
        </p:txBody>
      </p:sp>
      <p:sp>
        <p:nvSpPr>
          <p:cNvPr id="7" name="Date Placeholder 6"/>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54485C63-64AC-4101-88CE-1B98B5ED6137}" type="datetimeFigureOut">
              <a:rPr lang="fr-FR"/>
              <a:pPr>
                <a:defRPr/>
              </a:pPr>
              <a:t>24/03/2026</a:t>
            </a:fld>
            <a:endParaRPr lang="fr-FR"/>
          </a:p>
        </p:txBody>
      </p:sp>
      <p:pic>
        <p:nvPicPr>
          <p:cNvPr id="1030" name="Picture 10" descr="A purple background with white text&#10;&#10;Description automatically generated"/>
          <p:cNvPicPr>
            <a:picLocks noChangeAspect="1"/>
          </p:cNvPicPr>
          <p:nvPr userDrawn="1"/>
        </p:nvPicPr>
        <p:blipFill>
          <a:blip r:embed="rId13"/>
          <a:srcRect t="11423" b="51541"/>
          <a:stretch>
            <a:fillRect/>
          </a:stretch>
        </p:blipFill>
        <p:spPr bwMode="auto">
          <a:xfrm>
            <a:off x="0" y="11113"/>
            <a:ext cx="12192000" cy="1779587"/>
          </a:xfrm>
          <a:prstGeom prst="rect">
            <a:avLst/>
          </a:prstGeom>
          <a:noFill/>
          <a:ln w="9525">
            <a:noFill/>
            <a:miter lim="800000"/>
            <a:headEnd/>
            <a:tailEnd/>
          </a:ln>
        </p:spPr>
      </p:pic>
      <p:pic>
        <p:nvPicPr>
          <p:cNvPr id="1031" name="Picture 12" descr="A blue flag with yellow stars and a clock&#10;&#10;Description automatically generated"/>
          <p:cNvPicPr>
            <a:picLocks noChangeAspect="1"/>
          </p:cNvPicPr>
          <p:nvPr userDrawn="1"/>
        </p:nvPicPr>
        <p:blipFill>
          <a:blip r:embed="rId14"/>
          <a:srcRect/>
          <a:stretch>
            <a:fillRect/>
          </a:stretch>
        </p:blipFill>
        <p:spPr bwMode="auto">
          <a:xfrm>
            <a:off x="3371850" y="5622925"/>
            <a:ext cx="5448300" cy="12874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itchFamily="34" charset="0"/>
        </a:defRPr>
      </a:lvl2pPr>
      <a:lvl3pPr algn="l" rtl="0" fontAlgn="base">
        <a:lnSpc>
          <a:spcPct val="90000"/>
        </a:lnSpc>
        <a:spcBef>
          <a:spcPct val="0"/>
        </a:spcBef>
        <a:spcAft>
          <a:spcPct val="0"/>
        </a:spcAft>
        <a:defRPr sz="4400">
          <a:solidFill>
            <a:schemeClr val="tx1"/>
          </a:solidFill>
          <a:latin typeface="Calibri Light" pitchFamily="34" charset="0"/>
        </a:defRPr>
      </a:lvl3pPr>
      <a:lvl4pPr algn="l" rtl="0" fontAlgn="base">
        <a:lnSpc>
          <a:spcPct val="90000"/>
        </a:lnSpc>
        <a:spcBef>
          <a:spcPct val="0"/>
        </a:spcBef>
        <a:spcAft>
          <a:spcPct val="0"/>
        </a:spcAft>
        <a:defRPr sz="4400">
          <a:solidFill>
            <a:schemeClr val="tx1"/>
          </a:solidFill>
          <a:latin typeface="Calibri Light" pitchFamily="34" charset="0"/>
        </a:defRPr>
      </a:lvl4pPr>
      <a:lvl5pPr algn="l" rtl="0" fontAlgn="base">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ctrTitle" idx="4294967295"/>
          </p:nvPr>
        </p:nvSpPr>
        <p:spPr>
          <a:xfrm>
            <a:off x="800100" y="2076450"/>
            <a:ext cx="10602913" cy="2189163"/>
          </a:xfrm>
        </p:spPr>
        <p:txBody>
          <a:bodyPr anchor="b"/>
          <a:lstStyle/>
          <a:p>
            <a:pPr algn="ctr"/>
            <a:r>
              <a:rPr lang="uk-UA" sz="4800" b="1">
                <a:latin typeface="Calibri" pitchFamily="34" charset="0"/>
              </a:rPr>
              <a:t>Захист прав</a:t>
            </a:r>
            <a:r>
              <a:rPr lang="uk-UA" sz="4000" b="1">
                <a:latin typeface="Calibri" pitchFamily="34" charset="0"/>
              </a:rPr>
              <a:t> </a:t>
            </a:r>
            <a:br>
              <a:rPr lang="uk-UA" sz="4000" b="1">
                <a:latin typeface="Calibri" pitchFamily="34" charset="0"/>
              </a:rPr>
            </a:br>
            <a:r>
              <a:rPr lang="uk-UA" sz="6600" b="1">
                <a:latin typeface="Calibri" pitchFamily="34" charset="0"/>
              </a:rPr>
              <a:t>потерпілих </a:t>
            </a:r>
            <a:br>
              <a:rPr lang="uk-UA" sz="6000" b="1">
                <a:latin typeface="Calibri" pitchFamily="34" charset="0"/>
              </a:rPr>
            </a:br>
            <a:r>
              <a:rPr lang="uk-UA" sz="4000" b="1">
                <a:latin typeface="Calibri" pitchFamily="34" charset="0"/>
              </a:rPr>
              <a:t>від економічних злочинів</a:t>
            </a:r>
          </a:p>
        </p:txBody>
      </p:sp>
      <p:sp>
        <p:nvSpPr>
          <p:cNvPr id="59395" name="Title 1"/>
          <p:cNvSpPr txBox="1">
            <a:spLocks/>
          </p:cNvSpPr>
          <p:nvPr/>
        </p:nvSpPr>
        <p:spPr bwMode="auto">
          <a:xfrm>
            <a:off x="3228975" y="4951413"/>
            <a:ext cx="8335963" cy="950912"/>
          </a:xfrm>
          <a:prstGeom prst="rect">
            <a:avLst/>
          </a:prstGeom>
          <a:noFill/>
          <a:ln w="9525">
            <a:noFill/>
            <a:miter lim="800000"/>
            <a:headEnd/>
            <a:tailEnd/>
          </a:ln>
        </p:spPr>
        <p:txBody>
          <a:bodyPr anchor="b"/>
          <a:lstStyle/>
          <a:p>
            <a:pPr algn="r">
              <a:lnSpc>
                <a:spcPct val="90000"/>
              </a:lnSpc>
            </a:pPr>
            <a:r>
              <a:rPr lang="uk-UA" sz="2800" b="1">
                <a:ea typeface="Circe"/>
                <a:cs typeface="Circe"/>
              </a:rPr>
              <a:t>Микола Хавронюк, </a:t>
            </a:r>
          </a:p>
          <a:p>
            <a:pPr algn="r">
              <a:lnSpc>
                <a:spcPct val="90000"/>
              </a:lnSpc>
            </a:pPr>
            <a:r>
              <a:rPr lang="uk-UA" sz="2400">
                <a:ea typeface="Circe"/>
                <a:cs typeface="Circe"/>
              </a:rPr>
              <a:t>доктор юридичних наук, професор, </a:t>
            </a:r>
          </a:p>
          <a:p>
            <a:pPr algn="r">
              <a:lnSpc>
                <a:spcPct val="90000"/>
              </a:lnSpc>
            </a:pPr>
            <a:r>
              <a:rPr lang="uk-UA" sz="2400">
                <a:ea typeface="Circe"/>
                <a:cs typeface="Circe"/>
              </a:rPr>
              <a:t>професор НаУКМА, член правління ЦППР</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p:cNvSpPr>
          <p:nvPr>
            <p:ph type="body" sz="half" idx="4294967295"/>
          </p:nvPr>
        </p:nvSpPr>
        <p:spPr>
          <a:xfrm>
            <a:off x="203200" y="1947863"/>
            <a:ext cx="11694159" cy="4435475"/>
          </a:xfrm>
        </p:spPr>
        <p:txBody>
          <a:bodyPr/>
          <a:lstStyle/>
          <a:p>
            <a:pPr algn="just">
              <a:lnSpc>
                <a:spcPct val="80000"/>
              </a:lnSpc>
              <a:buFont typeface="Arial" charset="0"/>
              <a:buNone/>
            </a:pPr>
            <a:r>
              <a:rPr lang="uk-UA" sz="2400" dirty="0"/>
              <a:t>Потерпілий має не лише права, а й </a:t>
            </a:r>
            <a:r>
              <a:rPr lang="uk-UA" sz="2400" b="1" dirty="0"/>
              <a:t>обов’язки,</a:t>
            </a:r>
            <a:r>
              <a:rPr lang="uk-UA" sz="2400" dirty="0"/>
              <a:t> визначені у ст. 57 КПК (прибувати, не перешкоджати, не розголошувати) і ст. 92 КПК – обов’язок доказування у разі приватного обвинувачення. </a:t>
            </a:r>
          </a:p>
          <a:p>
            <a:pPr algn="just">
              <a:lnSpc>
                <a:spcPct val="80000"/>
              </a:lnSpc>
              <a:buFont typeface="Arial" charset="0"/>
              <a:buNone/>
            </a:pPr>
            <a:r>
              <a:rPr lang="uk-UA" sz="2400" dirty="0"/>
              <a:t>Щодо останнього, то слід зазначити, що можливостей доказування у приватних обвинувачів набагато менше, ніж у державних (публічних). Тому саме слово «обов’язок» тут виглядає безглуздо. </a:t>
            </a:r>
          </a:p>
          <a:p>
            <a:pPr algn="just">
              <a:lnSpc>
                <a:spcPct val="80000"/>
              </a:lnSpc>
              <a:buFont typeface="Arial" charset="0"/>
              <a:buNone/>
            </a:pPr>
            <a:r>
              <a:rPr lang="uk-UA" sz="2400" dirty="0"/>
              <a:t>У 2024 році провадження у формі приватного обвинувачення відбувалось за участі 907 потерпілих із 36 926 (</a:t>
            </a:r>
            <a:r>
              <a:rPr lang="uk-UA" sz="2400" b="1" dirty="0"/>
              <a:t>2,5%</a:t>
            </a:r>
            <a:r>
              <a:rPr lang="uk-UA" sz="2400" dirty="0"/>
              <a:t>). </a:t>
            </a:r>
          </a:p>
          <a:p>
            <a:pPr algn="just">
              <a:lnSpc>
                <a:spcPct val="80000"/>
              </a:lnSpc>
              <a:buFont typeface="Arial" charset="0"/>
              <a:buNone/>
            </a:pPr>
            <a:r>
              <a:rPr lang="uk-UA" sz="2400" dirty="0"/>
              <a:t>На жаль, статистичних даних щодо частки випадків, коли приватний обвинувач переймав обвинувачення у державного обвинувача, немає – тому без спеціального дослідження (запити про публічну інформацію, вивчення звітів судів тощо) складно говорити про ефективність приватного обвинувачення.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p:cNvSpPr>
          <p:nvPr>
            <p:ph type="body" sz="half" idx="4294967295"/>
          </p:nvPr>
        </p:nvSpPr>
        <p:spPr>
          <a:xfrm>
            <a:off x="142240" y="1805305"/>
            <a:ext cx="11765280" cy="4209415"/>
          </a:xfrm>
        </p:spPr>
        <p:txBody>
          <a:bodyPr/>
          <a:lstStyle/>
          <a:p>
            <a:pPr algn="just">
              <a:buFont typeface="Arial" charset="0"/>
              <a:buNone/>
            </a:pPr>
            <a:r>
              <a:rPr lang="uk-UA" sz="1800" dirty="0"/>
              <a:t>Крім КПК, деякі права потерпілого передбачено й іншими законами.</a:t>
            </a:r>
          </a:p>
          <a:p>
            <a:pPr algn="just">
              <a:buFont typeface="Arial" charset="0"/>
              <a:buNone/>
            </a:pPr>
            <a:r>
              <a:rPr lang="uk-UA" sz="1800" dirty="0"/>
              <a:t>Згідно з </a:t>
            </a:r>
            <a:r>
              <a:rPr lang="uk-UA" sz="1800" b="1" dirty="0"/>
              <a:t>КУпАП </a:t>
            </a:r>
            <a:r>
              <a:rPr lang="uk-UA" sz="1800" dirty="0"/>
              <a:t>(статті 269, 287, 294, 295), потерпілий має обмежений перелік прав: 1) знайомитися з матеріалами справи; 2) заявляти клопотання; 3) користуватися допомогою фахівця у галузі права; 4) отримати на своє прохання постанову по справі про адміністративне правопорушення; 5) оскаржувати таку постанову. </a:t>
            </a:r>
          </a:p>
          <a:p>
            <a:pPr algn="just">
              <a:buFont typeface="Arial" charset="0"/>
              <a:buNone/>
            </a:pPr>
            <a:r>
              <a:rPr lang="uk-UA" sz="1800" dirty="0"/>
              <a:t>При цьому, особа може бути потерпілою, зокрема, від правопорушень, які змістовно не відрізняються від кримінальних:</a:t>
            </a:r>
          </a:p>
          <a:p>
            <a:pPr algn="just">
              <a:buFont typeface="Arial" charset="0"/>
              <a:buNone/>
            </a:pPr>
            <a:r>
              <a:rPr lang="uk-UA" sz="1800" dirty="0"/>
              <a:t>– дрібне викрадення чужого майна (ст. 51) і самоуправство (ст. 186);</a:t>
            </a:r>
          </a:p>
          <a:p>
            <a:pPr algn="just">
              <a:buFont typeface="Arial" charset="0"/>
              <a:buNone/>
            </a:pPr>
            <a:r>
              <a:rPr lang="uk-UA" sz="1800" dirty="0"/>
              <a:t>– дрібне хуліганство (ст. 173) і вчинення домашнього насильства (ст. 173-2);</a:t>
            </a:r>
          </a:p>
          <a:p>
            <a:pPr algn="just">
              <a:buFont typeface="Arial" charset="0"/>
              <a:buNone/>
            </a:pPr>
            <a:r>
              <a:rPr lang="uk-UA" sz="1800" dirty="0"/>
              <a:t>– </a:t>
            </a:r>
            <a:r>
              <a:rPr lang="uk-UA" sz="1800" dirty="0" err="1"/>
              <a:t>булінг</a:t>
            </a:r>
            <a:r>
              <a:rPr lang="uk-UA" sz="1800" dirty="0"/>
              <a:t> (цькування) учасника освітнього процесу (ст. 173-4) і </a:t>
            </a:r>
            <a:r>
              <a:rPr lang="uk-UA" sz="1800" dirty="0" err="1"/>
              <a:t>мобінг</a:t>
            </a:r>
            <a:r>
              <a:rPr lang="uk-UA" sz="1800" dirty="0"/>
              <a:t> (цькування) працівника (ст. 173-5);</a:t>
            </a:r>
          </a:p>
          <a:p>
            <a:pPr algn="just">
              <a:buFont typeface="Arial" charset="0"/>
              <a:buNone/>
            </a:pPr>
            <a:r>
              <a:rPr lang="uk-UA" sz="1800" dirty="0"/>
              <a:t>– вчинення насильства за ознакою статі (ст. 173-6) і сексуальне домагання (ст. 173-7);</a:t>
            </a:r>
          </a:p>
          <a:p>
            <a:pPr algn="just">
              <a:buFont typeface="Arial" charset="0"/>
              <a:buNone/>
            </a:pPr>
            <a:r>
              <a:rPr lang="uk-UA" sz="1800" dirty="0"/>
              <a:t>– порушення правил утримання собак і котів (ст. 154) тощо.</a:t>
            </a:r>
          </a:p>
          <a:p>
            <a:pPr algn="just">
              <a:buFont typeface="Arial" charset="0"/>
              <a:buNone/>
            </a:pPr>
            <a:r>
              <a:rPr lang="uk-UA" sz="1800" dirty="0"/>
              <a:t>Отже, потерпілий згідно з </a:t>
            </a:r>
            <a:r>
              <a:rPr lang="uk-UA" sz="1800" b="1" dirty="0"/>
              <a:t>КУпАП має мати приблизно такий же каталог прав,</a:t>
            </a:r>
            <a:r>
              <a:rPr lang="uk-UA" sz="1800" dirty="0"/>
              <a:t> що є в КПК.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F77FE99-E85B-0181-EF56-38C3527CF782}"/>
              </a:ext>
            </a:extLst>
          </p:cNvPr>
          <p:cNvSpPr/>
          <p:nvPr/>
        </p:nvSpPr>
        <p:spPr>
          <a:xfrm>
            <a:off x="3556000" y="5547360"/>
            <a:ext cx="5120640" cy="12293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0659" name="Rectangle 6"/>
          <p:cNvSpPr>
            <a:spLocks noGrp="1"/>
          </p:cNvSpPr>
          <p:nvPr>
            <p:ph type="body" sz="half" idx="4294967295"/>
          </p:nvPr>
        </p:nvSpPr>
        <p:spPr>
          <a:xfrm>
            <a:off x="293687" y="1897380"/>
            <a:ext cx="11604625" cy="4777740"/>
          </a:xfrm>
        </p:spPr>
        <p:txBody>
          <a:bodyPr/>
          <a:lstStyle/>
          <a:p>
            <a:pPr algn="just">
              <a:lnSpc>
                <a:spcPct val="80000"/>
              </a:lnSpc>
              <a:buFont typeface="Arial" charset="0"/>
              <a:buNone/>
            </a:pPr>
            <a:r>
              <a:rPr lang="uk-UA" sz="1700" dirty="0"/>
              <a:t>Найважливіші положення щодо прав потерпілого містяться – і про це часто забувають – у </a:t>
            </a:r>
            <a:r>
              <a:rPr lang="uk-UA" sz="1700" b="1" dirty="0"/>
              <a:t>ЦК.</a:t>
            </a:r>
            <a:r>
              <a:rPr lang="uk-UA" sz="1700" dirty="0"/>
              <a:t> </a:t>
            </a:r>
          </a:p>
          <a:p>
            <a:pPr algn="just">
              <a:lnSpc>
                <a:spcPct val="80000"/>
              </a:lnSpc>
              <a:buFont typeface="Arial" charset="0"/>
              <a:buNone/>
            </a:pPr>
            <a:r>
              <a:rPr lang="uk-UA" sz="1700" dirty="0"/>
              <a:t>Йдеться про </a:t>
            </a:r>
            <a:r>
              <a:rPr lang="uk-UA" sz="1700" b="1" dirty="0"/>
              <a:t>право на:</a:t>
            </a:r>
          </a:p>
          <a:p>
            <a:pPr algn="just">
              <a:lnSpc>
                <a:spcPct val="80000"/>
              </a:lnSpc>
              <a:buFont typeface="Arial" charset="0"/>
              <a:buNone/>
            </a:pPr>
            <a:r>
              <a:rPr lang="uk-UA" sz="1700" dirty="0"/>
              <a:t>– те, що ім’я потерпілого від правопорушення буде обнародуване лише за його згодою (ст. 296);</a:t>
            </a:r>
          </a:p>
          <a:p>
            <a:pPr algn="just">
              <a:lnSpc>
                <a:spcPct val="80000"/>
              </a:lnSpc>
              <a:buFont typeface="Arial" charset="0"/>
              <a:buNone/>
            </a:pPr>
            <a:r>
              <a:rPr lang="uk-UA" sz="1700" dirty="0"/>
              <a:t>– те, що час від дня пред'явлення позову до набрання законної сили судовим рішенням, яким позов залишено без розгляду у кримінальному провадженні, не зараховується до позовної давності (ст. 265); </a:t>
            </a:r>
          </a:p>
          <a:p>
            <a:pPr algn="just">
              <a:lnSpc>
                <a:spcPct val="80000"/>
              </a:lnSpc>
              <a:buFont typeface="Arial" charset="0"/>
              <a:buNone/>
            </a:pPr>
            <a:r>
              <a:rPr lang="uk-UA" sz="1700" dirty="0"/>
              <a:t>– відшкодування шкоди фізичній особі, яка потерпіла від КП (ч. 1 ст. 1177) або діяння, вчиненого малолітньою особою (ст. 1178) чи особою, яка не усвідомлювала значення своїх дій та (або) не могла керувати ними (ст. 1186);</a:t>
            </a:r>
          </a:p>
          <a:p>
            <a:pPr algn="just">
              <a:lnSpc>
                <a:spcPct val="80000"/>
              </a:lnSpc>
              <a:buFont typeface="Arial" charset="0"/>
              <a:buNone/>
            </a:pPr>
            <a:r>
              <a:rPr lang="uk-UA" sz="1700" dirty="0"/>
              <a:t>– компенсацію шкоди потерпілому внаслідок КП за рахунок Державного бюджету України </a:t>
            </a:r>
            <a:r>
              <a:rPr lang="uk-UA" sz="1700" i="1" u="sng" dirty="0"/>
              <a:t>у випадках та порядку, передбачених законом</a:t>
            </a:r>
            <a:r>
              <a:rPr lang="uk-UA" sz="1700" dirty="0"/>
              <a:t> (ч. 2 ст. 1177). Згадується і про право на відшкодування шкоди, завданої ушкодженням здоров'я або смертю внаслідок КП, державою, якщо не встановлено особу, яка вчинила КП, або якщо вона є неплатоспроможною; </a:t>
            </a:r>
            <a:r>
              <a:rPr lang="uk-UA" sz="1700" i="1" u="sng" dirty="0"/>
              <a:t>умови та порядок відшкодування</a:t>
            </a:r>
            <a:r>
              <a:rPr lang="uk-UA" sz="1700" i="1" dirty="0"/>
              <a:t> </a:t>
            </a:r>
            <a:r>
              <a:rPr lang="uk-UA" sz="1700" i="1" u="sng" dirty="0"/>
              <a:t>встановлюються законом</a:t>
            </a:r>
            <a:r>
              <a:rPr lang="uk-UA" sz="1700" dirty="0"/>
              <a:t> (ст. 1207);</a:t>
            </a:r>
          </a:p>
          <a:p>
            <a:pPr algn="just">
              <a:lnSpc>
                <a:spcPct val="80000"/>
              </a:lnSpc>
              <a:buFont typeface="Arial" charset="0"/>
              <a:buNone/>
            </a:pPr>
            <a:r>
              <a:rPr lang="uk-UA" sz="1700" dirty="0"/>
              <a:t>– відшкодування шкоди, завданої майну потерпілого, в натурі, або відшкодування завданих збитків (ст. 1192);</a:t>
            </a:r>
          </a:p>
          <a:p>
            <a:pPr algn="just">
              <a:lnSpc>
                <a:spcPct val="80000"/>
              </a:lnSpc>
              <a:buFont typeface="Arial" charset="0"/>
              <a:buNone/>
            </a:pPr>
            <a:r>
              <a:rPr lang="uk-UA" sz="1700" dirty="0"/>
              <a:t>– відшкодування шкоди, завданої ушкодженням здоров'я потерпілого, – заробітку (доходу) і додаткових витрат (статті 1195 і 1199);</a:t>
            </a:r>
          </a:p>
          <a:p>
            <a:pPr algn="just">
              <a:lnSpc>
                <a:spcPct val="80000"/>
              </a:lnSpc>
              <a:buFont typeface="Arial" charset="0"/>
              <a:buNone/>
            </a:pPr>
            <a:r>
              <a:rPr lang="uk-UA" sz="1700" dirty="0"/>
              <a:t>– відшкодування шкоди, завданої смертю потерпілого (ст. 1200) і витрат на поховання (ст. 1201);</a:t>
            </a:r>
          </a:p>
          <a:p>
            <a:pPr algn="just">
              <a:lnSpc>
                <a:spcPct val="80000"/>
              </a:lnSpc>
              <a:buFont typeface="Arial" charset="0"/>
              <a:buNone/>
            </a:pPr>
            <a:r>
              <a:rPr lang="uk-UA" sz="1700" dirty="0"/>
              <a:t>– те, що особа, яка набула майно або зберегла його у себе за рахунок потерпілого без достатньої правової підстави, поверне потерпілому це майно в натурі або відшкодовує його вартість (статті 1212, 1213).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6"/>
          <p:cNvSpPr>
            <a:spLocks noGrp="1"/>
          </p:cNvSpPr>
          <p:nvPr>
            <p:ph type="body" sz="half" idx="4294967295"/>
          </p:nvPr>
        </p:nvSpPr>
        <p:spPr>
          <a:xfrm>
            <a:off x="142240" y="1762760"/>
            <a:ext cx="11694159" cy="5237480"/>
          </a:xfrm>
        </p:spPr>
        <p:txBody>
          <a:bodyPr/>
          <a:lstStyle/>
          <a:p>
            <a:pPr algn="just">
              <a:lnSpc>
                <a:spcPct val="80000"/>
              </a:lnSpc>
              <a:buFont typeface="Arial" charset="0"/>
              <a:buNone/>
            </a:pPr>
            <a:r>
              <a:rPr lang="uk-UA" sz="1800" b="1" dirty="0"/>
              <a:t>ЦПК</a:t>
            </a:r>
            <a:r>
              <a:rPr lang="uk-UA" sz="1800" dirty="0"/>
              <a:t> містить положення щодо порядку розгляду справ про відшкодування шкоди, зокрема:</a:t>
            </a:r>
          </a:p>
          <a:p>
            <a:pPr algn="just">
              <a:lnSpc>
                <a:spcPct val="80000"/>
              </a:lnSpc>
              <a:buFont typeface="Arial" charset="0"/>
              <a:buNone/>
            </a:pPr>
            <a:r>
              <a:rPr lang="uk-UA" sz="1800" dirty="0"/>
              <a:t>– підсудність справ за вибором позивача (ст. 28);</a:t>
            </a:r>
          </a:p>
          <a:p>
            <a:pPr algn="just">
              <a:lnSpc>
                <a:spcPct val="80000"/>
              </a:lnSpc>
              <a:buFont typeface="Arial" charset="0"/>
              <a:buNone/>
            </a:pPr>
            <a:r>
              <a:rPr lang="uk-UA" sz="1800" dirty="0"/>
              <a:t>– розшук відповідача (ст. 132) і забезпечення позову (ст. 150);</a:t>
            </a:r>
          </a:p>
          <a:p>
            <a:pPr algn="just">
              <a:lnSpc>
                <a:spcPct val="80000"/>
              </a:lnSpc>
              <a:buFont typeface="Arial" charset="0"/>
              <a:buNone/>
            </a:pPr>
            <a:r>
              <a:rPr lang="uk-UA" sz="1800" dirty="0"/>
              <a:t>– негайне виконання судового рішення (ст. 430) і особливості повороту виконання (ст. 445);</a:t>
            </a:r>
          </a:p>
          <a:p>
            <a:pPr algn="just">
              <a:lnSpc>
                <a:spcPct val="80000"/>
              </a:lnSpc>
              <a:buFont typeface="Arial" charset="0"/>
              <a:buNone/>
            </a:pPr>
            <a:r>
              <a:rPr lang="uk-UA" sz="1800" dirty="0"/>
              <a:t>– зобов’язання боржника подати звіт про виконання судового рішення (ст. 453-1).</a:t>
            </a:r>
          </a:p>
          <a:p>
            <a:pPr algn="just">
              <a:lnSpc>
                <a:spcPct val="80000"/>
              </a:lnSpc>
              <a:buFont typeface="Arial" charset="0"/>
              <a:buNone/>
            </a:pPr>
            <a:r>
              <a:rPr lang="uk-UA" sz="1800" b="1" dirty="0"/>
              <a:t>КЗпП</a:t>
            </a:r>
            <a:r>
              <a:rPr lang="uk-UA" sz="1800" dirty="0"/>
              <a:t> регламентує чимало питань відшкодування шкоди, які переважно стосуються випадків, коли потерпілим є </a:t>
            </a:r>
            <a:r>
              <a:rPr lang="uk-UA" sz="1800" u="sng" dirty="0"/>
              <a:t>юридична особа</a:t>
            </a:r>
            <a:r>
              <a:rPr lang="uk-UA" sz="1800" dirty="0"/>
              <a:t>. Стаття 134: працівники несуть матеріальну відповідальність у повному розмірі шкоди, заподіяної з їх вини підприємству, у випадках вчинення діянь, переслідуваних у кримінальному порядку. КЗпП регламентує також:</a:t>
            </a:r>
          </a:p>
          <a:p>
            <a:pPr algn="just">
              <a:lnSpc>
                <a:spcPct val="80000"/>
              </a:lnSpc>
              <a:buFont typeface="Arial" charset="0"/>
              <a:buNone/>
            </a:pPr>
            <a:r>
              <a:rPr lang="uk-UA" sz="1800" dirty="0"/>
              <a:t>– розмір відшкодування шкоди (ст. 135-3);</a:t>
            </a:r>
          </a:p>
          <a:p>
            <a:pPr algn="just">
              <a:lnSpc>
                <a:spcPct val="80000"/>
              </a:lnSpc>
              <a:buFont typeface="Arial" charset="0"/>
              <a:buNone/>
            </a:pPr>
            <a:r>
              <a:rPr lang="uk-UA" sz="1800" dirty="0"/>
              <a:t>– обставини, які підлягають врахуванню при визначенні розміру відшкодування (ст. 137);</a:t>
            </a:r>
          </a:p>
          <a:p>
            <a:pPr algn="just">
              <a:lnSpc>
                <a:spcPct val="80000"/>
              </a:lnSpc>
              <a:buFont typeface="Arial" charset="0"/>
              <a:buNone/>
            </a:pPr>
            <a:r>
              <a:rPr lang="uk-UA" sz="1800" dirty="0"/>
              <a:t>– відшкодування шкоди в разі ушкодження здоров'я працівників (ст. 173).</a:t>
            </a:r>
          </a:p>
          <a:p>
            <a:pPr algn="just">
              <a:lnSpc>
                <a:spcPct val="80000"/>
              </a:lnSpc>
              <a:buFont typeface="Arial" charset="0"/>
              <a:buNone/>
            </a:pPr>
            <a:r>
              <a:rPr lang="uk-UA" sz="1800" dirty="0"/>
              <a:t>У </a:t>
            </a:r>
            <a:r>
              <a:rPr lang="uk-UA" sz="1800" b="1" dirty="0"/>
              <a:t>Законі «Про матеріальну відповідальність військовослужбовців та прирівняних до них осіб за шкоду, завдану державі»,</a:t>
            </a:r>
            <a:r>
              <a:rPr lang="uk-UA" sz="1800" dirty="0"/>
              <a:t> згадується про шкоду, завдану з вини особи внаслідок розкрадання, умисного знищення чи незаконного використання майна тощо.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6"/>
          <p:cNvSpPr>
            <a:spLocks noGrp="1"/>
          </p:cNvSpPr>
          <p:nvPr>
            <p:ph type="body" sz="half" idx="4294967295"/>
          </p:nvPr>
        </p:nvSpPr>
        <p:spPr>
          <a:xfrm>
            <a:off x="386080" y="1773555"/>
            <a:ext cx="10525759" cy="3987165"/>
          </a:xfrm>
        </p:spPr>
        <p:txBody>
          <a:bodyPr/>
          <a:lstStyle/>
          <a:p>
            <a:pPr algn="just">
              <a:buFont typeface="Arial" charset="0"/>
              <a:buNone/>
            </a:pPr>
            <a:r>
              <a:rPr lang="uk-UA" sz="2400" b="1" dirty="0"/>
              <a:t>Водночас</a:t>
            </a:r>
            <a:r>
              <a:rPr lang="uk-UA" sz="2400" dirty="0"/>
              <a:t> </a:t>
            </a:r>
            <a:r>
              <a:rPr lang="uk-UA" sz="2400" b="1" dirty="0"/>
              <a:t>положення КПК, ЦК, ЦПК і КЗпП:</a:t>
            </a:r>
            <a:endParaRPr lang="uk-UA" sz="2400" dirty="0"/>
          </a:p>
          <a:p>
            <a:pPr algn="just">
              <a:buFont typeface="Arial" charset="0"/>
              <a:buNone/>
            </a:pPr>
            <a:r>
              <a:rPr lang="uk-UA" sz="2400" dirty="0"/>
              <a:t>1) між собою недостатньо скоординовані. Відсутня системність;</a:t>
            </a:r>
          </a:p>
          <a:p>
            <a:pPr algn="just">
              <a:buFont typeface="Arial" charset="0"/>
              <a:buNone/>
            </a:pPr>
            <a:r>
              <a:rPr lang="uk-UA" sz="2400" dirty="0"/>
              <a:t>2) містять відсилання до законів, яких не існує;</a:t>
            </a:r>
          </a:p>
          <a:p>
            <a:pPr algn="just">
              <a:buFont typeface="Arial" charset="0"/>
              <a:buNone/>
            </a:pPr>
            <a:r>
              <a:rPr lang="uk-UA" sz="2400" dirty="0"/>
              <a:t>3) не гарантують потерпілому повного і швидкого відшкодування шкоди, а деякі з них є формальними, написаними для годиться.</a:t>
            </a:r>
          </a:p>
          <a:p>
            <a:pPr algn="just">
              <a:buFont typeface="Arial" charset="0"/>
              <a:buNone/>
            </a:pPr>
            <a:r>
              <a:rPr lang="uk-UA" sz="2400" dirty="0"/>
              <a:t>Наприклад, ст. 287 КПК передбачає, що</a:t>
            </a:r>
            <a:r>
              <a:rPr lang="uk-UA" sz="2400" b="1" dirty="0"/>
              <a:t> </a:t>
            </a:r>
            <a:r>
              <a:rPr lang="uk-UA" sz="2400" dirty="0"/>
              <a:t>у клопотанні прокурора про звільнення від кримінальної відповідальності вказується розмір шкоди, завданої КП, та відомості про її відшкодування. Але відсутність відшкодування шкоди жодним чином не впливає на рішення суду про звільнення чи не звільнення особи від відповідальності.</a:t>
            </a:r>
          </a:p>
        </p:txBody>
      </p:sp>
      <p:pic>
        <p:nvPicPr>
          <p:cNvPr id="72709" name="Picture 5" descr="images (21)"/>
          <p:cNvPicPr>
            <a:picLocks noChangeAspect="1" noChangeArrowheads="1"/>
          </p:cNvPicPr>
          <p:nvPr/>
        </p:nvPicPr>
        <p:blipFill>
          <a:blip r:embed="rId2"/>
          <a:srcRect/>
          <a:stretch>
            <a:fillRect/>
          </a:stretch>
        </p:blipFill>
        <p:spPr bwMode="auto">
          <a:xfrm>
            <a:off x="10455275" y="5329238"/>
            <a:ext cx="1552575" cy="1316037"/>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idx="4294967295"/>
          </p:nvPr>
        </p:nvSpPr>
        <p:spPr>
          <a:xfrm>
            <a:off x="-97472" y="588645"/>
            <a:ext cx="7808912" cy="1044575"/>
          </a:xfrm>
        </p:spPr>
        <p:txBody>
          <a:bodyPr/>
          <a:lstStyle/>
          <a:p>
            <a:pPr algn="ctr"/>
            <a:r>
              <a:rPr lang="uk-UA" sz="3600" b="1" dirty="0">
                <a:solidFill>
                  <a:schemeClr val="bg1"/>
                </a:solidFill>
                <a:effectLst>
                  <a:outerShdw blurRad="38100" dist="38100" dir="2700000" algn="tl">
                    <a:srgbClr val="000000">
                      <a:alpha val="43137"/>
                    </a:srgbClr>
                  </a:outerShdw>
                </a:effectLst>
              </a:rPr>
              <a:t>3. Положення міжнародних договорів України щодо прав потерпілих</a:t>
            </a:r>
            <a:endParaRPr lang="uk-UA" sz="3600" dirty="0">
              <a:solidFill>
                <a:schemeClr val="bg1"/>
              </a:solidFill>
              <a:effectLst>
                <a:outerShdw blurRad="38100" dist="38100" dir="2700000" algn="tl">
                  <a:srgbClr val="000000">
                    <a:alpha val="43137"/>
                  </a:srgbClr>
                </a:outerShdw>
              </a:effectLst>
            </a:endParaRPr>
          </a:p>
        </p:txBody>
      </p:sp>
      <p:sp>
        <p:nvSpPr>
          <p:cNvPr id="73732" name="Rectangle 6"/>
          <p:cNvSpPr>
            <a:spLocks noChangeArrowheads="1"/>
          </p:cNvSpPr>
          <p:nvPr/>
        </p:nvSpPr>
        <p:spPr bwMode="auto">
          <a:xfrm>
            <a:off x="555624" y="1914525"/>
            <a:ext cx="11382375" cy="3937000"/>
          </a:xfrm>
          <a:prstGeom prst="rect">
            <a:avLst/>
          </a:prstGeom>
          <a:noFill/>
          <a:ln w="9525">
            <a:noFill/>
            <a:miter lim="800000"/>
            <a:headEnd/>
            <a:tailEnd/>
          </a:ln>
        </p:spPr>
        <p:txBody>
          <a:bodyPr wrap="square">
            <a:spAutoFit/>
          </a:bodyPr>
          <a:lstStyle/>
          <a:p>
            <a:pPr algn="just"/>
            <a:r>
              <a:rPr lang="uk-UA" dirty="0">
                <a:latin typeface="+mn-lt"/>
              </a:rPr>
              <a:t>Слід звернути увагу на такі проблеми.</a:t>
            </a:r>
            <a:endParaRPr lang="uk-UA" b="1" dirty="0">
              <a:latin typeface="+mn-lt"/>
            </a:endParaRPr>
          </a:p>
          <a:p>
            <a:pPr algn="just"/>
            <a:r>
              <a:rPr lang="uk-UA" b="1" dirty="0">
                <a:latin typeface="+mn-lt"/>
              </a:rPr>
              <a:t>Перша проблема:</a:t>
            </a:r>
            <a:r>
              <a:rPr lang="uk-UA" dirty="0">
                <a:latin typeface="+mn-lt"/>
              </a:rPr>
              <a:t> Україна недостатньо приділила уваги імплементації положень щодо захисту прав потерпілого, передбачених міжнародними договорами. Ці права можуть суттєво відрізнятися залежно від виду КП, яке щодо них вчинено.</a:t>
            </a:r>
          </a:p>
          <a:p>
            <a:pPr algn="just"/>
            <a:r>
              <a:rPr lang="uk-UA" dirty="0">
                <a:latin typeface="+mn-lt"/>
              </a:rPr>
              <a:t>Особлива увага правам потерпілих в таких </a:t>
            </a:r>
            <a:r>
              <a:rPr lang="uk-UA" b="1" dirty="0">
                <a:latin typeface="+mn-lt"/>
              </a:rPr>
              <a:t>міжнародних договорах:</a:t>
            </a:r>
            <a:endParaRPr lang="uk-UA" dirty="0">
              <a:latin typeface="+mn-lt"/>
            </a:endParaRPr>
          </a:p>
          <a:p>
            <a:pPr algn="just"/>
            <a:r>
              <a:rPr lang="uk-UA" dirty="0">
                <a:latin typeface="+mn-lt"/>
              </a:rPr>
              <a:t>– Конвенція ООН проти корупції (ст. 32);</a:t>
            </a:r>
          </a:p>
          <a:p>
            <a:pPr algn="just"/>
            <a:r>
              <a:rPr lang="uk-UA" dirty="0">
                <a:latin typeface="+mn-lt"/>
              </a:rPr>
              <a:t>– Конвенція ООН проти транснаціональної організованої злочинності (статті 14, 24, 25); </a:t>
            </a:r>
          </a:p>
          <a:p>
            <a:pPr algn="just"/>
            <a:r>
              <a:rPr lang="uk-UA" dirty="0">
                <a:latin typeface="+mn-lt"/>
              </a:rPr>
              <a:t>– Конвенція про захист прав людини і основоположних свобод (ст. 5);</a:t>
            </a:r>
          </a:p>
          <a:p>
            <a:pPr algn="just"/>
            <a:r>
              <a:rPr lang="uk-UA" dirty="0">
                <a:latin typeface="+mn-lt"/>
              </a:rPr>
              <a:t>– Конвенція про захист усіх осіб від насильницьких зникнень (ст. 16);</a:t>
            </a:r>
          </a:p>
          <a:p>
            <a:pPr algn="just"/>
            <a:r>
              <a:rPr lang="uk-UA" dirty="0">
                <a:latin typeface="+mn-lt"/>
              </a:rPr>
              <a:t>– Конвенція проти катувань та інших жорстоких, нелюдських... видів поводження і покарання (ст. 14);</a:t>
            </a:r>
          </a:p>
          <a:p>
            <a:pPr algn="just"/>
            <a:r>
              <a:rPr lang="uk-UA" dirty="0">
                <a:latin typeface="+mn-lt"/>
              </a:rPr>
              <a:t>– Протокол про попередження і припинення торгівлі людьми... (статті 6, 11, 12, 15);</a:t>
            </a:r>
          </a:p>
          <a:p>
            <a:pPr algn="just"/>
            <a:r>
              <a:rPr lang="uk-UA" dirty="0">
                <a:latin typeface="+mn-lt"/>
              </a:rPr>
              <a:t>– Конвенція РЄ про запобігання насильству стосовно жінок... (статті 18, 52, 53, 56); </a:t>
            </a:r>
          </a:p>
          <a:p>
            <a:pPr algn="just"/>
            <a:r>
              <a:rPr lang="uk-UA" dirty="0">
                <a:latin typeface="+mn-lt"/>
              </a:rPr>
              <a:t>– Конвенція РЄ про захист дітей від сексуальної експлуатації... (статті 31, 36);</a:t>
            </a:r>
          </a:p>
          <a:p>
            <a:pPr algn="just"/>
            <a:r>
              <a:rPr lang="uk-UA" dirty="0">
                <a:latin typeface="+mn-lt"/>
              </a:rPr>
              <a:t>– Конвенція РЄ про підроблення медичної продукції... (статті 19, 20).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6"/>
          <p:cNvSpPr>
            <a:spLocks noGrp="1"/>
          </p:cNvSpPr>
          <p:nvPr>
            <p:ph type="body" sz="half" idx="4294967295"/>
          </p:nvPr>
        </p:nvSpPr>
        <p:spPr>
          <a:xfrm>
            <a:off x="772477" y="1815783"/>
            <a:ext cx="10647045" cy="4681537"/>
          </a:xfrm>
        </p:spPr>
        <p:txBody>
          <a:bodyPr/>
          <a:lstStyle/>
          <a:p>
            <a:pPr>
              <a:buFont typeface="Arial" charset="0"/>
              <a:buNone/>
            </a:pPr>
            <a:r>
              <a:rPr lang="uk-UA" sz="2300" dirty="0"/>
              <a:t>У зазначених міжнародних договорах акцентовано на таких правах потерпілого, зокрема:</a:t>
            </a:r>
          </a:p>
          <a:p>
            <a:r>
              <a:rPr lang="uk-UA" sz="2300" dirty="0"/>
              <a:t>на фізичний захист;</a:t>
            </a:r>
          </a:p>
          <a:p>
            <a:r>
              <a:rPr lang="uk-UA" sz="2300" dirty="0"/>
              <a:t>на відшкодування шкоди;</a:t>
            </a:r>
          </a:p>
          <a:p>
            <a:r>
              <a:rPr lang="uk-UA" sz="2300" dirty="0"/>
              <a:t>на забезпечення необхідного інформування;</a:t>
            </a:r>
          </a:p>
          <a:p>
            <a:r>
              <a:rPr lang="uk-UA" sz="2300" dirty="0"/>
              <a:t>подавати докази;</a:t>
            </a:r>
          </a:p>
          <a:p>
            <a:r>
              <a:rPr lang="uk-UA" sz="2300" dirty="0"/>
              <a:t>на забезпечення безоплатної правової допомоги;</a:t>
            </a:r>
          </a:p>
          <a:p>
            <a:r>
              <a:rPr lang="uk-UA" sz="2300" dirty="0"/>
              <a:t>не бути висланим, повернутим, переданим чи виданим іншій державі;</a:t>
            </a:r>
          </a:p>
          <a:p>
            <a:r>
              <a:rPr lang="uk-UA" sz="2300" dirty="0"/>
              <a:t>свідчити, не перебуваючи при цьому в залі суду.</a:t>
            </a:r>
          </a:p>
          <a:p>
            <a:pPr>
              <a:buFont typeface="Arial" charset="0"/>
              <a:buNone/>
            </a:pPr>
            <a:r>
              <a:rPr lang="uk-UA" sz="2300" dirty="0"/>
              <a:t>Не всі ці положення </a:t>
            </a:r>
            <a:r>
              <a:rPr lang="uk-UA" sz="2300" dirty="0" err="1"/>
              <a:t>імплементовано</a:t>
            </a:r>
            <a:r>
              <a:rPr lang="uk-UA" sz="2300" dirty="0"/>
              <a:t> в закони України.</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7"/>
          <p:cNvSpPr>
            <a:spLocks noGrp="1"/>
          </p:cNvSpPr>
          <p:nvPr>
            <p:ph type="body" sz="half" idx="4294967295"/>
          </p:nvPr>
        </p:nvSpPr>
        <p:spPr>
          <a:xfrm>
            <a:off x="232568" y="1974215"/>
            <a:ext cx="11726863" cy="4335145"/>
          </a:xfrm>
        </p:spPr>
        <p:txBody>
          <a:bodyPr/>
          <a:lstStyle/>
          <a:p>
            <a:pPr algn="just">
              <a:buFont typeface="Arial" charset="0"/>
              <a:buNone/>
            </a:pPr>
            <a:r>
              <a:rPr lang="uk-UA" sz="2000" b="1" dirty="0"/>
              <a:t>Друга проблема:</a:t>
            </a:r>
            <a:r>
              <a:rPr lang="uk-UA" sz="2000" dirty="0"/>
              <a:t> Україна взагалі не приєдналась до деяких з міжнародних договорів, які передбачають обов’язки держави щодо жертв злочинів.</a:t>
            </a:r>
          </a:p>
          <a:p>
            <a:pPr algn="just">
              <a:buFont typeface="Arial" charset="0"/>
              <a:buNone/>
            </a:pPr>
            <a:r>
              <a:rPr lang="uk-UA" sz="2000" dirty="0"/>
              <a:t>Загалом Україна наразі є членом лише </a:t>
            </a:r>
            <a:r>
              <a:rPr lang="uk-UA" sz="2000" b="1" dirty="0"/>
              <a:t>117</a:t>
            </a:r>
            <a:r>
              <a:rPr lang="uk-UA" sz="2000" dirty="0"/>
              <a:t> міждержавних договорів Ради Європи з </a:t>
            </a:r>
            <a:r>
              <a:rPr lang="uk-UA" sz="2000" b="1" dirty="0"/>
              <a:t>225</a:t>
            </a:r>
            <a:r>
              <a:rPr lang="uk-UA" sz="2000" dirty="0"/>
              <a:t> наявних. Для порівняння: Великобританія – член 154 договорів, Швеція – 164, Німеччина – 181, Франція – 183, Люксембург – 194.</a:t>
            </a:r>
          </a:p>
          <a:p>
            <a:pPr algn="just">
              <a:buFont typeface="Arial" charset="0"/>
              <a:buNone/>
            </a:pPr>
            <a:r>
              <a:rPr lang="uk-UA" sz="2000" b="1" i="1" dirty="0"/>
              <a:t>Договори Ради Європи у сфері кримінальної юстиції, які Україна не підписала та не ратифікувала:</a:t>
            </a:r>
          </a:p>
          <a:p>
            <a:pPr marL="742950" lvl="1" indent="-285750" algn="just"/>
            <a:r>
              <a:rPr lang="uk-UA" sz="2000" dirty="0"/>
              <a:t>Європейська конвенція про контроль над придбанням та володінням вогнепальної зброї фізичними особами (1978)</a:t>
            </a:r>
          </a:p>
          <a:p>
            <a:pPr marL="742950" lvl="1" indent="-285750" algn="just"/>
            <a:r>
              <a:rPr lang="uk-UA" sz="2000" dirty="0"/>
              <a:t>Європейська конвенція про покарання за порушення правил дорожнього руху (1964)</a:t>
            </a:r>
          </a:p>
          <a:p>
            <a:pPr marL="742950" lvl="1" indent="-285750" algn="just"/>
            <a:r>
              <a:rPr lang="uk-UA" sz="2000" dirty="0"/>
              <a:t>Додатковий протокол до Конвенції про захист прав і гідності людини щодо застосування біології та медицини щодо генетичного тестування для цілей здоров’я (2008)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7"/>
          <p:cNvSpPr>
            <a:spLocks noGrp="1"/>
          </p:cNvSpPr>
          <p:nvPr>
            <p:ph type="body" sz="half" idx="4294967295"/>
          </p:nvPr>
        </p:nvSpPr>
        <p:spPr>
          <a:xfrm>
            <a:off x="922338" y="1863725"/>
            <a:ext cx="10893742" cy="4587875"/>
          </a:xfrm>
        </p:spPr>
        <p:txBody>
          <a:bodyPr/>
          <a:lstStyle/>
          <a:p>
            <a:pPr algn="just">
              <a:buFont typeface="Arial" charset="0"/>
              <a:buNone/>
            </a:pPr>
            <a:r>
              <a:rPr lang="uk-UA" sz="2400" b="1" i="1" dirty="0"/>
              <a:t>Договори Ради Європи у сфері кримінальної юстиції, які Україна підписала, але не ратифікувала:</a:t>
            </a:r>
          </a:p>
          <a:p>
            <a:pPr marL="742950" lvl="1" indent="-285750" algn="just"/>
            <a:r>
              <a:rPr lang="uk-UA" sz="2000" dirty="0"/>
              <a:t>Європейська конвенція про компенсацію жертвам насильницьких злочинів </a:t>
            </a:r>
          </a:p>
          <a:p>
            <a:pPr marL="742950" lvl="1" indent="-285750" algn="just"/>
            <a:r>
              <a:rPr lang="uk-UA" sz="2000" dirty="0"/>
              <a:t>Конвенція про захист прав і гідності людини щодо застосування біології та медицини: Конвенція про права людини та біомедицину (Конвенція </a:t>
            </a:r>
            <a:r>
              <a:rPr lang="uk-UA" sz="2000" dirty="0" err="1"/>
              <a:t>Ов’єдо</a:t>
            </a:r>
            <a:r>
              <a:rPr lang="uk-UA" sz="2000" dirty="0"/>
              <a:t>) </a:t>
            </a:r>
          </a:p>
          <a:p>
            <a:pPr marL="742950" lvl="1" indent="-285750" algn="just"/>
            <a:r>
              <a:rPr lang="uk-UA" sz="2000" dirty="0"/>
              <a:t>Додатковий протокол до Конвенції </a:t>
            </a:r>
            <a:r>
              <a:rPr lang="uk-UA" sz="2000" dirty="0" err="1"/>
              <a:t>Ов’єдо</a:t>
            </a:r>
            <a:r>
              <a:rPr lang="uk-UA" sz="2000" dirty="0"/>
              <a:t> – щодо заборони клонування людини </a:t>
            </a:r>
          </a:p>
          <a:p>
            <a:pPr marL="742950" lvl="1" indent="-285750" algn="just"/>
            <a:r>
              <a:rPr lang="uk-UA" sz="2000" dirty="0"/>
              <a:t>Додатковий протокол до Конвенції </a:t>
            </a:r>
            <a:r>
              <a:rPr lang="uk-UA" sz="2000" dirty="0" err="1"/>
              <a:t>Ов’єдо</a:t>
            </a:r>
            <a:r>
              <a:rPr lang="uk-UA" sz="2000" dirty="0"/>
              <a:t> – щодо трансплантації органів та тканин людського походження </a:t>
            </a:r>
          </a:p>
          <a:p>
            <a:pPr marL="742950" lvl="1" indent="-285750" algn="just"/>
            <a:r>
              <a:rPr lang="uk-UA" sz="2000" dirty="0"/>
              <a:t>Додатковий протокол до Конвенції </a:t>
            </a:r>
            <a:r>
              <a:rPr lang="uk-UA" sz="2000" dirty="0" err="1"/>
              <a:t>Ов’єдо</a:t>
            </a:r>
            <a:r>
              <a:rPr lang="uk-UA" sz="2000" dirty="0"/>
              <a:t> – щодо </a:t>
            </a:r>
            <a:r>
              <a:rPr lang="uk-UA" sz="2000" dirty="0" err="1"/>
              <a:t>біомедичних</a:t>
            </a:r>
            <a:r>
              <a:rPr lang="uk-UA" sz="2000" dirty="0"/>
              <a:t> досліджень </a:t>
            </a:r>
          </a:p>
          <a:p>
            <a:pPr marL="742950" lvl="1" indent="-285750" algn="just"/>
            <a:r>
              <a:rPr lang="uk-UA" sz="2000" dirty="0"/>
              <a:t>Конвенція РЄ проти торгівлі людськими органами </a:t>
            </a:r>
          </a:p>
          <a:p>
            <a:pPr marL="742950" lvl="1" indent="-285750" algn="just"/>
            <a:r>
              <a:rPr lang="uk-UA" sz="2000" dirty="0"/>
              <a:t>Конвенція РЄ про правопорушення, пов’язані з культурними цінностями </a:t>
            </a:r>
          </a:p>
          <a:p>
            <a:pPr>
              <a:buFont typeface="Arial" charset="0"/>
              <a:buNone/>
            </a:pPr>
            <a:r>
              <a:rPr lang="uk-UA" sz="2400" i="1" dirty="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idx="4294967295"/>
          </p:nvPr>
        </p:nvSpPr>
        <p:spPr>
          <a:xfrm>
            <a:off x="165735" y="558165"/>
            <a:ext cx="6235065" cy="969963"/>
          </a:xfrm>
        </p:spPr>
        <p:txBody>
          <a:bodyPr/>
          <a:lstStyle/>
          <a:p>
            <a:pPr algn="ctr"/>
            <a:r>
              <a:rPr lang="uk-UA" sz="3600" b="1" dirty="0">
                <a:solidFill>
                  <a:schemeClr val="bg1"/>
                </a:solidFill>
                <a:effectLst>
                  <a:outerShdw blurRad="38100" dist="38100" dir="2700000" algn="tl">
                    <a:srgbClr val="000000">
                      <a:alpha val="43137"/>
                    </a:srgbClr>
                  </a:outerShdw>
                </a:effectLst>
              </a:rPr>
              <a:t>4. Фонд захисту жертв злочинів </a:t>
            </a:r>
            <a:br>
              <a:rPr lang="uk-UA" sz="3600" b="1" dirty="0">
                <a:solidFill>
                  <a:schemeClr val="bg1"/>
                </a:solidFill>
                <a:effectLst>
                  <a:outerShdw blurRad="38100" dist="38100" dir="2700000" algn="tl">
                    <a:srgbClr val="000000">
                      <a:alpha val="43137"/>
                    </a:srgbClr>
                  </a:outerShdw>
                </a:effectLst>
              </a:rPr>
            </a:br>
            <a:r>
              <a:rPr lang="uk-UA" sz="3600" b="1" dirty="0">
                <a:solidFill>
                  <a:schemeClr val="bg1"/>
                </a:solidFill>
                <a:effectLst>
                  <a:outerShdw blurRad="38100" dist="38100" dir="2700000" algn="tl">
                    <a:srgbClr val="000000">
                      <a:alpha val="43137"/>
                    </a:srgbClr>
                  </a:outerShdw>
                </a:effectLst>
              </a:rPr>
              <a:t>та його створення в Україні</a:t>
            </a:r>
          </a:p>
        </p:txBody>
      </p:sp>
      <p:sp>
        <p:nvSpPr>
          <p:cNvPr id="77827" name="Rectangle 7"/>
          <p:cNvSpPr>
            <a:spLocks noGrp="1"/>
          </p:cNvSpPr>
          <p:nvPr>
            <p:ph type="body" sz="half" idx="4294967295"/>
          </p:nvPr>
        </p:nvSpPr>
        <p:spPr>
          <a:xfrm>
            <a:off x="165735" y="1743075"/>
            <a:ext cx="11713528" cy="4281805"/>
          </a:xfrm>
        </p:spPr>
        <p:txBody>
          <a:bodyPr/>
          <a:lstStyle/>
          <a:p>
            <a:pPr marL="457200" indent="-457200" algn="just">
              <a:lnSpc>
                <a:spcPct val="80000"/>
              </a:lnSpc>
              <a:buFont typeface="Arial" charset="0"/>
              <a:buNone/>
            </a:pPr>
            <a:r>
              <a:rPr lang="uk-UA" sz="2200" b="1" dirty="0"/>
              <a:t>Європейська конвенція про відшкодування потерпілим від насильницьких злочинів</a:t>
            </a:r>
            <a:r>
              <a:rPr lang="uk-UA" sz="2200" dirty="0"/>
              <a:t> від 24 листопада 1983 року передбачає, зокрема:</a:t>
            </a:r>
          </a:p>
          <a:p>
            <a:pPr marL="457200" indent="-457200" algn="just">
              <a:lnSpc>
                <a:spcPct val="80000"/>
              </a:lnSpc>
              <a:buFont typeface="Arial" charset="0"/>
              <a:buAutoNum type="arabicParenR"/>
            </a:pPr>
            <a:r>
              <a:rPr lang="uk-UA" sz="2200" dirty="0"/>
              <a:t>якщо відшкодування неможливо забезпечити з інших джерел, Держава зобов’язана здійснити відшкодування: </a:t>
            </a:r>
          </a:p>
          <a:p>
            <a:pPr marL="838200" lvl="1" indent="-381000" algn="just">
              <a:lnSpc>
                <a:spcPct val="80000"/>
              </a:lnSpc>
              <a:buFont typeface="Arial" charset="0"/>
              <a:buNone/>
            </a:pPr>
            <a:r>
              <a:rPr lang="uk-UA" sz="2200" dirty="0"/>
              <a:t>а) тим, кому завдано серйозних тілесних ушкоджень або розлад здоров’я внаслідок умисного насильницького злочину; </a:t>
            </a:r>
          </a:p>
          <a:p>
            <a:pPr marL="838200" lvl="1" indent="-381000" algn="just">
              <a:lnSpc>
                <a:spcPct val="80000"/>
              </a:lnSpc>
              <a:buFont typeface="Arial" charset="0"/>
              <a:buNone/>
            </a:pPr>
            <a:r>
              <a:rPr lang="uk-UA" sz="2200" dirty="0"/>
              <a:t>b) особам, які знаходились на утриманні померлих у результаті такого злочину;</a:t>
            </a:r>
          </a:p>
          <a:p>
            <a:pPr marL="457200" indent="-457200" algn="just">
              <a:lnSpc>
                <a:spcPct val="80000"/>
              </a:lnSpc>
              <a:buFont typeface="Arial" charset="0"/>
              <a:buNone/>
            </a:pPr>
            <a:r>
              <a:rPr lang="uk-UA" sz="2200" dirty="0"/>
              <a:t>2) відшкодування повинно покривати принаймні такі частини збитків: </a:t>
            </a:r>
          </a:p>
          <a:p>
            <a:pPr marL="838200" lvl="1" indent="-381000" algn="just">
              <a:lnSpc>
                <a:spcPct val="80000"/>
              </a:lnSpc>
              <a:buFont typeface="Arial" charset="0"/>
              <a:buNone/>
            </a:pPr>
            <a:r>
              <a:rPr lang="uk-UA" sz="2200" dirty="0"/>
              <a:t>- втрату заробітків, </a:t>
            </a:r>
          </a:p>
          <a:p>
            <a:pPr marL="838200" lvl="1" indent="-381000" algn="just">
              <a:lnSpc>
                <a:spcPct val="80000"/>
              </a:lnSpc>
              <a:buFont typeface="Arial" charset="0"/>
              <a:buNone/>
            </a:pPr>
            <a:r>
              <a:rPr lang="uk-UA" sz="2200" dirty="0"/>
              <a:t>- витрати на ліки та госпіталізацію, </a:t>
            </a:r>
          </a:p>
          <a:p>
            <a:pPr marL="838200" lvl="1" indent="-381000" algn="just">
              <a:lnSpc>
                <a:spcPct val="80000"/>
              </a:lnSpc>
              <a:buFont typeface="Arial" charset="0"/>
              <a:buNone/>
            </a:pPr>
            <a:r>
              <a:rPr lang="uk-UA" sz="2200" dirty="0"/>
              <a:t>- витрати на поховання, та у випадках, що стосуються утриманців, – на їх утримання.</a:t>
            </a:r>
          </a:p>
          <a:p>
            <a:pPr marL="457200" indent="-457200" algn="just">
              <a:lnSpc>
                <a:spcPct val="80000"/>
              </a:lnSpc>
              <a:buFont typeface="Arial" charset="0"/>
              <a:buNone/>
            </a:pPr>
            <a:r>
              <a:rPr lang="uk-UA" sz="2200" dirty="0"/>
              <a:t>3) відшкодування збитків здійснюється навіть у тому випадку, якщо злочинець не може зазнати судового переслідування або бути покараний.</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idx="4294967295"/>
          </p:nvPr>
        </p:nvSpPr>
        <p:spPr>
          <a:xfrm>
            <a:off x="147955" y="697230"/>
            <a:ext cx="4749165" cy="762000"/>
          </a:xfrm>
        </p:spPr>
        <p:txBody>
          <a:bodyPr/>
          <a:lstStyle/>
          <a:p>
            <a:pPr algn="ctr"/>
            <a:r>
              <a:rPr lang="uk-UA" sz="3600" b="1" dirty="0">
                <a:solidFill>
                  <a:schemeClr val="bg1"/>
                </a:solidFill>
                <a:effectLst>
                  <a:outerShdw blurRad="38100" dist="38100" dir="2700000" algn="tl">
                    <a:srgbClr val="000000">
                      <a:alpha val="43137"/>
                    </a:srgbClr>
                  </a:outerShdw>
                </a:effectLst>
              </a:rPr>
              <a:t>1. Поняття потерпілого</a:t>
            </a:r>
            <a:r>
              <a:rPr lang="uk-UA" b="1" dirty="0">
                <a:solidFill>
                  <a:schemeClr val="bg1"/>
                </a:solidFill>
                <a:effectLst>
                  <a:outerShdw blurRad="38100" dist="38100" dir="2700000" algn="tl">
                    <a:srgbClr val="000000">
                      <a:alpha val="43137"/>
                    </a:srgbClr>
                  </a:outerShdw>
                </a:effectLst>
              </a:rPr>
              <a:t> </a:t>
            </a:r>
          </a:p>
        </p:txBody>
      </p:sp>
      <p:sp>
        <p:nvSpPr>
          <p:cNvPr id="60419" name="Rectangle 3"/>
          <p:cNvSpPr>
            <a:spLocks noGrp="1"/>
          </p:cNvSpPr>
          <p:nvPr>
            <p:ph type="body" sz="half" idx="4294967295"/>
          </p:nvPr>
        </p:nvSpPr>
        <p:spPr>
          <a:xfrm>
            <a:off x="114617" y="1782128"/>
            <a:ext cx="11962765" cy="4252912"/>
          </a:xfrm>
        </p:spPr>
        <p:txBody>
          <a:bodyPr/>
          <a:lstStyle/>
          <a:p>
            <a:pPr algn="just">
              <a:lnSpc>
                <a:spcPct val="70000"/>
              </a:lnSpc>
              <a:buFont typeface="Arial" charset="0"/>
              <a:buNone/>
            </a:pPr>
            <a:r>
              <a:rPr lang="uk-UA" sz="1900" dirty="0"/>
              <a:t>В Конституції України ані про потерпілого чи жертву злочину, ані про їх права прямо не згадано.</a:t>
            </a:r>
          </a:p>
          <a:p>
            <a:pPr algn="just">
              <a:lnSpc>
                <a:spcPct val="70000"/>
              </a:lnSpc>
              <a:buFont typeface="Arial" charset="0"/>
              <a:buNone/>
            </a:pPr>
            <a:r>
              <a:rPr lang="uk-UA" sz="1900" dirty="0"/>
              <a:t>Проте, деякі їх права можна вивести зі статей 19, 21, 23-24, 27-31, 33-35, 41, 50, 55-56, 129 та інших:</a:t>
            </a:r>
          </a:p>
          <a:p>
            <a:pPr algn="just">
              <a:lnSpc>
                <a:spcPct val="70000"/>
              </a:lnSpc>
              <a:buFont typeface="Arial" charset="0"/>
              <a:buNone/>
            </a:pPr>
            <a:r>
              <a:rPr lang="uk-UA" sz="1900" dirty="0"/>
              <a:t>– усі права людини є непорушними;</a:t>
            </a:r>
          </a:p>
          <a:p>
            <a:pPr algn="just">
              <a:lnSpc>
                <a:spcPct val="70000"/>
              </a:lnSpc>
              <a:buFont typeface="Arial" charset="0"/>
              <a:buNone/>
            </a:pPr>
            <a:r>
              <a:rPr lang="uk-UA" sz="1900" dirty="0"/>
              <a:t>– ніхто не може бути примушений робити те, що не передбачено законодавством, свавільно позбавлений життя, підданий катуванню, незаконно заарештований; </a:t>
            </a:r>
          </a:p>
          <a:p>
            <a:pPr algn="just">
              <a:lnSpc>
                <a:spcPct val="70000"/>
              </a:lnSpc>
              <a:buFont typeface="Arial" charset="0"/>
              <a:buNone/>
            </a:pPr>
            <a:r>
              <a:rPr lang="uk-UA" sz="1900" dirty="0"/>
              <a:t>– кожному гарантується недоторканність житла, таємниця листування, свобода пересування, думки і слова, право на безпечне для життя і здоров'я довкілля;</a:t>
            </a:r>
          </a:p>
          <a:p>
            <a:pPr algn="just">
              <a:lnSpc>
                <a:spcPct val="70000"/>
              </a:lnSpc>
              <a:buFont typeface="Arial" charset="0"/>
              <a:buNone/>
            </a:pPr>
            <a:r>
              <a:rPr lang="uk-UA" sz="1900" dirty="0"/>
              <a:t>– кожен має право власності і право на відшкодування шкоди, завданої незаконними рішеннями, діями чи бездіяльністю влади;</a:t>
            </a:r>
          </a:p>
          <a:p>
            <a:pPr algn="just">
              <a:lnSpc>
                <a:spcPct val="70000"/>
              </a:lnSpc>
              <a:buFont typeface="Arial" charset="0"/>
              <a:buNone/>
            </a:pPr>
            <a:r>
              <a:rPr lang="uk-UA" sz="1900" dirty="0"/>
              <a:t>– кожен має право будь-якими не забороненими законом засобами захищати свої права і свободи від порушень і протиправних посягань;</a:t>
            </a:r>
          </a:p>
          <a:p>
            <a:pPr algn="just">
              <a:lnSpc>
                <a:spcPct val="70000"/>
              </a:lnSpc>
              <a:buFont typeface="Arial" charset="0"/>
              <a:buNone/>
            </a:pPr>
            <a:r>
              <a:rPr lang="uk-UA" sz="1900" dirty="0"/>
              <a:t>– в судочинстві гарантуються рівність усіх учасників судового процесу, змагальність сторін, обов’язковість судового рішення тощо.</a:t>
            </a:r>
          </a:p>
          <a:p>
            <a:pPr algn="just">
              <a:lnSpc>
                <a:spcPct val="70000"/>
              </a:lnSpc>
              <a:buFont typeface="Arial" charset="0"/>
              <a:buNone/>
            </a:pPr>
            <a:r>
              <a:rPr lang="uk-UA" sz="1900" dirty="0"/>
              <a:t>На жаль, в основу законотворчості </a:t>
            </a:r>
            <a:r>
              <a:rPr lang="uk-UA" sz="1900" i="1" dirty="0"/>
              <a:t>НЕ </a:t>
            </a:r>
            <a:r>
              <a:rPr lang="uk-UA" sz="1900" dirty="0"/>
              <a:t>покладено </a:t>
            </a:r>
            <a:r>
              <a:rPr lang="uk-UA" sz="1900" b="1" dirty="0"/>
              <a:t>принцип </a:t>
            </a:r>
            <a:r>
              <a:rPr lang="uk-UA" sz="1900" b="1" dirty="0" err="1"/>
              <a:t>людиноцентричності</a:t>
            </a:r>
            <a:r>
              <a:rPr lang="uk-UA" sz="1900" dirty="0"/>
              <a:t> (ст. 3 Конституції), згідно з яким </a:t>
            </a:r>
            <a:r>
              <a:rPr lang="uk-UA" sz="1900" u="sng" dirty="0"/>
              <a:t>у кожному законі мало би бути чітко визначено, для захисту якого саме права чи свободи людини його ухвалено.</a:t>
            </a:r>
            <a:r>
              <a:rPr lang="uk-UA" sz="1900" dirty="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7"/>
          <p:cNvSpPr>
            <a:spLocks noGrp="1"/>
          </p:cNvSpPr>
          <p:nvPr>
            <p:ph type="body" sz="half" idx="4294967295"/>
          </p:nvPr>
        </p:nvSpPr>
        <p:spPr>
          <a:xfrm>
            <a:off x="177800" y="1791970"/>
            <a:ext cx="11836400" cy="4385310"/>
          </a:xfrm>
        </p:spPr>
        <p:txBody>
          <a:bodyPr/>
          <a:lstStyle/>
          <a:p>
            <a:pPr marL="381000" indent="-381000" algn="just">
              <a:buFont typeface="Arial" charset="0"/>
              <a:buNone/>
            </a:pPr>
            <a:r>
              <a:rPr lang="uk-UA" sz="2100" dirty="0"/>
              <a:t>17 липня 2020 року у ВР за ініціативою КМ були зареєстровані:</a:t>
            </a:r>
          </a:p>
          <a:p>
            <a:pPr marL="381000" indent="-381000" algn="just">
              <a:buFont typeface="Arial" charset="0"/>
              <a:buAutoNum type="arabicParenR"/>
            </a:pPr>
            <a:r>
              <a:rPr lang="uk-UA" sz="2100" dirty="0"/>
              <a:t>проект Закону «</a:t>
            </a:r>
            <a:r>
              <a:rPr lang="uk-UA" sz="2100" b="1" dirty="0"/>
              <a:t>Про відшкодування шкоди потерпілим від насильницьких кримінальних правопорушень</a:t>
            </a:r>
            <a:r>
              <a:rPr lang="uk-UA" sz="2100" dirty="0"/>
              <a:t>» (№ 3892), а також </a:t>
            </a:r>
          </a:p>
          <a:p>
            <a:pPr marL="381000" indent="-381000" algn="just">
              <a:buFont typeface="Arial" charset="0"/>
              <a:buAutoNum type="arabicParenR"/>
            </a:pPr>
            <a:r>
              <a:rPr lang="uk-UA" sz="2100" dirty="0"/>
              <a:t>два </a:t>
            </a:r>
            <a:r>
              <a:rPr lang="uk-UA" sz="2100" dirty="0" err="1"/>
              <a:t>проєкти</a:t>
            </a:r>
            <a:r>
              <a:rPr lang="uk-UA" sz="2100" dirty="0"/>
              <a:t> законів щодо забезпечення механізму відшкодування шкоди потерпілим від насильницьких КП – про внесення змін до КУпАП та КПК (№ 3893) і до Бюджетного кодексу України (№ 3894). Але вже 2 лютого 2021 року їх знято з розгляду.</a:t>
            </a:r>
          </a:p>
          <a:p>
            <a:pPr marL="381000" indent="-381000" algn="just">
              <a:buFont typeface="Arial" charset="0"/>
              <a:buNone/>
            </a:pPr>
            <a:r>
              <a:rPr lang="uk-UA" sz="2100" dirty="0"/>
              <a:t>Із цих </a:t>
            </a:r>
            <a:r>
              <a:rPr lang="uk-UA" sz="2100" dirty="0" err="1"/>
              <a:t>проєктів</a:t>
            </a:r>
            <a:r>
              <a:rPr lang="uk-UA" sz="2100" dirty="0"/>
              <a:t> законів випливає, що джерелами формування державного фонду відшкодування шкоди потерпілим від насильницьких КП, який створюється у складі спеціального фонду державного бюджету, є:</a:t>
            </a:r>
          </a:p>
          <a:p>
            <a:pPr marL="381000" indent="-381000" algn="just">
              <a:buFont typeface="Arial" charset="0"/>
              <a:buNone/>
            </a:pPr>
            <a:r>
              <a:rPr lang="uk-UA" sz="2100" dirty="0"/>
              <a:t>– кошти від виконання покарань у вигляді штрафів і виправних робіт та </a:t>
            </a:r>
          </a:p>
          <a:p>
            <a:pPr marL="381000" indent="-381000" algn="just">
              <a:buFont typeface="Arial" charset="0"/>
              <a:buNone/>
            </a:pPr>
            <a:r>
              <a:rPr lang="uk-UA" sz="2100" dirty="0"/>
              <a:t>– збір, що мав стягуватися із засудженого у разі набрання законної сили обвинувальним </a:t>
            </a:r>
            <a:r>
              <a:rPr lang="uk-UA" sz="2100" dirty="0" err="1"/>
              <a:t>вироком</a:t>
            </a:r>
            <a:r>
              <a:rPr lang="uk-UA" sz="2100" dirty="0"/>
              <a:t> (його ставки залежать від ступеня тяжкості КП).</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p:cNvSpPr>
          <p:nvPr>
            <p:ph type="title" idx="4294967295"/>
          </p:nvPr>
        </p:nvSpPr>
        <p:spPr>
          <a:xfrm>
            <a:off x="145415" y="497205"/>
            <a:ext cx="6671945" cy="969963"/>
          </a:xfrm>
        </p:spPr>
        <p:txBody>
          <a:bodyPr/>
          <a:lstStyle/>
          <a:p>
            <a:pPr algn="ctr"/>
            <a:r>
              <a:rPr lang="uk-UA" sz="3600" b="1" dirty="0">
                <a:solidFill>
                  <a:schemeClr val="bg1"/>
                </a:solidFill>
                <a:effectLst>
                  <a:outerShdw blurRad="38100" dist="38100" dir="2700000" algn="tl">
                    <a:srgbClr val="000000">
                      <a:alpha val="43137"/>
                    </a:srgbClr>
                  </a:outerShdw>
                </a:effectLst>
              </a:rPr>
              <a:t>5. Досвід інших держав щодо забезпечення права потерпілого на відшкодування шкоди</a:t>
            </a:r>
          </a:p>
        </p:txBody>
      </p:sp>
      <p:sp>
        <p:nvSpPr>
          <p:cNvPr id="79875" name="Rectangle 7"/>
          <p:cNvSpPr>
            <a:spLocks noGrp="1"/>
          </p:cNvSpPr>
          <p:nvPr>
            <p:ph type="body" sz="half" idx="4294967295"/>
          </p:nvPr>
        </p:nvSpPr>
        <p:spPr>
          <a:xfrm>
            <a:off x="387350" y="1834515"/>
            <a:ext cx="11417300" cy="4231005"/>
          </a:xfrm>
        </p:spPr>
        <p:txBody>
          <a:bodyPr/>
          <a:lstStyle/>
          <a:p>
            <a:pPr marL="457200" indent="-457200" algn="just">
              <a:lnSpc>
                <a:spcPct val="70000"/>
              </a:lnSpc>
              <a:buFont typeface="Arial" charset="0"/>
              <a:buNone/>
            </a:pPr>
            <a:r>
              <a:rPr lang="uk-UA" sz="1800" b="1" i="1" dirty="0"/>
              <a:t>Закон Австрійської Республіки про надання допомоги жертвам злочинів 1972 року</a:t>
            </a:r>
            <a:r>
              <a:rPr lang="uk-UA" sz="1800" dirty="0"/>
              <a:t>, серед іншого, педантично перелічує послуги з допомоги: </a:t>
            </a:r>
          </a:p>
          <a:p>
            <a:pPr marL="457200" indent="-457200" algn="just">
              <a:lnSpc>
                <a:spcPct val="70000"/>
              </a:lnSpc>
              <a:buFont typeface="Arial" charset="0"/>
              <a:buNone/>
            </a:pPr>
            <a:r>
              <a:rPr lang="uk-UA" sz="1800" dirty="0"/>
              <a:t>1. відшкодування втраченого заробітку або утримання; </a:t>
            </a:r>
          </a:p>
          <a:p>
            <a:pPr marL="457200" indent="-457200" algn="just">
              <a:lnSpc>
                <a:spcPct val="70000"/>
              </a:lnSpc>
              <a:buFont typeface="Arial" charset="0"/>
              <a:buNone/>
            </a:pPr>
            <a:r>
              <a:rPr lang="uk-UA" sz="1800" dirty="0"/>
              <a:t>2. лікування: допомога лікаря, лікарські засоби, медичні вироби, догляд в стаціонарі, лікування зубів; </a:t>
            </a:r>
          </a:p>
          <a:p>
            <a:pPr marL="457200" indent="-457200" algn="just">
              <a:lnSpc>
                <a:spcPct val="70000"/>
              </a:lnSpc>
              <a:buFont typeface="Arial" charset="0"/>
              <a:buNone/>
            </a:pPr>
            <a:r>
              <a:rPr lang="uk-UA" sz="1800" dirty="0"/>
              <a:t>2а. витрати за кризове лікування клінічними психологами та оздоровлюючими психологами; </a:t>
            </a:r>
          </a:p>
          <a:p>
            <a:pPr marL="457200" indent="-457200" algn="just">
              <a:lnSpc>
                <a:spcPct val="70000"/>
              </a:lnSpc>
              <a:buFont typeface="Arial" charset="0"/>
              <a:buNone/>
            </a:pPr>
            <a:r>
              <a:rPr lang="uk-UA" sz="1800" dirty="0"/>
              <a:t>3. ортопедичне забезпечення: виготовлення протезів, допомога у придбанні багаторядних автомобілів тощо; </a:t>
            </a:r>
          </a:p>
          <a:p>
            <a:pPr marL="457200" indent="-457200" algn="just">
              <a:lnSpc>
                <a:spcPct val="70000"/>
              </a:lnSpc>
              <a:buFont typeface="Arial" charset="0"/>
              <a:buNone/>
            </a:pPr>
            <a:r>
              <a:rPr lang="uk-UA" sz="1800" dirty="0"/>
              <a:t>4. медична реабілітація: поміщення у медичні заклади; допомога лікаря, лікарські засоби та медичні вироби; витрати на подорожування та транспортування; </a:t>
            </a:r>
          </a:p>
          <a:p>
            <a:pPr marL="457200" indent="-457200" algn="just">
              <a:lnSpc>
                <a:spcPct val="70000"/>
              </a:lnSpc>
              <a:buFont typeface="Arial" charset="0"/>
              <a:buNone/>
            </a:pPr>
            <a:r>
              <a:rPr lang="uk-UA" sz="1800" dirty="0"/>
              <a:t>5. професійна реабілітація: професійне навчання для відновлення; навчання новій професії; </a:t>
            </a:r>
          </a:p>
          <a:p>
            <a:pPr marL="457200" indent="-457200" algn="just">
              <a:lnSpc>
                <a:spcPct val="70000"/>
              </a:lnSpc>
              <a:buFont typeface="Arial" charset="0"/>
              <a:buNone/>
            </a:pPr>
            <a:r>
              <a:rPr lang="uk-UA" sz="1800" dirty="0"/>
              <a:t>6. соціальна реабілітація: доплата до витрат для отримання посвідчення водія; </a:t>
            </a:r>
          </a:p>
          <a:p>
            <a:pPr marL="457200" indent="-457200" algn="just">
              <a:lnSpc>
                <a:spcPct val="70000"/>
              </a:lnSpc>
              <a:buFont typeface="Arial" charset="0"/>
              <a:buNone/>
            </a:pPr>
            <a:r>
              <a:rPr lang="uk-UA" sz="1800" dirty="0"/>
              <a:t>7. доплати за догляд, доплати сліпим;</a:t>
            </a:r>
          </a:p>
          <a:p>
            <a:pPr marL="457200" indent="-457200" algn="just">
              <a:lnSpc>
                <a:spcPct val="70000"/>
              </a:lnSpc>
              <a:buFont typeface="Arial" charset="0"/>
              <a:buNone/>
            </a:pPr>
            <a:r>
              <a:rPr lang="uk-UA" sz="1800" dirty="0"/>
              <a:t>8. відшкодування витрат на поховання; </a:t>
            </a:r>
          </a:p>
          <a:p>
            <a:pPr marL="457200" indent="-457200" algn="just">
              <a:lnSpc>
                <a:spcPct val="70000"/>
              </a:lnSpc>
              <a:buFont typeface="Arial" charset="0"/>
              <a:buNone/>
            </a:pPr>
            <a:r>
              <a:rPr lang="uk-UA" sz="1800" dirty="0"/>
              <a:t>9. додаткові послуги, які залежать від рівня доходів; </a:t>
            </a:r>
          </a:p>
          <a:p>
            <a:pPr marL="457200" indent="-457200" algn="just">
              <a:lnSpc>
                <a:spcPct val="70000"/>
              </a:lnSpc>
              <a:buFont typeface="Arial" charset="0"/>
              <a:buNone/>
            </a:pPr>
            <a:r>
              <a:rPr lang="uk-UA" sz="1800" dirty="0"/>
              <a:t>10. паушальне (одноразове) відшкодування моральної шкоди.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7"/>
          <p:cNvSpPr>
            <a:spLocks noGrp="1"/>
          </p:cNvSpPr>
          <p:nvPr>
            <p:ph type="body" sz="half" idx="4294967295"/>
          </p:nvPr>
        </p:nvSpPr>
        <p:spPr>
          <a:xfrm>
            <a:off x="254000" y="1960880"/>
            <a:ext cx="11480799" cy="4490720"/>
          </a:xfrm>
        </p:spPr>
        <p:txBody>
          <a:bodyPr/>
          <a:lstStyle/>
          <a:p>
            <a:pPr algn="just">
              <a:buFont typeface="Arial" charset="0"/>
              <a:buNone/>
            </a:pPr>
            <a:r>
              <a:rPr lang="uk-UA" sz="2200" b="1" dirty="0"/>
              <a:t>Закони інших держав</a:t>
            </a:r>
            <a:r>
              <a:rPr lang="uk-UA" sz="2200" dirty="0"/>
              <a:t> (за хронологією):</a:t>
            </a:r>
          </a:p>
          <a:p>
            <a:pPr algn="just">
              <a:buFont typeface="Arial" charset="0"/>
              <a:buNone/>
            </a:pPr>
            <a:r>
              <a:rPr lang="uk-UA" sz="2200" dirty="0"/>
              <a:t>– Закон Королівства Нідерланди про фонд відшкодування шкоди від насильницьких злочинів від 26 червня 1975 року </a:t>
            </a:r>
          </a:p>
          <a:p>
            <a:pPr algn="just">
              <a:buFont typeface="Arial" charset="0"/>
              <a:buNone/>
            </a:pPr>
            <a:r>
              <a:rPr lang="uk-UA" sz="2200" dirty="0"/>
              <a:t>– Закон ФРН про відшкодування жертвам насильницьких дій від 7 січня 1985 року </a:t>
            </a:r>
          </a:p>
          <a:p>
            <a:pPr algn="just">
              <a:buFont typeface="Arial" charset="0"/>
              <a:buNone/>
            </a:pPr>
            <a:r>
              <a:rPr lang="uk-UA" sz="2200" dirty="0"/>
              <a:t>– Закон Сполученого Королівства про відшкодування завданої злочином шкоди від 1995 року </a:t>
            </a:r>
          </a:p>
          <a:p>
            <a:pPr algn="just">
              <a:buFont typeface="Arial" charset="0"/>
              <a:buNone/>
            </a:pPr>
            <a:r>
              <a:rPr lang="uk-UA" sz="2200" dirty="0"/>
              <a:t>– Закон Естонської Республіки про допомогу потерпілим від 17 грудня 2003 року </a:t>
            </a:r>
          </a:p>
          <a:p>
            <a:pPr algn="just">
              <a:buFont typeface="Arial" charset="0"/>
              <a:buNone/>
            </a:pPr>
            <a:r>
              <a:rPr lang="uk-UA" sz="2200" dirty="0"/>
              <a:t>– Закон Швейцарської Конфедерації про допомогу жертвам карних діянь від 23 березня 2007 року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7"/>
          <p:cNvSpPr>
            <a:spLocks noGrp="1"/>
          </p:cNvSpPr>
          <p:nvPr>
            <p:ph type="body" sz="half" idx="4294967295"/>
          </p:nvPr>
        </p:nvSpPr>
        <p:spPr>
          <a:xfrm>
            <a:off x="132081" y="1767840"/>
            <a:ext cx="11958320" cy="4297680"/>
          </a:xfrm>
        </p:spPr>
        <p:txBody>
          <a:bodyPr/>
          <a:lstStyle/>
          <a:p>
            <a:pPr algn="just">
              <a:lnSpc>
                <a:spcPct val="80000"/>
              </a:lnSpc>
              <a:buFont typeface="Arial" charset="0"/>
              <a:buNone/>
            </a:pPr>
            <a:r>
              <a:rPr lang="uk-UA" sz="1800" dirty="0"/>
              <a:t>2018 року у Казахстані ухвалено аналогічний </a:t>
            </a:r>
            <a:r>
              <a:rPr lang="uk-UA" sz="1800" b="1" dirty="0"/>
              <a:t>закон щодо компенсації шкоди</a:t>
            </a:r>
            <a:r>
              <a:rPr lang="uk-UA" sz="1800" dirty="0"/>
              <a:t>. Ним передбачено таке:</a:t>
            </a:r>
          </a:p>
          <a:p>
            <a:pPr algn="just">
              <a:lnSpc>
                <a:spcPct val="80000"/>
              </a:lnSpc>
              <a:buFont typeface="Arial" charset="0"/>
              <a:buNone/>
            </a:pPr>
            <a:r>
              <a:rPr lang="uk-UA" sz="1800" dirty="0"/>
              <a:t>1) компенсація призначається: </a:t>
            </a:r>
          </a:p>
          <a:p>
            <a:pPr marL="742950" lvl="1" indent="-285750" algn="just">
              <a:lnSpc>
                <a:spcPct val="80000"/>
              </a:lnSpc>
              <a:buFont typeface="Arial" charset="0"/>
              <a:buNone/>
            </a:pPr>
            <a:r>
              <a:rPr lang="uk-UA" sz="1800" dirty="0"/>
              <a:t>– неповнолітнім, які є потерпілими від злочинів, пов'язаних із сексуальним насильством;</a:t>
            </a:r>
          </a:p>
          <a:p>
            <a:pPr marL="742950" lvl="1" indent="-285750" algn="just">
              <a:lnSpc>
                <a:spcPct val="80000"/>
              </a:lnSpc>
              <a:buFont typeface="Arial" charset="0"/>
              <a:buNone/>
            </a:pPr>
            <a:r>
              <a:rPr lang="uk-UA" sz="1800" dirty="0"/>
              <a:t>– особам, визнаним потерпілими від злочинів торгівлі людьми і катування;</a:t>
            </a:r>
          </a:p>
          <a:p>
            <a:pPr marL="742950" lvl="1" indent="-285750" algn="just">
              <a:lnSpc>
                <a:spcPct val="80000"/>
              </a:lnSpc>
              <a:buFont typeface="Arial" charset="0"/>
              <a:buNone/>
            </a:pPr>
            <a:r>
              <a:rPr lang="uk-UA" sz="1800" dirty="0"/>
              <a:t>– особам, яким завдано тяжкої шкоди здоров'ю;</a:t>
            </a:r>
          </a:p>
          <a:p>
            <a:pPr marL="742950" lvl="1" indent="-285750" algn="just">
              <a:lnSpc>
                <a:spcPct val="80000"/>
              </a:lnSpc>
              <a:buFont typeface="Arial" charset="0"/>
              <a:buNone/>
            </a:pPr>
            <a:r>
              <a:rPr lang="uk-UA" sz="1800" dirty="0"/>
              <a:t>– особам, наділеним правами потерпілого у разі смерті потерпілого;</a:t>
            </a:r>
          </a:p>
          <a:p>
            <a:pPr algn="just">
              <a:lnSpc>
                <a:spcPct val="80000"/>
              </a:lnSpc>
              <a:buFont typeface="Arial" charset="0"/>
              <a:buNone/>
            </a:pPr>
            <a:r>
              <a:rPr lang="uk-UA" sz="1800" dirty="0"/>
              <a:t>2) розмір компенсації потерпілим у цих випадках є різним; </a:t>
            </a:r>
          </a:p>
          <a:p>
            <a:pPr algn="just">
              <a:lnSpc>
                <a:spcPct val="80000"/>
              </a:lnSpc>
              <a:buFont typeface="Arial" charset="0"/>
              <a:buNone/>
            </a:pPr>
            <a:r>
              <a:rPr lang="uk-UA" sz="1800" dirty="0"/>
              <a:t>3) компенсацію призначають за заявою потерпілого (давність – 3 роки з дня визнання потерпілим);</a:t>
            </a:r>
          </a:p>
          <a:p>
            <a:pPr algn="just">
              <a:lnSpc>
                <a:spcPct val="80000"/>
              </a:lnSpc>
              <a:buFont typeface="Arial" charset="0"/>
              <a:buNone/>
            </a:pPr>
            <a:r>
              <a:rPr lang="uk-UA" sz="1800" dirty="0"/>
              <a:t>4) джерелами формування Фонду компенсації потерпілим є неподаткові надходження, зокрема: </a:t>
            </a:r>
          </a:p>
          <a:p>
            <a:pPr marL="742950" lvl="1" indent="-285750" algn="just">
              <a:lnSpc>
                <a:spcPct val="80000"/>
              </a:lnSpc>
              <a:buFont typeface="Arial" charset="0"/>
              <a:buNone/>
            </a:pPr>
            <a:r>
              <a:rPr lang="uk-UA" sz="1800" dirty="0"/>
              <a:t>– примусові платежі (розмір встановлено у КК, стягує суд з винних осіб при винесенні обвинувального </a:t>
            </a:r>
            <a:r>
              <a:rPr lang="uk-UA" sz="1800" dirty="0" err="1"/>
              <a:t>вироку</a:t>
            </a:r>
            <a:r>
              <a:rPr lang="uk-UA" sz="1800" dirty="0"/>
              <a:t>); </a:t>
            </a:r>
          </a:p>
          <a:p>
            <a:pPr marL="742950" lvl="1" indent="-285750" algn="just">
              <a:lnSpc>
                <a:spcPct val="80000"/>
              </a:lnSpc>
              <a:buFont typeface="Arial" charset="0"/>
              <a:buNone/>
            </a:pPr>
            <a:r>
              <a:rPr lang="uk-UA" sz="1800" dirty="0"/>
              <a:t>– грошові стягнення, що накладаються судом за невиконання процесуальних обов'язків; </a:t>
            </a:r>
          </a:p>
          <a:p>
            <a:pPr marL="742950" lvl="1" indent="-285750" algn="just">
              <a:lnSpc>
                <a:spcPct val="80000"/>
              </a:lnSpc>
              <a:buFont typeface="Arial" charset="0"/>
              <a:buNone/>
            </a:pPr>
            <a:r>
              <a:rPr lang="uk-UA" sz="1800" dirty="0"/>
              <a:t>– грошові стягнення з засудженого, якому призначено виправні роботи; </a:t>
            </a:r>
          </a:p>
          <a:p>
            <a:pPr marL="742950" lvl="1" indent="-285750" algn="just">
              <a:lnSpc>
                <a:spcPct val="80000"/>
              </a:lnSpc>
              <a:buFont typeface="Arial" charset="0"/>
              <a:buNone/>
            </a:pPr>
            <a:r>
              <a:rPr lang="uk-UA" sz="1800" dirty="0"/>
              <a:t>– гроші, стягнуті у порядку </a:t>
            </a:r>
            <a:r>
              <a:rPr lang="uk-UA" sz="1800" dirty="0" err="1"/>
              <a:t>регресних</a:t>
            </a:r>
            <a:r>
              <a:rPr lang="uk-UA" sz="1800" dirty="0"/>
              <a:t> вимог.</a:t>
            </a:r>
          </a:p>
          <a:p>
            <a:pPr algn="just">
              <a:lnSpc>
                <a:spcPct val="80000"/>
              </a:lnSpc>
              <a:buFont typeface="Arial" charset="0"/>
              <a:buNone/>
            </a:pPr>
            <a:r>
              <a:rPr lang="uk-UA" sz="1800" dirty="0"/>
              <a:t>У Казахстані створено і діє Фонд компенсації потерпілим.</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7"/>
          <p:cNvSpPr>
            <a:spLocks noGrp="1"/>
          </p:cNvSpPr>
          <p:nvPr>
            <p:ph type="body" sz="half" idx="4294967295"/>
          </p:nvPr>
        </p:nvSpPr>
        <p:spPr>
          <a:xfrm>
            <a:off x="375920" y="1811655"/>
            <a:ext cx="11602720" cy="4926013"/>
          </a:xfrm>
        </p:spPr>
        <p:txBody>
          <a:bodyPr/>
          <a:lstStyle/>
          <a:p>
            <a:pPr algn="just">
              <a:buFont typeface="Arial" charset="0"/>
              <a:buNone/>
            </a:pPr>
            <a:r>
              <a:rPr lang="uk-UA" sz="2000" dirty="0"/>
              <a:t>Водночас, законодавство щодо Фонду та практику його застосування критикує Республіканська колегія адвокатів. Ніби держава не виплачує потерпілим основну масу коштів. У 2022-2023 роках до Фонду надійшло 2 323 млн </a:t>
            </a:r>
            <a:r>
              <a:rPr lang="uk-UA" sz="2000" dirty="0" err="1"/>
              <a:t>тенге</a:t>
            </a:r>
            <a:r>
              <a:rPr lang="uk-UA" sz="2000" dirty="0"/>
              <a:t>, а </a:t>
            </a:r>
            <a:r>
              <a:rPr lang="uk-UA" sz="2000" dirty="0" err="1"/>
              <a:t>виплачено</a:t>
            </a:r>
            <a:r>
              <a:rPr lang="uk-UA" sz="2000" dirty="0"/>
              <a:t> з Фонду менше </a:t>
            </a:r>
            <a:r>
              <a:rPr lang="uk-UA" sz="2000" b="1" dirty="0"/>
              <a:t>10%.</a:t>
            </a:r>
            <a:r>
              <a:rPr lang="uk-UA" sz="2000" dirty="0"/>
              <a:t> І роблять такі </a:t>
            </a:r>
            <a:r>
              <a:rPr lang="uk-UA" sz="2000" b="1" dirty="0"/>
              <a:t>висновки:</a:t>
            </a:r>
          </a:p>
          <a:p>
            <a:pPr algn="just"/>
            <a:r>
              <a:rPr lang="uk-UA" sz="2000" dirty="0"/>
              <a:t>примусові платежі, що стягуються з засуджених, суперечать принципу </a:t>
            </a:r>
            <a:r>
              <a:rPr lang="uk-UA" sz="2000" dirty="0" err="1"/>
              <a:t>ne</a:t>
            </a:r>
            <a:r>
              <a:rPr lang="uk-UA" sz="2000" dirty="0"/>
              <a:t> </a:t>
            </a:r>
            <a:r>
              <a:rPr lang="uk-UA" sz="2000" dirty="0" err="1"/>
              <a:t>bis</a:t>
            </a:r>
            <a:r>
              <a:rPr lang="uk-UA" sz="2000" dirty="0"/>
              <a:t> </a:t>
            </a:r>
            <a:r>
              <a:rPr lang="uk-UA" sz="2000" dirty="0" err="1"/>
              <a:t>in</a:t>
            </a:r>
            <a:r>
              <a:rPr lang="uk-UA" sz="2000" dirty="0"/>
              <a:t> </a:t>
            </a:r>
            <a:r>
              <a:rPr lang="uk-UA" sz="2000" dirty="0" err="1"/>
              <a:t>idem</a:t>
            </a:r>
            <a:r>
              <a:rPr lang="uk-UA" sz="2000" dirty="0"/>
              <a:t>, оскільки є другим покаранням; </a:t>
            </a:r>
            <a:r>
              <a:rPr lang="uk-UA" sz="2000" b="1" dirty="0">
                <a:solidFill>
                  <a:srgbClr val="ED2B36"/>
                </a:solidFill>
              </a:rPr>
              <a:t>???</a:t>
            </a:r>
          </a:p>
          <a:p>
            <a:pPr algn="just"/>
            <a:r>
              <a:rPr lang="uk-UA" sz="2000" dirty="0"/>
              <a:t>слід забезпечити індивідуалізацію цих платежів – надати суду право звільняти засудженого від сплати або знижувати суму з урахуванням відшкодування шкоди потерпілому; </a:t>
            </a:r>
          </a:p>
          <a:p>
            <a:pPr algn="just"/>
            <a:r>
              <a:rPr lang="uk-UA" sz="2000" dirty="0"/>
              <a:t>платежі обмежити </a:t>
            </a:r>
            <a:r>
              <a:rPr lang="uk-UA" sz="2000" b="1" dirty="0">
                <a:solidFill>
                  <a:srgbClr val="ED2B36"/>
                </a:solidFill>
              </a:rPr>
              <a:t>???</a:t>
            </a:r>
            <a:r>
              <a:rPr lang="uk-UA" sz="2000" dirty="0"/>
              <a:t> лише тяжкими злочинами, пов'язаними зі шкодою потерпілим; </a:t>
            </a:r>
          </a:p>
          <a:p>
            <a:pPr algn="just"/>
            <a:r>
              <a:rPr lang="uk-UA" sz="2000" dirty="0"/>
              <a:t>запровадити фінансування Фонду – з конфіскованого майна злочинців, адміністративних штрафів тощо, щоб знизити навантаження </a:t>
            </a:r>
            <a:r>
              <a:rPr lang="uk-UA" sz="2000" b="1" dirty="0">
                <a:solidFill>
                  <a:srgbClr val="ED2B36"/>
                </a:solidFill>
              </a:rPr>
              <a:t>???</a:t>
            </a:r>
            <a:r>
              <a:rPr lang="uk-UA" sz="2000" dirty="0"/>
              <a:t> на засуджених;</a:t>
            </a:r>
          </a:p>
          <a:p>
            <a:pPr algn="just"/>
            <a:r>
              <a:rPr lang="uk-UA" sz="2000" dirty="0"/>
              <a:t>налагодити механізм </a:t>
            </a:r>
            <a:r>
              <a:rPr lang="uk-UA" sz="2000" dirty="0" err="1"/>
              <a:t>регресних</a:t>
            </a:r>
            <a:r>
              <a:rPr lang="uk-UA" sz="2000" dirty="0"/>
              <a:t> вимог держави до винних, які завдали шкоди, замість рівномірного стягнення платежів з усіх засуджених.</a:t>
            </a:r>
            <a:endParaRPr lang="en-GB" sz="2000" dirty="0"/>
          </a:p>
          <a:p>
            <a:pPr marL="0" indent="0" algn="just">
              <a:buNone/>
            </a:pPr>
            <a:r>
              <a:rPr lang="uk-UA" sz="2000" dirty="0"/>
              <a:t> </a:t>
            </a:r>
            <a:br>
              <a:rPr lang="uk-UA" sz="2000" dirty="0"/>
            </a:br>
            <a:endParaRPr lang="uk-UA"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p:cNvSpPr>
          <p:nvPr>
            <p:ph type="title" idx="4294967295"/>
          </p:nvPr>
        </p:nvSpPr>
        <p:spPr>
          <a:xfrm>
            <a:off x="0" y="527050"/>
            <a:ext cx="5869305" cy="1050925"/>
          </a:xfrm>
        </p:spPr>
        <p:txBody>
          <a:bodyPr/>
          <a:lstStyle/>
          <a:p>
            <a:pPr algn="ctr"/>
            <a:r>
              <a:rPr lang="uk-UA" sz="3600" b="1" dirty="0">
                <a:solidFill>
                  <a:schemeClr val="bg1"/>
                </a:solidFill>
                <a:effectLst>
                  <a:outerShdw blurRad="38100" dist="38100" dir="2700000" algn="tl">
                    <a:srgbClr val="000000">
                      <a:alpha val="43137"/>
                    </a:srgbClr>
                  </a:outerShdw>
                </a:effectLst>
              </a:rPr>
              <a:t>6. Вимоги ЄС щодо захисту прав потерпілих</a:t>
            </a:r>
          </a:p>
        </p:txBody>
      </p:sp>
      <p:sp>
        <p:nvSpPr>
          <p:cNvPr id="83971" name="Rectangle 7"/>
          <p:cNvSpPr>
            <a:spLocks noGrp="1"/>
          </p:cNvSpPr>
          <p:nvPr>
            <p:ph type="body" sz="half" idx="4294967295"/>
          </p:nvPr>
        </p:nvSpPr>
        <p:spPr>
          <a:xfrm>
            <a:off x="304800" y="1740535"/>
            <a:ext cx="11694160" cy="4284345"/>
          </a:xfrm>
        </p:spPr>
        <p:txBody>
          <a:bodyPr/>
          <a:lstStyle/>
          <a:p>
            <a:pPr algn="just">
              <a:lnSpc>
                <a:spcPct val="80000"/>
              </a:lnSpc>
              <a:buFont typeface="Arial" charset="0"/>
              <a:buNone/>
            </a:pPr>
            <a:r>
              <a:rPr lang="uk-UA" sz="2200" dirty="0"/>
              <a:t>Захист прав потерпілих не обмежується лише відшкодуванням шкоди.</a:t>
            </a:r>
          </a:p>
          <a:p>
            <a:pPr algn="just">
              <a:lnSpc>
                <a:spcPct val="80000"/>
              </a:lnSpc>
              <a:buFont typeface="Arial" charset="0"/>
              <a:buNone/>
            </a:pPr>
            <a:r>
              <a:rPr lang="uk-UA" sz="2200" dirty="0"/>
              <a:t>І тут насамперед необхідно згадати про всеохоплюючу </a:t>
            </a:r>
            <a:r>
              <a:rPr lang="uk-UA" sz="2200" b="1" dirty="0"/>
              <a:t>Директиву 2012/29/ЄС</a:t>
            </a:r>
            <a:r>
              <a:rPr lang="uk-UA" sz="2200" dirty="0"/>
              <a:t> Європейського парламенту і Ради від 25 жовтня 2012 року </a:t>
            </a:r>
            <a:r>
              <a:rPr lang="uk-UA" sz="2200" b="1" dirty="0"/>
              <a:t>про встановлення мінімальних стандартів щодо прав, підтримки та захисту жертв злочинів</a:t>
            </a:r>
            <a:r>
              <a:rPr lang="uk-UA" sz="2200" dirty="0"/>
              <a:t> та заміну Рамкового рішення Ради 2001/220/JHA. Вона виділяє кілька груп прав потерпілого:</a:t>
            </a:r>
          </a:p>
          <a:p>
            <a:pPr algn="just">
              <a:lnSpc>
                <a:spcPct val="80000"/>
              </a:lnSpc>
              <a:buFont typeface="Arial" charset="0"/>
              <a:buNone/>
            </a:pPr>
            <a:r>
              <a:rPr lang="uk-UA" sz="2200" dirty="0"/>
              <a:t>1) </a:t>
            </a:r>
            <a:r>
              <a:rPr lang="uk-UA" sz="2200" b="1" dirty="0"/>
              <a:t>право на інформацію і підтримку:</a:t>
            </a:r>
          </a:p>
          <a:p>
            <a:pPr algn="just">
              <a:lnSpc>
                <a:spcPct val="80000"/>
              </a:lnSpc>
              <a:buFont typeface="Arial" charset="0"/>
              <a:buNone/>
            </a:pPr>
            <a:r>
              <a:rPr lang="uk-UA" sz="2200" dirty="0"/>
              <a:t>– розуміти і бути зрозумілим;</a:t>
            </a:r>
          </a:p>
          <a:p>
            <a:pPr algn="just">
              <a:lnSpc>
                <a:spcPct val="80000"/>
              </a:lnSpc>
              <a:buFont typeface="Arial" charset="0"/>
              <a:buNone/>
            </a:pPr>
            <a:r>
              <a:rPr lang="uk-UA" sz="2200" dirty="0"/>
              <a:t>– на отримання інформації з першого контакту з компетентним органом;</a:t>
            </a:r>
          </a:p>
          <a:p>
            <a:pPr algn="just">
              <a:lnSpc>
                <a:spcPct val="80000"/>
              </a:lnSpc>
              <a:buFont typeface="Arial" charset="0"/>
              <a:buNone/>
            </a:pPr>
            <a:r>
              <a:rPr lang="uk-UA" sz="2200" dirty="0"/>
              <a:t>– на отримання письмового підтвердження реєстрації заяви;</a:t>
            </a:r>
          </a:p>
          <a:p>
            <a:pPr algn="just">
              <a:lnSpc>
                <a:spcPct val="80000"/>
              </a:lnSpc>
              <a:buFont typeface="Arial" charset="0"/>
              <a:buNone/>
            </a:pPr>
            <a:r>
              <a:rPr lang="uk-UA" sz="2200" dirty="0"/>
              <a:t>– на отримання інформації щодо своєї справи;</a:t>
            </a:r>
          </a:p>
          <a:p>
            <a:pPr algn="just">
              <a:lnSpc>
                <a:spcPct val="80000"/>
              </a:lnSpc>
              <a:buFont typeface="Arial" charset="0"/>
              <a:buNone/>
            </a:pPr>
            <a:r>
              <a:rPr lang="uk-UA" sz="2200" dirty="0"/>
              <a:t>– на усний та письмовий переклад, починаючи зі стадії подання заяви;</a:t>
            </a:r>
          </a:p>
          <a:p>
            <a:pPr algn="just">
              <a:lnSpc>
                <a:spcPct val="80000"/>
              </a:lnSpc>
              <a:buFont typeface="Arial" charset="0"/>
              <a:buNone/>
            </a:pPr>
            <a:r>
              <a:rPr lang="uk-UA" sz="2200" dirty="0"/>
              <a:t>– на доступ до служб підтримки жертв;</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7"/>
          <p:cNvSpPr>
            <a:spLocks noGrp="1"/>
          </p:cNvSpPr>
          <p:nvPr>
            <p:ph type="body" sz="half" idx="4294967295"/>
          </p:nvPr>
        </p:nvSpPr>
        <p:spPr>
          <a:xfrm>
            <a:off x="375920" y="1825625"/>
            <a:ext cx="11185843" cy="4046855"/>
          </a:xfrm>
        </p:spPr>
        <p:txBody>
          <a:bodyPr/>
          <a:lstStyle/>
          <a:p>
            <a:pPr algn="just">
              <a:buFont typeface="Arial" charset="0"/>
              <a:buNone/>
            </a:pPr>
            <a:r>
              <a:rPr lang="uk-UA" sz="2200" dirty="0"/>
              <a:t>2) </a:t>
            </a:r>
            <a:r>
              <a:rPr lang="uk-UA" sz="2200" b="1" dirty="0"/>
              <a:t>права під час участі у кримінальному провадженні:</a:t>
            </a:r>
          </a:p>
          <a:p>
            <a:pPr algn="just">
              <a:buFont typeface="Arial" charset="0"/>
              <a:buNone/>
            </a:pPr>
            <a:r>
              <a:rPr lang="uk-UA" sz="2200" dirty="0"/>
              <a:t>– бути почутим;</a:t>
            </a:r>
          </a:p>
          <a:p>
            <a:pPr algn="just">
              <a:buFont typeface="Arial" charset="0"/>
              <a:buNone/>
            </a:pPr>
            <a:r>
              <a:rPr lang="uk-UA" sz="2200" dirty="0"/>
              <a:t>– на перегляд рішення про відмову у кримінальному переслідуванні;</a:t>
            </a:r>
          </a:p>
          <a:p>
            <a:pPr algn="just">
              <a:buFont typeface="Arial" charset="0"/>
              <a:buNone/>
            </a:pPr>
            <a:r>
              <a:rPr lang="uk-UA" sz="2200" dirty="0"/>
              <a:t>– на гарантії в контексті послуг відновного правосуддя (захист від вторинної та повторної </a:t>
            </a:r>
            <a:r>
              <a:rPr lang="uk-UA" sz="2200" dirty="0" err="1"/>
              <a:t>віктимізації</a:t>
            </a:r>
            <a:r>
              <a:rPr lang="uk-UA" sz="2200" dirty="0"/>
              <a:t>, від залякування та помсти);</a:t>
            </a:r>
          </a:p>
          <a:p>
            <a:pPr algn="just">
              <a:buFont typeface="Arial" charset="0"/>
              <a:buNone/>
            </a:pPr>
            <a:r>
              <a:rPr lang="uk-UA" sz="2200" dirty="0"/>
              <a:t>– на правову допомогу;</a:t>
            </a:r>
          </a:p>
          <a:p>
            <a:pPr algn="just">
              <a:buFont typeface="Arial" charset="0"/>
              <a:buNone/>
            </a:pPr>
            <a:r>
              <a:rPr lang="uk-UA" sz="2200" dirty="0"/>
              <a:t>– на відшкодування витрат і на повернення майна, яке було вилучено під час кримінального провадження;</a:t>
            </a:r>
          </a:p>
          <a:p>
            <a:pPr algn="just">
              <a:buFont typeface="Arial" charset="0"/>
              <a:buNone/>
            </a:pPr>
            <a:r>
              <a:rPr lang="uk-UA" sz="2200" dirty="0"/>
              <a:t>– на рішення про компенсацію від правопорушника протягом розумного строку;</a:t>
            </a:r>
          </a:p>
          <a:p>
            <a:pPr algn="just">
              <a:buFont typeface="Arial" charset="0"/>
              <a:buNone/>
            </a:pPr>
            <a:r>
              <a:rPr lang="uk-UA" sz="2200" dirty="0"/>
              <a:t>– окремо – права жертв, які проживають в іншій державі-члені;</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p:cNvSpPr>
          <p:nvPr>
            <p:ph type="body" sz="half" idx="4294967295"/>
          </p:nvPr>
        </p:nvSpPr>
        <p:spPr>
          <a:xfrm>
            <a:off x="506571" y="1939608"/>
            <a:ext cx="11178858" cy="3861752"/>
          </a:xfrm>
        </p:spPr>
        <p:txBody>
          <a:bodyPr/>
          <a:lstStyle/>
          <a:p>
            <a:pPr algn="just">
              <a:buFont typeface="Arial" charset="0"/>
              <a:buNone/>
            </a:pPr>
            <a:r>
              <a:rPr lang="uk-UA" sz="2400" dirty="0"/>
              <a:t>3) </a:t>
            </a:r>
            <a:r>
              <a:rPr lang="uk-UA" sz="2400" b="1" dirty="0"/>
              <a:t>право на захист під час кримінального розслідування:</a:t>
            </a:r>
          </a:p>
          <a:p>
            <a:pPr algn="just">
              <a:buFont typeface="Arial" charset="0"/>
              <a:buNone/>
            </a:pPr>
            <a:r>
              <a:rPr lang="uk-UA" sz="2400" dirty="0"/>
              <a:t>– на опитування без затримки після подання заяви, і на те, що кількість опитувань буде мінімальною;</a:t>
            </a:r>
          </a:p>
          <a:p>
            <a:pPr algn="just">
              <a:buFont typeface="Arial" charset="0"/>
              <a:buNone/>
            </a:pPr>
            <a:r>
              <a:rPr lang="uk-UA" sz="2400" dirty="0"/>
              <a:t>– на те, що потерпілого буде супроводжувати законний представник та особа за його вибором;</a:t>
            </a:r>
          </a:p>
          <a:p>
            <a:pPr algn="just">
              <a:buFont typeface="Arial" charset="0"/>
              <a:buNone/>
            </a:pPr>
            <a:r>
              <a:rPr lang="uk-UA" sz="2400" dirty="0"/>
              <a:t>– на те, що медичні огляди будуть зведені до мінімуму;</a:t>
            </a:r>
          </a:p>
          <a:p>
            <a:pPr algn="just">
              <a:buFont typeface="Arial" charset="0"/>
              <a:buNone/>
            </a:pPr>
            <a:r>
              <a:rPr lang="uk-UA" sz="2400" dirty="0"/>
              <a:t>– на захист конфіденційності;</a:t>
            </a:r>
          </a:p>
          <a:p>
            <a:pPr algn="just">
              <a:buFont typeface="Arial" charset="0"/>
              <a:buNone/>
            </a:pPr>
            <a:r>
              <a:rPr lang="uk-UA" sz="2400" dirty="0"/>
              <a:t>– на захист жертв з особливими потребами в захисті і дітей-жертв.</a:t>
            </a:r>
          </a:p>
          <a:p>
            <a:pPr algn="just">
              <a:buFont typeface="Arial" charset="0"/>
              <a:buNone/>
            </a:pPr>
            <a:r>
              <a:rPr lang="uk-UA" sz="2400" dirty="0"/>
              <a:t>Очевидно, що деякі з цих прав у КПК України не передбачено.</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BC41DC-CE6B-9914-8755-E452F5AA9948}"/>
              </a:ext>
            </a:extLst>
          </p:cNvPr>
          <p:cNvSpPr/>
          <p:nvPr/>
        </p:nvSpPr>
        <p:spPr>
          <a:xfrm>
            <a:off x="3708400" y="5557520"/>
            <a:ext cx="4876800" cy="120904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7043" name="Rectangle 7"/>
          <p:cNvSpPr>
            <a:spLocks noGrp="1"/>
          </p:cNvSpPr>
          <p:nvPr>
            <p:ph type="body" sz="half" idx="4294967295"/>
          </p:nvPr>
        </p:nvSpPr>
        <p:spPr>
          <a:xfrm>
            <a:off x="447674" y="1884364"/>
            <a:ext cx="11541125" cy="4785042"/>
          </a:xfrm>
        </p:spPr>
        <p:txBody>
          <a:bodyPr/>
          <a:lstStyle/>
          <a:p>
            <a:pPr algn="just">
              <a:lnSpc>
                <a:spcPct val="70000"/>
              </a:lnSpc>
              <a:buFont typeface="Arial" charset="0"/>
              <a:buNone/>
            </a:pPr>
            <a:r>
              <a:rPr lang="uk-UA" sz="1800" dirty="0"/>
              <a:t>Крім того, про потерпілих згадано в інших директивах ЄС. Наприклад, у </a:t>
            </a:r>
            <a:r>
              <a:rPr lang="uk-UA" sz="1800" b="1" dirty="0"/>
              <a:t>Директиві 2014/42/ЄС про заморожування та конфіскацію засобів і доходів, одержаних злочинним шляхом, в Європейському Союзі</a:t>
            </a:r>
            <a:r>
              <a:rPr lang="uk-UA" sz="1800" dirty="0"/>
              <a:t>.</a:t>
            </a:r>
            <a:endParaRPr lang="uk-UA" sz="1800" b="1" dirty="0"/>
          </a:p>
          <a:p>
            <a:pPr marL="742950" lvl="1" indent="-285750" algn="just">
              <a:lnSpc>
                <a:spcPct val="70000"/>
              </a:lnSpc>
              <a:buFont typeface="Arial" charset="0"/>
              <a:buNone/>
            </a:pPr>
            <a:r>
              <a:rPr lang="uk-UA" sz="1800" b="1" dirty="0"/>
              <a:t>Стаття 18. Відшкодування шкоди потерпілим </a:t>
            </a:r>
            <a:endParaRPr lang="uk-UA" sz="1800" dirty="0"/>
          </a:p>
          <a:p>
            <a:pPr marL="742950" lvl="1" indent="-285750" algn="just">
              <a:lnSpc>
                <a:spcPct val="70000"/>
              </a:lnSpc>
              <a:buFont typeface="Arial" charset="0"/>
              <a:buNone/>
            </a:pPr>
            <a:r>
              <a:rPr lang="uk-UA" sz="1800" b="1" dirty="0"/>
              <a:t>(1) Якщо потерпілі мають права вимоги до особи, яка є об'єктом конфіскації відповідно до цієї Директиви, держави-члени вживають відповідних заходів для забезпечення врахування цих вимог у відповідних процедурах виявлення, арешту та конфіскації активів.</a:t>
            </a:r>
          </a:p>
          <a:p>
            <a:pPr marL="742950" lvl="1" indent="-285750" algn="just">
              <a:lnSpc>
                <a:spcPct val="70000"/>
              </a:lnSpc>
              <a:buFont typeface="Arial" charset="0"/>
              <a:buNone/>
            </a:pPr>
            <a:r>
              <a:rPr lang="uk-UA" sz="1800" b="1" dirty="0"/>
              <a:t>(2) Якщо потерпілий має право на повернення майна, яке є або може стати предметом конфіскації відповідно до цієї Директиви, держави-члени вживають необхідних заходів для повернення такого майна потерпілому на умовах, передбачених статтею 15 Директиви 2012/29/ЄС.</a:t>
            </a:r>
          </a:p>
          <a:p>
            <a:pPr marL="742950" lvl="1" indent="-285750" algn="just">
              <a:lnSpc>
                <a:spcPct val="70000"/>
              </a:lnSpc>
              <a:buFont typeface="Arial" charset="0"/>
              <a:buNone/>
            </a:pPr>
            <a:r>
              <a:rPr lang="uk-UA" sz="1800" b="1" dirty="0"/>
              <a:t>Держави-члени вживають необхідних заходів для забезпечення того, щоб передбачені цією Директивою заходи щодо конфіскації не порушували права потерпілих на відшкодування. Держави-члени можуть вирішити обмежити такі заходи випадками, коли законне майно злочинця є недостатнім для покриття загальної суми відшкодування.</a:t>
            </a:r>
          </a:p>
          <a:p>
            <a:pPr algn="just">
              <a:lnSpc>
                <a:spcPct val="70000"/>
              </a:lnSpc>
              <a:buFont typeface="Arial" charset="0"/>
              <a:buNone/>
            </a:pPr>
            <a:r>
              <a:rPr lang="uk-UA" sz="1800" dirty="0"/>
              <a:t>«</a:t>
            </a:r>
            <a:r>
              <a:rPr lang="uk-UA" sz="1800" i="1" dirty="0"/>
              <a:t>Потерпілою особою</a:t>
            </a:r>
            <a:r>
              <a:rPr lang="uk-UA" sz="1800" dirty="0"/>
              <a:t>» є </a:t>
            </a:r>
            <a:r>
              <a:rPr lang="uk-UA" sz="1800" dirty="0">
                <a:solidFill>
                  <a:srgbClr val="ED2B36"/>
                </a:solidFill>
              </a:rPr>
              <a:t>*</a:t>
            </a:r>
            <a:r>
              <a:rPr lang="uk-UA" sz="1800" dirty="0"/>
              <a:t>потерпілий в розумінні Директиви 2012/29/ЄС або </a:t>
            </a:r>
            <a:r>
              <a:rPr lang="uk-UA" sz="1800" dirty="0">
                <a:solidFill>
                  <a:srgbClr val="ED2B36"/>
                </a:solidFill>
              </a:rPr>
              <a:t>*</a:t>
            </a:r>
            <a:r>
              <a:rPr lang="uk-UA" sz="1800" dirty="0"/>
              <a:t>юридична особа в розумінні національного права, яка зазнала шкоди або економічних збитків як прямий наслідок одного зі злочинів, що підпадають під сферу застосування Директиви.</a:t>
            </a:r>
          </a:p>
          <a:p>
            <a:pPr algn="just">
              <a:lnSpc>
                <a:spcPct val="70000"/>
              </a:lnSpc>
              <a:buFont typeface="Arial" charset="0"/>
              <a:buNone/>
            </a:pPr>
            <a:r>
              <a:rPr lang="uk-UA" sz="1800" dirty="0"/>
              <a:t>Стаття 2, п. 1 "а" Директиви 2012/29/ЄС:</a:t>
            </a:r>
          </a:p>
          <a:p>
            <a:pPr algn="just">
              <a:lnSpc>
                <a:spcPct val="70000"/>
              </a:lnSpc>
              <a:buFont typeface="Arial" charset="0"/>
              <a:buNone/>
            </a:pPr>
            <a:r>
              <a:rPr lang="uk-UA" sz="1800" dirty="0"/>
              <a:t>(i) фізична особа, яка зазнала шкоди, зокрема фізичної, психічної чи емоційної, або економічних збитків, які були безпосередньо спричинені КП;</a:t>
            </a:r>
          </a:p>
          <a:p>
            <a:pPr algn="just">
              <a:lnSpc>
                <a:spcPct val="70000"/>
              </a:lnSpc>
              <a:buFont typeface="Arial" charset="0"/>
              <a:buNone/>
            </a:pPr>
            <a:r>
              <a:rPr lang="uk-UA" sz="1800" dirty="0"/>
              <a:t>(ii) члени сім’ї особи, чия смерть була безпосередньо спричинена КП і які зазнали шкоди внаслідок її смерті.</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p:cNvSpPr>
          <p:nvPr>
            <p:ph type="title" idx="4294967295"/>
          </p:nvPr>
        </p:nvSpPr>
        <p:spPr>
          <a:xfrm>
            <a:off x="2289175" y="365125"/>
            <a:ext cx="9064625" cy="644525"/>
          </a:xfrm>
        </p:spPr>
        <p:txBody>
          <a:bodyPr/>
          <a:lstStyle/>
          <a:p>
            <a:pPr algn="ctr"/>
            <a:r>
              <a:rPr lang="uk-UA" sz="3600" b="1"/>
              <a:t>...</a:t>
            </a:r>
          </a:p>
        </p:txBody>
      </p:sp>
      <p:sp>
        <p:nvSpPr>
          <p:cNvPr id="88067" name="Rectangle 7"/>
          <p:cNvSpPr>
            <a:spLocks noGrp="1"/>
          </p:cNvSpPr>
          <p:nvPr>
            <p:ph type="body" sz="half" idx="4294967295"/>
          </p:nvPr>
        </p:nvSpPr>
        <p:spPr>
          <a:xfrm>
            <a:off x="721361" y="1836738"/>
            <a:ext cx="11135360" cy="4667250"/>
          </a:xfrm>
        </p:spPr>
        <p:txBody>
          <a:bodyPr/>
          <a:lstStyle/>
          <a:p>
            <a:pPr algn="just">
              <a:buFont typeface="Arial" charset="0"/>
              <a:buNone/>
            </a:pPr>
            <a:r>
              <a:rPr lang="uk-UA" sz="2000" dirty="0"/>
              <a:t>Існує і спеціальна директива щодо відшкодування шкоди потерпілим – </a:t>
            </a:r>
            <a:r>
              <a:rPr lang="uk-UA" sz="2000" b="1" dirty="0"/>
              <a:t>Директива Ради 2004/80/ЄС щодо компенсації жертвам злочинів</a:t>
            </a:r>
            <a:r>
              <a:rPr lang="uk-UA" sz="2000" dirty="0"/>
              <a:t> від 29 квітня 2004 року. </a:t>
            </a:r>
          </a:p>
          <a:p>
            <a:pPr algn="just">
              <a:buFont typeface="Arial" charset="0"/>
              <a:buNone/>
            </a:pPr>
            <a:r>
              <a:rPr lang="uk-UA" sz="2000" dirty="0"/>
              <a:t>Щоправда, вона регламентує вузьке питання – компенсацію у випадках скоєння насильницького умисного злочину в державі-члені, відмінній від держави-члена, де заявник про компенсацію зазвичай проживає. У цих випадках:</a:t>
            </a:r>
          </a:p>
          <a:p>
            <a:pPr algn="just">
              <a:buFont typeface="Arial" charset="0"/>
              <a:buNone/>
            </a:pPr>
            <a:r>
              <a:rPr lang="uk-UA" sz="2000" dirty="0"/>
              <a:t>1) заявник має право подати заяву до відповідного органу в державі, де він проживає;</a:t>
            </a:r>
          </a:p>
          <a:p>
            <a:pPr algn="just">
              <a:buFont typeface="Arial" charset="0"/>
              <a:buNone/>
            </a:pPr>
            <a:r>
              <a:rPr lang="uk-UA" sz="2000" dirty="0"/>
              <a:t>2) компенсація виплачується державою, на території якої було скоєно злочин;</a:t>
            </a:r>
          </a:p>
          <a:p>
            <a:pPr algn="just">
              <a:buFont typeface="Arial" charset="0"/>
              <a:buNone/>
            </a:pPr>
            <a:r>
              <a:rPr lang="uk-UA" sz="2000" dirty="0"/>
              <a:t>3) мають бути створені компетентні органи і мінімізовано адміністративні формальності;</a:t>
            </a:r>
          </a:p>
          <a:p>
            <a:pPr algn="just">
              <a:buFont typeface="Arial" charset="0"/>
              <a:buNone/>
            </a:pPr>
            <a:r>
              <a:rPr lang="uk-UA" sz="2000" dirty="0"/>
              <a:t>4) заявники повинні мати доступ до інформації про можливості подання заявки;</a:t>
            </a:r>
          </a:p>
          <a:p>
            <a:pPr algn="just">
              <a:buFont typeface="Arial" charset="0"/>
              <a:buNone/>
            </a:pPr>
            <a:r>
              <a:rPr lang="uk-UA" sz="2000" dirty="0"/>
              <a:t>5) орган з надання допомоги надає заявнику потрібну інформацію, </a:t>
            </a:r>
            <a:r>
              <a:rPr lang="uk-UA" sz="2000" u="sng" dirty="0"/>
              <a:t>не оцінюючи заяву</a:t>
            </a:r>
            <a:r>
              <a:rPr lang="uk-UA" sz="2000" dirty="0"/>
              <a:t>;</a:t>
            </a:r>
          </a:p>
          <a:p>
            <a:pPr algn="just">
              <a:buFont typeface="Arial" charset="0"/>
              <a:buNone/>
            </a:pPr>
            <a:r>
              <a:rPr lang="uk-UA" sz="2000" dirty="0"/>
              <a:t>6) орган з прийняття рішення невідкладно надсилає прийняте рішення заявнику.</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p:cNvSpPr>
          <p:nvPr>
            <p:ph type="body" sz="half" idx="4294967295"/>
          </p:nvPr>
        </p:nvSpPr>
        <p:spPr>
          <a:xfrm>
            <a:off x="142240" y="1707833"/>
            <a:ext cx="11841480" cy="4398327"/>
          </a:xfrm>
        </p:spPr>
        <p:txBody>
          <a:bodyPr/>
          <a:lstStyle/>
          <a:p>
            <a:pPr algn="just">
              <a:buFont typeface="Arial" charset="0"/>
              <a:buNone/>
            </a:pPr>
            <a:r>
              <a:rPr lang="uk-UA" sz="2000" dirty="0"/>
              <a:t>КК не визначає ані поняття потерпілого, ані його права (за винятком одного – у ст. 91-1 передбачено, що </a:t>
            </a:r>
            <a:r>
              <a:rPr lang="uk-UA" sz="2000" i="1" dirty="0"/>
              <a:t>в інтересах</a:t>
            </a:r>
            <a:r>
              <a:rPr lang="uk-UA" sz="2000" dirty="0"/>
              <a:t> </a:t>
            </a:r>
            <a:r>
              <a:rPr lang="uk-UA" sz="2000" i="1" dirty="0"/>
              <a:t>потерпілого</a:t>
            </a:r>
            <a:r>
              <a:rPr lang="uk-UA" sz="2000" dirty="0"/>
              <a:t> від злочину, пов’язаного з домашнім насильством, суд може застосувати до особи, яка вчинила домашнє насильство, один або декілька обмежувальних заходів).</a:t>
            </a:r>
          </a:p>
          <a:p>
            <a:pPr algn="just">
              <a:buFont typeface="Arial" charset="0"/>
              <a:buNone/>
            </a:pPr>
            <a:r>
              <a:rPr lang="uk-UA" sz="2000" dirty="0"/>
              <a:t>Законодавство, напевно, містить лише два визначення цього поняття – у КПК і в КУпАП.</a:t>
            </a:r>
          </a:p>
          <a:p>
            <a:pPr algn="just">
              <a:buFont typeface="Arial" charset="0"/>
              <a:buNone/>
            </a:pPr>
            <a:r>
              <a:rPr lang="uk-UA" sz="2000" dirty="0"/>
              <a:t>Згідно зі ст. 55 КПК </a:t>
            </a:r>
            <a:r>
              <a:rPr lang="uk-UA" sz="2000" b="1" i="1" dirty="0"/>
              <a:t>потерпілим</a:t>
            </a:r>
            <a:r>
              <a:rPr lang="uk-UA" sz="2000" dirty="0"/>
              <a:t> у кримінальному провадженні є особа, якій кримінальним правопорушенням завдано відповідну шкоду:</a:t>
            </a:r>
          </a:p>
          <a:p>
            <a:pPr marL="742950" lvl="1" indent="-285750" algn="just">
              <a:buFont typeface="Arial" charset="0"/>
              <a:buNone/>
            </a:pPr>
            <a:r>
              <a:rPr lang="uk-UA" sz="1800" dirty="0"/>
              <a:t>1) фізичній особі – моральну, фізичну чи майнову (крім особи, якій моральна шкода завдана як представнику юридичної особи чи певної частини суспільства), </a:t>
            </a:r>
          </a:p>
          <a:p>
            <a:pPr marL="742950" lvl="1" indent="-285750" algn="just">
              <a:buFont typeface="Arial" charset="0"/>
              <a:buNone/>
            </a:pPr>
            <a:r>
              <a:rPr lang="uk-UA" sz="1800" dirty="0"/>
              <a:t>2) юридичній особі – майнову.</a:t>
            </a:r>
          </a:p>
          <a:p>
            <a:pPr algn="just">
              <a:buFont typeface="Arial" charset="0"/>
              <a:buNone/>
            </a:pPr>
            <a:r>
              <a:rPr lang="uk-UA" sz="2000" dirty="0"/>
              <a:t>Згідно зі ст. 269 КУпАП, </a:t>
            </a:r>
            <a:r>
              <a:rPr lang="uk-UA" sz="2000" b="1" i="1" dirty="0"/>
              <a:t>потерпілим</a:t>
            </a:r>
            <a:r>
              <a:rPr lang="uk-UA" sz="2000" dirty="0"/>
              <a:t> є:</a:t>
            </a:r>
          </a:p>
          <a:p>
            <a:pPr marL="742950" lvl="1" indent="-285750" algn="just">
              <a:buFont typeface="Arial" charset="0"/>
              <a:buNone/>
            </a:pPr>
            <a:r>
              <a:rPr lang="uk-UA" sz="1800" dirty="0"/>
              <a:t>1) особа, якій адміністративним правопорушенням заподіяно моральну, фізичну або майнову шкоду;</a:t>
            </a:r>
          </a:p>
          <a:p>
            <a:pPr marL="742950" lvl="1" indent="-285750" algn="just">
              <a:buFont typeface="Arial" charset="0"/>
              <a:buNone/>
            </a:pPr>
            <a:r>
              <a:rPr lang="uk-UA" sz="1800" dirty="0"/>
              <a:t>2) малолітня чи неповнолітня особа, в присутності якої було вчинено домашнє насильство чи насильство за ознакою статі, незалежно від того, чи було їй заподіяно шкоду цим правопорушенням (дивно, що аналогічне положення не повторене у КПК).</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7"/>
          <p:cNvSpPr>
            <a:spLocks noGrp="1"/>
          </p:cNvSpPr>
          <p:nvPr>
            <p:ph type="body" sz="half" idx="4294967295"/>
          </p:nvPr>
        </p:nvSpPr>
        <p:spPr>
          <a:xfrm>
            <a:off x="589280" y="1848803"/>
            <a:ext cx="11347133" cy="4369118"/>
          </a:xfrm>
        </p:spPr>
        <p:txBody>
          <a:bodyPr/>
          <a:lstStyle/>
          <a:p>
            <a:pPr algn="just">
              <a:lnSpc>
                <a:spcPct val="80000"/>
              </a:lnSpc>
              <a:buFont typeface="Arial" charset="0"/>
              <a:buNone/>
            </a:pPr>
            <a:r>
              <a:rPr lang="uk-UA" sz="2300" dirty="0"/>
              <a:t>У деяких актах ЄС зазначається, за наявності яких саме обтяжуючих обставин покарання збільшується і як саме (зокрема вчинення злочину проти особливо вразливої жертви).</a:t>
            </a:r>
          </a:p>
          <a:p>
            <a:pPr algn="just">
              <a:lnSpc>
                <a:spcPct val="80000"/>
              </a:lnSpc>
              <a:buFont typeface="Arial" charset="0"/>
              <a:buNone/>
            </a:pPr>
            <a:r>
              <a:rPr lang="uk-UA" sz="2300" dirty="0"/>
              <a:t>Наприклад, в </a:t>
            </a:r>
            <a:r>
              <a:rPr lang="uk-UA" sz="2300" b="1" dirty="0"/>
              <a:t>Директиві 2011/92 про боротьбу з сексуальними посяганнями і сексуальною експлуатацією дітей та дитячою порнографією</a:t>
            </a:r>
            <a:r>
              <a:rPr lang="uk-UA" sz="2300" dirty="0"/>
              <a:t> визначена низка таких обставин. Це вчинення злочину:</a:t>
            </a:r>
          </a:p>
          <a:p>
            <a:pPr algn="just">
              <a:lnSpc>
                <a:spcPct val="80000"/>
              </a:lnSpc>
              <a:buFont typeface="Arial" charset="0"/>
              <a:buNone/>
            </a:pPr>
            <a:r>
              <a:rPr lang="uk-UA" sz="2300" dirty="0"/>
              <a:t>- щодо дитини, яка перебуває в особливо вразливому становищі, зокрема, дитини з вадами розумового чи фізичного розвитку;</a:t>
            </a:r>
          </a:p>
          <a:p>
            <a:pPr algn="just">
              <a:lnSpc>
                <a:spcPct val="80000"/>
              </a:lnSpc>
              <a:buFontTx/>
              <a:buChar char="-"/>
            </a:pPr>
            <a:r>
              <a:rPr lang="uk-UA" sz="2300" dirty="0"/>
              <a:t>членом сім'ї дитини, особою, яка спільно проживає з дитиною;</a:t>
            </a:r>
          </a:p>
          <a:p>
            <a:pPr algn="just">
              <a:lnSpc>
                <a:spcPct val="80000"/>
              </a:lnSpc>
              <a:buFontTx/>
              <a:buChar char="-"/>
            </a:pPr>
            <a:r>
              <a:rPr lang="uk-UA" sz="2300" dirty="0"/>
              <a:t>особою, яка зловживала довірою чи владою;</a:t>
            </a:r>
          </a:p>
          <a:p>
            <a:pPr algn="just">
              <a:lnSpc>
                <a:spcPct val="80000"/>
              </a:lnSpc>
              <a:buFont typeface="Arial" charset="0"/>
              <a:buNone/>
            </a:pPr>
            <a:r>
              <a:rPr lang="uk-UA" sz="2300" dirty="0"/>
              <a:t>- коли було поставлене під загрозу життя дитини;</a:t>
            </a:r>
          </a:p>
          <a:p>
            <a:pPr algn="just">
              <a:lnSpc>
                <a:spcPct val="80000"/>
              </a:lnSpc>
              <a:buFont typeface="Arial" charset="0"/>
              <a:buNone/>
            </a:pPr>
            <a:r>
              <a:rPr lang="uk-UA" sz="2300" dirty="0"/>
              <a:t>- з серйозним насильством або заподіянням серйозної шкоди дитині.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7"/>
          <p:cNvSpPr>
            <a:spLocks noGrp="1"/>
          </p:cNvSpPr>
          <p:nvPr>
            <p:ph type="body" sz="half" idx="4294967295"/>
          </p:nvPr>
        </p:nvSpPr>
        <p:spPr>
          <a:xfrm>
            <a:off x="627062" y="2122488"/>
            <a:ext cx="10937875" cy="4889500"/>
          </a:xfrm>
        </p:spPr>
        <p:txBody>
          <a:bodyPr/>
          <a:lstStyle/>
          <a:p>
            <a:pPr algn="just">
              <a:lnSpc>
                <a:spcPct val="80000"/>
              </a:lnSpc>
              <a:buFont typeface="Arial" charset="0"/>
              <a:buNone/>
            </a:pPr>
            <a:r>
              <a:rPr lang="uk-UA" sz="2200" b="1" dirty="0"/>
              <a:t>Директива 2011/36</a:t>
            </a:r>
            <a:r>
              <a:rPr lang="uk-UA" sz="2200" dirty="0"/>
              <a:t> </a:t>
            </a:r>
            <a:r>
              <a:rPr lang="uk-UA" sz="2200" b="1" dirty="0"/>
              <a:t>про запобігання торгівлі людьми і боротьбу з нею та про захист її жертв</a:t>
            </a:r>
            <a:r>
              <a:rPr lang="uk-UA" sz="2200" dirty="0"/>
              <a:t>, і про заміну Рамкового рішення Ради 2002/629 від 5 квітня 2011 року:</a:t>
            </a:r>
          </a:p>
          <a:p>
            <a:pPr algn="just">
              <a:lnSpc>
                <a:spcPct val="80000"/>
              </a:lnSpc>
              <a:buFont typeface="Arial" charset="0"/>
              <a:buNone/>
            </a:pPr>
            <a:r>
              <a:rPr lang="uk-UA" sz="2200" dirty="0"/>
              <a:t>– вказує на необхідність забезпечити судове переслідування за КП, пов’язане з торгівлею людьми, протягом достатнього періоду після досягнення повноліття жертвою;</a:t>
            </a:r>
          </a:p>
          <a:p>
            <a:pPr algn="just">
              <a:lnSpc>
                <a:spcPct val="80000"/>
              </a:lnSpc>
              <a:buFont typeface="Arial" charset="0"/>
              <a:buNone/>
            </a:pPr>
            <a:r>
              <a:rPr lang="uk-UA" sz="2200" dirty="0"/>
              <a:t>– акцентує на необхідності звільнення від покарання (або й від переслідування взагалі) жертви торгівлі людьми за її участь у злочинній діяльності, яку вона вимушена була здійснювати внаслідок того, що була піддана примусу, викраденню, шахрайству, обману, зловживанню владою чи перебувала у вразливому стані. </a:t>
            </a:r>
          </a:p>
          <a:p>
            <a:pPr algn="just">
              <a:lnSpc>
                <a:spcPct val="80000"/>
              </a:lnSpc>
              <a:buFont typeface="Arial" charset="0"/>
              <a:buNone/>
            </a:pPr>
            <a:r>
              <a:rPr lang="uk-UA" sz="2200" dirty="0"/>
              <a:t>Аналогічне положення є і в </a:t>
            </a:r>
            <a:r>
              <a:rPr lang="uk-UA" sz="2200" b="1" dirty="0"/>
              <a:t>Директиві 2011/92 про боротьбу з сексуальними посяганнями і сексуальною експлуатацією дітей та дитячою порнографією</a:t>
            </a:r>
            <a:r>
              <a:rPr lang="uk-UA" sz="2200" dirty="0"/>
              <a:t> – щодо участі в злочинній діяльності дітей, які водночас є жертвами відповідних злочинів.</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p:cNvSpPr>
          <p:nvPr>
            <p:ph type="title" idx="4294967295"/>
          </p:nvPr>
        </p:nvSpPr>
        <p:spPr>
          <a:xfrm>
            <a:off x="115252" y="490538"/>
            <a:ext cx="6861175" cy="1050925"/>
          </a:xfrm>
        </p:spPr>
        <p:txBody>
          <a:bodyPr/>
          <a:lstStyle/>
          <a:p>
            <a:pPr algn="ctr"/>
            <a:r>
              <a:rPr lang="uk-UA" sz="3600" b="1" dirty="0">
                <a:solidFill>
                  <a:schemeClr val="bg1"/>
                </a:solidFill>
                <a:effectLst>
                  <a:outerShdw blurRad="38100" dist="38100" dir="2700000" algn="tl">
                    <a:srgbClr val="000000">
                      <a:alpha val="43137"/>
                    </a:srgbClr>
                  </a:outerShdw>
                </a:effectLst>
              </a:rPr>
              <a:t>7. Спеціальні закони інших держав </a:t>
            </a:r>
            <a:br>
              <a:rPr lang="uk-UA" sz="3600" b="1" dirty="0">
                <a:solidFill>
                  <a:schemeClr val="bg1"/>
                </a:solidFill>
                <a:effectLst>
                  <a:outerShdw blurRad="38100" dist="38100" dir="2700000" algn="tl">
                    <a:srgbClr val="000000">
                      <a:alpha val="43137"/>
                    </a:srgbClr>
                  </a:outerShdw>
                </a:effectLst>
              </a:rPr>
            </a:br>
            <a:r>
              <a:rPr lang="uk-UA" sz="3600" b="1" dirty="0">
                <a:solidFill>
                  <a:schemeClr val="bg1"/>
                </a:solidFill>
                <a:effectLst>
                  <a:outerShdw blurRad="38100" dist="38100" dir="2700000" algn="tl">
                    <a:srgbClr val="000000">
                      <a:alpha val="43137"/>
                    </a:srgbClr>
                  </a:outerShdw>
                </a:effectLst>
              </a:rPr>
              <a:t>щодо захисту жертв злочинів</a:t>
            </a:r>
          </a:p>
        </p:txBody>
      </p:sp>
      <p:sp>
        <p:nvSpPr>
          <p:cNvPr id="2" name="Rectangle 1">
            <a:extLst>
              <a:ext uri="{FF2B5EF4-FFF2-40B4-BE49-F238E27FC236}">
                <a16:creationId xmlns:a16="http://schemas.microsoft.com/office/drawing/2014/main" id="{F5BEC6F1-10EB-E098-E7B9-A8E981387781}"/>
              </a:ext>
            </a:extLst>
          </p:cNvPr>
          <p:cNvSpPr/>
          <p:nvPr/>
        </p:nvSpPr>
        <p:spPr>
          <a:xfrm>
            <a:off x="3545840" y="5252720"/>
            <a:ext cx="5161280" cy="151384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1139" name="Rectangle 3"/>
          <p:cNvSpPr>
            <a:spLocks noGrp="1"/>
          </p:cNvSpPr>
          <p:nvPr>
            <p:ph type="body" sz="half" idx="4294967295"/>
          </p:nvPr>
        </p:nvSpPr>
        <p:spPr>
          <a:xfrm>
            <a:off x="174466" y="1907223"/>
            <a:ext cx="11843068" cy="5092700"/>
          </a:xfrm>
        </p:spPr>
        <p:txBody>
          <a:bodyPr/>
          <a:lstStyle/>
          <a:p>
            <a:pPr marL="533400" indent="-533400" algn="just">
              <a:lnSpc>
                <a:spcPct val="70000"/>
              </a:lnSpc>
              <a:buFont typeface="Arial" charset="0"/>
              <a:buNone/>
            </a:pPr>
            <a:r>
              <a:rPr lang="uk-UA" sz="1800" dirty="0"/>
              <a:t>Є закони щодо захисту жертв злочинів, положення яких не обмежуються питаннями відшкодування шкоди.</a:t>
            </a:r>
            <a:endParaRPr lang="uk-UA" sz="1800" b="1" i="1" dirty="0"/>
          </a:p>
          <a:p>
            <a:pPr marL="533400" indent="-533400" algn="just">
              <a:lnSpc>
                <a:spcPct val="70000"/>
              </a:lnSpc>
              <a:buFont typeface="Arial" charset="0"/>
              <a:buNone/>
            </a:pPr>
            <a:r>
              <a:rPr lang="uk-UA" sz="1800" b="1" i="1" dirty="0"/>
              <a:t>Закон Чеської Республіки про жертв карних діянь від 30 січня 2013 року. </a:t>
            </a:r>
            <a:r>
              <a:rPr lang="uk-UA" sz="1800" dirty="0"/>
              <a:t>Ось його зміст:</a:t>
            </a:r>
          </a:p>
          <a:p>
            <a:pPr marL="533400" indent="-533400" algn="just">
              <a:lnSpc>
                <a:spcPct val="70000"/>
              </a:lnSpc>
              <a:buFont typeface="Arial" charset="0"/>
              <a:buNone/>
            </a:pPr>
            <a:r>
              <a:rPr lang="uk-UA" sz="1800" dirty="0"/>
              <a:t>Розділ 1. Право на отримання професійної допомоги: § 4. Професійна допомога § 5. Безоплатна професійна допомога § 6. Правова допомога та надання правової інформації </a:t>
            </a:r>
          </a:p>
          <a:p>
            <a:pPr marL="533400" indent="-533400" algn="just">
              <a:lnSpc>
                <a:spcPct val="70000"/>
              </a:lnSpc>
              <a:buFont typeface="Arial" charset="0"/>
              <a:buNone/>
            </a:pPr>
            <a:r>
              <a:rPr lang="uk-UA" sz="1800" dirty="0"/>
              <a:t>Розділ 2. Право на інформацію: § 7. Доступ до інформації (яка стосується обставин, за яких особа стала жертвою карного діяння) § 8. Інформація, яка надається жертвам поліцією  § 9. Інформація, яка надається жертві суб’єктом, внесеним до реєстру надавачів допомоги § 10. Інформація, яка надається жертві іншими органами державної влади та лікувальним закладом (наприклад, в’язниця повідомляє жертву про звільнення або втечу засудженого)</a:t>
            </a:r>
          </a:p>
          <a:p>
            <a:pPr marL="533400" indent="-533400" algn="just">
              <a:lnSpc>
                <a:spcPct val="70000"/>
              </a:lnSpc>
              <a:buFont typeface="Arial" charset="0"/>
              <a:buNone/>
            </a:pPr>
            <a:r>
              <a:rPr lang="uk-UA" sz="1800" dirty="0"/>
              <a:t>Розділ 3. Право на захист від небезпеки, що загрожує </a:t>
            </a:r>
          </a:p>
          <a:p>
            <a:pPr marL="533400" indent="-533400" algn="just">
              <a:lnSpc>
                <a:spcPct val="70000"/>
              </a:lnSpc>
              <a:buFont typeface="Arial" charset="0"/>
              <a:buNone/>
            </a:pPr>
            <a:r>
              <a:rPr lang="uk-UA" sz="1800" dirty="0"/>
              <a:t>Розділ 4. Право на охорону особистого життя: § 15. Оприлюднення інформації про особу жертви § 16. Надання персональних даних жертви</a:t>
            </a:r>
          </a:p>
          <a:p>
            <a:pPr marL="533400" indent="-533400" algn="just">
              <a:lnSpc>
                <a:spcPct val="70000"/>
              </a:lnSpc>
              <a:buFont typeface="Arial" charset="0"/>
              <a:buNone/>
            </a:pPr>
            <a:r>
              <a:rPr lang="uk-UA" sz="1800" dirty="0"/>
              <a:t>Розділ 5. Право на захист від вторинної шкоди: § 17. Недопущення контакту жертви з особою, яку вона вказала як винуватця § 18. Надання пояснень та допит жертви § 19. Надання пояснень та допит особою тієї самої або іншої статі § 20. Надання пояснень та допит особливо вразливих жертв § 21. Право на супровід довіреною особою § 22. Заява жертви про вплив карного діяння на її життя</a:t>
            </a:r>
          </a:p>
          <a:p>
            <a:pPr marL="533400" indent="-533400" algn="just">
              <a:lnSpc>
                <a:spcPct val="70000"/>
              </a:lnSpc>
              <a:buFont typeface="Arial" charset="0"/>
              <a:buNone/>
            </a:pPr>
            <a:r>
              <a:rPr lang="uk-UA" sz="1800" dirty="0"/>
              <a:t>Розділ 6. Право на грошову допомогу </a:t>
            </a:r>
          </a:p>
          <a:p>
            <a:pPr marL="533400" indent="-533400" algn="just">
              <a:lnSpc>
                <a:spcPct val="70000"/>
              </a:lnSpc>
              <a:buFont typeface="Arial" charset="0"/>
              <a:buNone/>
            </a:pPr>
            <a:r>
              <a:rPr lang="uk-UA" sz="1800" dirty="0"/>
              <a:t>Глава III. Підтримка суб’єктів, які надають допомогу жертвам карних діянь: § 38. Підтримка з боку держави § 39. Суб’єкти, які надають допомогу жертвам карних діянь.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p:cNvSpPr>
          <p:nvPr>
            <p:ph type="body" sz="half" idx="4294967295"/>
          </p:nvPr>
        </p:nvSpPr>
        <p:spPr>
          <a:xfrm>
            <a:off x="81280" y="1745615"/>
            <a:ext cx="11866880" cy="4761230"/>
          </a:xfrm>
        </p:spPr>
        <p:txBody>
          <a:bodyPr/>
          <a:lstStyle/>
          <a:p>
            <a:pPr marL="533400" indent="-533400" algn="just">
              <a:lnSpc>
                <a:spcPct val="70000"/>
              </a:lnSpc>
              <a:buFont typeface="Arial" charset="0"/>
              <a:buNone/>
            </a:pPr>
            <a:r>
              <a:rPr lang="uk-UA" sz="1600" b="1" i="1" dirty="0"/>
              <a:t>Закон Естонської Республіки про допомогу потерпілим від 17 грудня 2003 року </a:t>
            </a:r>
            <a:r>
              <a:rPr lang="uk-UA" sz="1600" dirty="0"/>
              <a:t>забезпечує основи організації:</a:t>
            </a:r>
          </a:p>
          <a:p>
            <a:pPr marL="533400" indent="-533400" algn="just">
              <a:lnSpc>
                <a:spcPct val="70000"/>
              </a:lnSpc>
              <a:buFont typeface="Arial" charset="0"/>
              <a:buNone/>
            </a:pPr>
            <a:r>
              <a:rPr lang="uk-UA" sz="1600" dirty="0"/>
              <a:t>1) послуг з підтримки потерпілих (можуть бути професійними або волонтерськими), які включають: </a:t>
            </a:r>
          </a:p>
          <a:p>
            <a:pPr marL="533400" indent="-533400" algn="just">
              <a:lnSpc>
                <a:spcPct val="70000"/>
              </a:lnSpc>
              <a:buFont typeface="Arial" charset="0"/>
              <a:buNone/>
            </a:pPr>
            <a:r>
              <a:rPr lang="uk-UA" sz="1600" dirty="0"/>
              <a:t>– консультації потерпілим; допомогу потерпілим при зверненні до органів держави та органів місцевого самоврядування, а також юридичних осіб; </a:t>
            </a:r>
          </a:p>
          <a:p>
            <a:pPr marL="533400" indent="-533400" algn="just">
              <a:lnSpc>
                <a:spcPct val="70000"/>
              </a:lnSpc>
              <a:buFont typeface="Arial" charset="0"/>
              <a:buNone/>
            </a:pPr>
            <a:r>
              <a:rPr lang="uk-UA" sz="1600" dirty="0"/>
              <a:t>– надання безпечного житла; харчування; доступ до необхідних медичних послуг; </a:t>
            </a:r>
          </a:p>
          <a:p>
            <a:pPr marL="533400" indent="-533400" algn="just">
              <a:lnSpc>
                <a:spcPct val="70000"/>
              </a:lnSpc>
              <a:buFont typeface="Arial" charset="0"/>
              <a:buNone/>
            </a:pPr>
            <a:r>
              <a:rPr lang="uk-UA" sz="1600" dirty="0"/>
              <a:t>– матеріальну допомогу; психологічну допомогу; </a:t>
            </a:r>
          </a:p>
          <a:p>
            <a:pPr marL="533400" indent="-533400" algn="just">
              <a:lnSpc>
                <a:spcPct val="70000"/>
              </a:lnSpc>
              <a:buFont typeface="Arial" charset="0"/>
              <a:buNone/>
            </a:pPr>
            <a:r>
              <a:rPr lang="uk-UA" sz="1600" dirty="0"/>
              <a:t>– забезпечення послуг перекладу; </a:t>
            </a:r>
          </a:p>
          <a:p>
            <a:pPr marL="533400" indent="-533400" algn="just">
              <a:lnSpc>
                <a:spcPct val="70000"/>
              </a:lnSpc>
              <a:buFont typeface="Arial" charset="0"/>
              <a:buNone/>
            </a:pPr>
            <a:r>
              <a:rPr lang="uk-UA" sz="1600" dirty="0"/>
              <a:t>– надання інших послуг, необхідних для фізичної або психосоціальної реабілітації потерпілого. </a:t>
            </a:r>
          </a:p>
          <a:p>
            <a:pPr marL="533400" indent="-533400" algn="just">
              <a:lnSpc>
                <a:spcPct val="70000"/>
              </a:lnSpc>
              <a:buFont typeface="Arial" charset="0"/>
              <a:buNone/>
            </a:pPr>
            <a:r>
              <a:rPr lang="uk-UA" sz="1600" dirty="0"/>
              <a:t>2) послуг з примирення;</a:t>
            </a:r>
          </a:p>
          <a:p>
            <a:pPr marL="533400" indent="-533400" algn="just">
              <a:lnSpc>
                <a:spcPct val="70000"/>
              </a:lnSpc>
              <a:buFont typeface="Arial" charset="0"/>
              <a:buNone/>
            </a:pPr>
            <a:r>
              <a:rPr lang="uk-UA" sz="1600" dirty="0"/>
              <a:t>3) відшкодування витрат на психологічну допомогу в межах надання послуг з підтримки потерпілих;</a:t>
            </a:r>
          </a:p>
          <a:p>
            <a:pPr marL="533400" indent="-533400" algn="just">
              <a:lnSpc>
                <a:spcPct val="70000"/>
              </a:lnSpc>
              <a:buFont typeface="Arial" charset="0"/>
              <a:buNone/>
            </a:pPr>
            <a:r>
              <a:rPr lang="uk-UA" sz="1600" dirty="0"/>
              <a:t>4) виплати державного відшкодування потерпілим від насильницьких злочинів. “</a:t>
            </a:r>
            <a:r>
              <a:rPr lang="uk-UA" sz="1600" i="1" dirty="0"/>
              <a:t>Насильницький злочин</a:t>
            </a:r>
            <a:r>
              <a:rPr lang="uk-UA" sz="1600" dirty="0"/>
              <a:t>” – це діяння, в результаті якого постраждала особа: </a:t>
            </a:r>
          </a:p>
          <a:p>
            <a:pPr marL="742950" lvl="1" indent="-285750" algn="just">
              <a:lnSpc>
                <a:spcPct val="70000"/>
              </a:lnSpc>
              <a:buFont typeface="Arial" charset="0"/>
              <a:buNone/>
            </a:pPr>
            <a:r>
              <a:rPr lang="uk-UA" sz="1600" dirty="0"/>
              <a:t>а) помирає; </a:t>
            </a:r>
          </a:p>
          <a:p>
            <a:pPr marL="742950" lvl="1" indent="-285750" algn="just">
              <a:lnSpc>
                <a:spcPct val="70000"/>
              </a:lnSpc>
              <a:buFont typeface="Arial" charset="0"/>
              <a:buNone/>
            </a:pPr>
            <a:r>
              <a:rPr lang="uk-UA" sz="1600" dirty="0"/>
              <a:t>б) отримує тяжку шкоду для здоров’я; </a:t>
            </a:r>
          </a:p>
          <a:p>
            <a:pPr marL="742950" lvl="1" indent="-285750" algn="just">
              <a:lnSpc>
                <a:spcPct val="70000"/>
              </a:lnSpc>
              <a:buFont typeface="Arial" charset="0"/>
              <a:buNone/>
            </a:pPr>
            <a:r>
              <a:rPr lang="uk-UA" sz="1600" dirty="0"/>
              <a:t>в) отримує розлад здоров’я тривалістю не менше 6 місяців. </a:t>
            </a:r>
          </a:p>
          <a:p>
            <a:pPr marL="533400" indent="-533400" algn="just">
              <a:lnSpc>
                <a:spcPct val="70000"/>
              </a:lnSpc>
              <a:buFont typeface="Arial" charset="0"/>
              <a:buNone/>
            </a:pPr>
            <a:r>
              <a:rPr lang="uk-UA" sz="1600" dirty="0"/>
              <a:t>До них прирівнюються діяння, вчинені: недієздатною особою, або злочинцем, якого не встановлено чи не затримано, або якого не може бути засуджено з інших причин.</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Grp="1"/>
          </p:cNvSpPr>
          <p:nvPr>
            <p:ph type="body" sz="half" idx="4294967295"/>
          </p:nvPr>
        </p:nvSpPr>
        <p:spPr>
          <a:xfrm>
            <a:off x="170180" y="1802130"/>
            <a:ext cx="11798300" cy="5218113"/>
          </a:xfrm>
        </p:spPr>
        <p:txBody>
          <a:bodyPr/>
          <a:lstStyle/>
          <a:p>
            <a:pPr marL="533400" indent="-533400" algn="just">
              <a:lnSpc>
                <a:spcPct val="70000"/>
              </a:lnSpc>
              <a:buFont typeface="Arial" charset="0"/>
              <a:buNone/>
            </a:pPr>
            <a:r>
              <a:rPr lang="uk-UA" sz="1800" b="1" i="1" dirty="0"/>
              <a:t>Кодекс практик для жертв злочинів в Англії та Уельсі 2020 року</a:t>
            </a:r>
            <a:r>
              <a:rPr lang="uk-UA" sz="1800" dirty="0"/>
              <a:t> закріплює 12 основних прав:</a:t>
            </a:r>
          </a:p>
          <a:p>
            <a:pPr marL="533400" indent="-533400" algn="just">
              <a:lnSpc>
                <a:spcPct val="70000"/>
              </a:lnSpc>
              <a:buFont typeface="Arial" charset="0"/>
              <a:buNone/>
            </a:pPr>
            <a:r>
              <a:rPr lang="uk-UA" sz="1800" dirty="0"/>
              <a:t>1) на допомогу для розуміння подій, на безкоштовні послуги перекладу;</a:t>
            </a:r>
          </a:p>
          <a:p>
            <a:pPr marL="533400" indent="-533400" algn="just">
              <a:lnSpc>
                <a:spcPct val="70000"/>
              </a:lnSpc>
              <a:buFont typeface="Arial" charset="0"/>
              <a:buNone/>
            </a:pPr>
            <a:r>
              <a:rPr lang="uk-UA" sz="1800" dirty="0"/>
              <a:t>2) на те, що деталі злочину повинні бути зафіксовані правоохоронними органами без невиправданої затримки після інциденту; право на допит без невиправданих затримок, мінімізацію їх кількості та проведення однією і тією ж особою; право на мінімізацію контакту потерпілого та його сім’ї із підозрюваним; можливе проведення допиту під відеозапис, щоб надати відео суду і не повторювати процедуру під час судового розгляду, інші особливості допиту; </a:t>
            </a:r>
          </a:p>
          <a:p>
            <a:pPr marL="533400" indent="-533400" algn="just">
              <a:lnSpc>
                <a:spcPct val="70000"/>
              </a:lnSpc>
              <a:buFont typeface="Arial" charset="0"/>
              <a:buNone/>
            </a:pPr>
            <a:r>
              <a:rPr lang="uk-UA" sz="1800" dirty="0"/>
              <a:t>3) на отримання письмового підтвердження прийняття поліцією заяви про злочин; поліція має роз’яснити, де потерпілий може отримати додаткову інформацію, пораду або підтримку (щодо компенсації, медичної допомоги, альтернативне житло тощо); </a:t>
            </a:r>
          </a:p>
          <a:p>
            <a:pPr marL="533400" indent="-533400" algn="just">
              <a:lnSpc>
                <a:spcPct val="70000"/>
              </a:lnSpc>
              <a:buFont typeface="Arial" charset="0"/>
              <a:buNone/>
            </a:pPr>
            <a:r>
              <a:rPr lang="uk-UA" sz="1800" dirty="0"/>
              <a:t>4) на направлення до служб підтримки та отримання індивідуалізованої допомоги (наприклад, для родичів загиблих, жертв сексуального чи домашнього насильства); </a:t>
            </a:r>
          </a:p>
          <a:p>
            <a:pPr marL="533400" indent="-533400" algn="just">
              <a:lnSpc>
                <a:spcPct val="70000"/>
              </a:lnSpc>
              <a:buFont typeface="Arial" charset="0"/>
              <a:buNone/>
            </a:pPr>
            <a:r>
              <a:rPr lang="uk-UA" sz="1800" dirty="0"/>
              <a:t>5) на отримання інформації про різні види компенсації та механізми її отримання; </a:t>
            </a:r>
          </a:p>
          <a:p>
            <a:pPr marL="533400" indent="-533400" algn="just">
              <a:lnSpc>
                <a:spcPct val="70000"/>
              </a:lnSpc>
              <a:buFont typeface="Arial" charset="0"/>
              <a:buNone/>
            </a:pPr>
            <a:r>
              <a:rPr lang="uk-UA" sz="1800" dirty="0"/>
              <a:t>6) бути проінформованим про прийняття ключових рішень у розслідуванні і отримати пояснення протягом 5 робочих днів після того, як підозрюваний був: заарештований; допитаний; звільнений без пред'явлення обвинувачення тощо; </a:t>
            </a:r>
          </a:p>
          <a:p>
            <a:pPr marL="533400" indent="-533400" algn="just">
              <a:lnSpc>
                <a:spcPct val="70000"/>
              </a:lnSpc>
              <a:buFont typeface="Arial" charset="0"/>
              <a:buNone/>
            </a:pPr>
            <a:r>
              <a:rPr lang="uk-UA" sz="1800" dirty="0"/>
              <a:t>поліція повинна з’ясувати, як часто та яким способом потерпілий бажає отримувати оновлення щодо ходу розслідування;...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3"/>
          <p:cNvSpPr>
            <a:spLocks noGrp="1"/>
          </p:cNvSpPr>
          <p:nvPr>
            <p:ph type="body" sz="half" idx="4294967295"/>
          </p:nvPr>
        </p:nvSpPr>
        <p:spPr>
          <a:xfrm>
            <a:off x="182880" y="1903731"/>
            <a:ext cx="11826240" cy="4314190"/>
          </a:xfrm>
        </p:spPr>
        <p:txBody>
          <a:bodyPr/>
          <a:lstStyle/>
          <a:p>
            <a:pPr marL="533400" indent="-533400" algn="just">
              <a:lnSpc>
                <a:spcPct val="70000"/>
              </a:lnSpc>
              <a:buFont typeface="Arial" charset="0"/>
              <a:buNone/>
            </a:pPr>
            <a:r>
              <a:rPr lang="uk-UA" sz="1800" dirty="0"/>
              <a:t>7) зробити особисту заяву, яка враховується судом при визначенні покарання; </a:t>
            </a:r>
          </a:p>
          <a:p>
            <a:pPr marL="533400" indent="-533400" algn="just">
              <a:lnSpc>
                <a:spcPct val="70000"/>
              </a:lnSpc>
              <a:buFont typeface="Arial" charset="0"/>
              <a:buNone/>
            </a:pPr>
            <a:r>
              <a:rPr lang="uk-UA" sz="1800" dirty="0"/>
              <a:t>8) на своєчасне отримання інформації про судовий розгляд; </a:t>
            </a:r>
          </a:p>
          <a:p>
            <a:pPr marL="533400" indent="-533400" algn="just">
              <a:lnSpc>
                <a:spcPct val="70000"/>
              </a:lnSpc>
              <a:buFont typeface="Arial" charset="0"/>
              <a:buNone/>
            </a:pPr>
            <a:r>
              <a:rPr lang="uk-UA" sz="1800" dirty="0"/>
              <a:t>право на зустріч з прокурором; </a:t>
            </a:r>
          </a:p>
          <a:p>
            <a:pPr marL="533400" indent="-533400" algn="just">
              <a:lnSpc>
                <a:spcPct val="70000"/>
              </a:lnSpc>
              <a:buFont typeface="Arial" charset="0"/>
              <a:buNone/>
            </a:pPr>
            <a:r>
              <a:rPr lang="uk-UA" sz="1800" dirty="0"/>
              <a:t>право на окремий вхід до суду та підтримку під час очікування; </a:t>
            </a:r>
          </a:p>
          <a:p>
            <a:pPr marL="533400" indent="-533400" algn="just">
              <a:lnSpc>
                <a:spcPct val="70000"/>
              </a:lnSpc>
              <a:buFont typeface="Arial" charset="0"/>
              <a:buNone/>
            </a:pPr>
            <a:r>
              <a:rPr lang="uk-UA" sz="1800" dirty="0"/>
              <a:t>9) отримувати інформацію про результат розгляду справи та подання апеляції; </a:t>
            </a:r>
          </a:p>
          <a:p>
            <a:pPr marL="533400" indent="-533400" algn="just">
              <a:lnSpc>
                <a:spcPct val="70000"/>
              </a:lnSpc>
              <a:buFont typeface="Arial" charset="0"/>
              <a:buNone/>
            </a:pPr>
            <a:r>
              <a:rPr lang="uk-UA" sz="1800" dirty="0"/>
              <a:t>на роз’яснення </a:t>
            </a:r>
            <a:r>
              <a:rPr lang="uk-UA" sz="1800" dirty="0" err="1"/>
              <a:t>вироку</a:t>
            </a:r>
            <a:r>
              <a:rPr lang="uk-UA" sz="1800" dirty="0"/>
              <a:t> і право просити прокурора направити апеляційну скаргу; </a:t>
            </a:r>
          </a:p>
          <a:p>
            <a:pPr marL="533400" indent="-533400" algn="just">
              <a:lnSpc>
                <a:spcPct val="70000"/>
              </a:lnSpc>
              <a:buFont typeface="Arial" charset="0"/>
              <a:buNone/>
            </a:pPr>
            <a:r>
              <a:rPr lang="uk-UA" sz="1800" dirty="0"/>
              <a:t>10) на відшкодування витрат на проїзд, догляд за дитиною, втрату заробітку, напої та харчування; </a:t>
            </a:r>
          </a:p>
          <a:p>
            <a:pPr marL="533400" indent="-533400" algn="just">
              <a:lnSpc>
                <a:spcPct val="70000"/>
              </a:lnSpc>
              <a:buFont typeface="Arial" charset="0"/>
              <a:buNone/>
            </a:pPr>
            <a:r>
              <a:rPr lang="uk-UA" sz="1800" dirty="0"/>
              <a:t>11) на широкий спектр інформації про засудженого. Наприклад, право отримувати інформацію про утримання правопорушника у в'язниці або лікарні та коли засуджений матиме право на вихід з них; </a:t>
            </a:r>
          </a:p>
          <a:p>
            <a:pPr marL="533400" indent="-533400" algn="just">
              <a:lnSpc>
                <a:spcPct val="70000"/>
              </a:lnSpc>
              <a:buFont typeface="Arial" charset="0"/>
              <a:buNone/>
            </a:pPr>
            <a:r>
              <a:rPr lang="uk-UA" sz="1800" dirty="0"/>
              <a:t>право просити переглянути і на основі доказів ризику скасувати рішення про умовно-дострокове звільнення (якщо, наприклад, рішення було ірраціональним); </a:t>
            </a:r>
          </a:p>
          <a:p>
            <a:pPr marL="533400" indent="-533400" algn="just">
              <a:lnSpc>
                <a:spcPct val="70000"/>
              </a:lnSpc>
              <a:buFont typeface="Arial" charset="0"/>
              <a:buNone/>
            </a:pPr>
            <a:r>
              <a:rPr lang="uk-UA" sz="1800" dirty="0"/>
              <a:t>якщо потерпілий став жертвою злочинних дій іноземця, право отримувати інформацію про депортацію правопорушника;</a:t>
            </a:r>
          </a:p>
          <a:p>
            <a:pPr marL="533400" indent="-533400" algn="just">
              <a:lnSpc>
                <a:spcPct val="70000"/>
              </a:lnSpc>
              <a:buFont typeface="Arial" charset="0"/>
              <a:buNone/>
            </a:pPr>
            <a:r>
              <a:rPr lang="uk-UA" sz="1800" dirty="0"/>
              <a:t>12) оскаржити дії уповноважених органів чи осіб під час захисту потерпілого, якщо вони призвели до того, що ці права не були дотриманні.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3"/>
          <p:cNvSpPr>
            <a:spLocks noGrp="1"/>
          </p:cNvSpPr>
          <p:nvPr>
            <p:ph type="body" sz="half" idx="4294967295"/>
          </p:nvPr>
        </p:nvSpPr>
        <p:spPr>
          <a:xfrm>
            <a:off x="67627" y="2165668"/>
            <a:ext cx="9873457" cy="5514975"/>
          </a:xfrm>
        </p:spPr>
        <p:txBody>
          <a:bodyPr/>
          <a:lstStyle/>
          <a:p>
            <a:pPr marL="533400" indent="-533400" algn="just">
              <a:lnSpc>
                <a:spcPct val="70000"/>
              </a:lnSpc>
              <a:buFont typeface="Arial" charset="0"/>
              <a:buNone/>
            </a:pPr>
            <a:r>
              <a:rPr lang="uk-UA" sz="1600" b="1" i="1" dirty="0"/>
              <a:t>«Основний закон про жертв злочинів». Закон Японії № 161 від 8 грудня 2004 року </a:t>
            </a:r>
            <a:r>
              <a:rPr lang="uk-UA" sz="1600" dirty="0"/>
              <a:t>(29 статей)</a:t>
            </a:r>
          </a:p>
          <a:p>
            <a:pPr marL="533400" indent="-533400" algn="just">
              <a:lnSpc>
                <a:spcPct val="70000"/>
              </a:lnSpc>
              <a:buFont typeface="Arial" charset="0"/>
              <a:buNone/>
            </a:pPr>
            <a:r>
              <a:rPr lang="uk-UA" sz="1600" b="1" dirty="0"/>
              <a:t>Стаття 3.</a:t>
            </a:r>
            <a:r>
              <a:rPr lang="uk-UA" sz="1600" dirty="0"/>
              <a:t> Гідність усіх жертв злочинів буде </a:t>
            </a:r>
            <a:r>
              <a:rPr lang="uk-UA" sz="1600" dirty="0" err="1"/>
              <a:t>поважатися</a:t>
            </a:r>
            <a:r>
              <a:rPr lang="uk-UA" sz="1600" dirty="0"/>
              <a:t>, і відповідно до них будуть вжиті відповідні заходи</a:t>
            </a:r>
          </a:p>
          <a:p>
            <a:pPr marL="533400" indent="-533400" algn="just">
              <a:lnSpc>
                <a:spcPct val="70000"/>
              </a:lnSpc>
              <a:buFont typeface="Arial" charset="0"/>
              <a:buNone/>
            </a:pPr>
            <a:r>
              <a:rPr lang="uk-UA" sz="1600" b="1" dirty="0"/>
              <a:t>Стаття 8.</a:t>
            </a:r>
            <a:r>
              <a:rPr lang="uk-UA" sz="1600" dirty="0"/>
              <a:t> Уряд повинен розробити Базовий план щодо заходів для жертв злочинів</a:t>
            </a:r>
          </a:p>
          <a:p>
            <a:pPr marL="533400" indent="-533400" algn="just">
              <a:lnSpc>
                <a:spcPct val="70000"/>
              </a:lnSpc>
              <a:buFont typeface="Arial" charset="0"/>
              <a:buNone/>
            </a:pPr>
            <a:r>
              <a:rPr lang="uk-UA" sz="1600" b="1" dirty="0"/>
              <a:t>Стаття 10.</a:t>
            </a:r>
            <a:r>
              <a:rPr lang="uk-UA" sz="1600" dirty="0"/>
              <a:t> Уряд повинен щороку подавати до Сейму звіти про заходи щодо жертв злочинів, обговорені урядом</a:t>
            </a:r>
          </a:p>
          <a:p>
            <a:pPr marL="533400" indent="-533400" algn="just">
              <a:lnSpc>
                <a:spcPct val="70000"/>
              </a:lnSpc>
              <a:buFont typeface="Arial" charset="0"/>
              <a:buNone/>
            </a:pPr>
            <a:r>
              <a:rPr lang="uk-UA" sz="1600" b="1" dirty="0"/>
              <a:t>Стаття 24.</a:t>
            </a:r>
            <a:r>
              <a:rPr lang="uk-UA" sz="1600" dirty="0"/>
              <a:t> Рада з питань сприяння політиці щодо жертв злочинів буде створена як спеціальна організація в Секретаріаті Кабінету Міністрів.</a:t>
            </a:r>
          </a:p>
          <a:p>
            <a:pPr marL="533400" indent="-533400" algn="just">
              <a:lnSpc>
                <a:spcPct val="70000"/>
              </a:lnSpc>
              <a:buFont typeface="Arial" charset="0"/>
              <a:buNone/>
            </a:pPr>
            <a:r>
              <a:rPr lang="uk-UA" sz="1600" b="1" dirty="0"/>
              <a:t>Стаття 25.</a:t>
            </a:r>
            <a:r>
              <a:rPr lang="uk-UA" sz="1600" dirty="0"/>
              <a:t> Рада </a:t>
            </a:r>
            <a:r>
              <a:rPr lang="uk-UA" sz="1600" dirty="0" err="1"/>
              <a:t>складатиметься</a:t>
            </a:r>
            <a:r>
              <a:rPr lang="uk-UA" sz="1600" dirty="0"/>
              <a:t> з голови та 10 або менше членів.</a:t>
            </a:r>
            <a:endParaRPr lang="uk-UA" sz="1600" b="1" dirty="0"/>
          </a:p>
          <a:p>
            <a:pPr marL="533400" indent="-533400" algn="just">
              <a:lnSpc>
                <a:spcPct val="70000"/>
              </a:lnSpc>
              <a:buFont typeface="Arial" charset="0"/>
              <a:buNone/>
            </a:pPr>
            <a:r>
              <a:rPr lang="uk-UA" sz="1600" b="1" dirty="0"/>
              <a:t>Стаття 26.</a:t>
            </a:r>
            <a:r>
              <a:rPr lang="uk-UA" sz="1600" dirty="0"/>
              <a:t> Головуючим буде Головний секретар Кабінету Міністрів.</a:t>
            </a:r>
          </a:p>
          <a:p>
            <a:pPr marL="533400" indent="-533400" algn="just">
              <a:lnSpc>
                <a:spcPct val="70000"/>
              </a:lnSpc>
              <a:buFont typeface="Arial" charset="0"/>
              <a:buNone/>
            </a:pPr>
            <a:r>
              <a:rPr lang="uk-UA" sz="1600" b="1" dirty="0"/>
              <a:t>Стаття 27.</a:t>
            </a:r>
            <a:r>
              <a:rPr lang="uk-UA" sz="1600" dirty="0"/>
              <a:t> Членами Ради будуть: (i) Державні міністри (ii) Особи з досвідом у підтримці жертв, призначені Прем'єр-міністром. </a:t>
            </a:r>
          </a:p>
          <a:p>
            <a:pPr marL="533400" indent="-533400" algn="just">
              <a:lnSpc>
                <a:spcPct val="70000"/>
              </a:lnSpc>
              <a:buFont typeface="Arial" charset="0"/>
              <a:buNone/>
            </a:pPr>
            <a:r>
              <a:rPr lang="uk-UA" sz="1600" b="1" i="1" dirty="0"/>
              <a:t>Розділ II. Основні заходи </a:t>
            </a:r>
          </a:p>
          <a:p>
            <a:pPr marL="533400" indent="-533400" algn="just">
              <a:lnSpc>
                <a:spcPct val="70000"/>
              </a:lnSpc>
              <a:buFont typeface="Arial" charset="0"/>
              <a:buNone/>
            </a:pPr>
            <a:r>
              <a:rPr lang="uk-UA" sz="1600" dirty="0"/>
              <a:t>Консультації та надання інформації</a:t>
            </a:r>
            <a:r>
              <a:rPr lang="en-GB" sz="1600" dirty="0"/>
              <a:t> / </a:t>
            </a:r>
            <a:r>
              <a:rPr lang="uk-UA" sz="1600" dirty="0"/>
              <a:t>Підтримка щодо позовів про відшкодування збитків</a:t>
            </a:r>
            <a:r>
              <a:rPr lang="en-GB" sz="1600" dirty="0"/>
              <a:t> / </a:t>
            </a:r>
            <a:r>
              <a:rPr lang="uk-UA" sz="1600" dirty="0"/>
              <a:t>Удосконалення систем виплати допомоги</a:t>
            </a:r>
            <a:r>
              <a:rPr lang="en-GB" sz="1600" dirty="0"/>
              <a:t> / </a:t>
            </a:r>
            <a:r>
              <a:rPr lang="uk-UA" sz="1600" dirty="0"/>
              <a:t>Надання медичних та соціальних послуг</a:t>
            </a:r>
            <a:r>
              <a:rPr lang="en-GB" sz="1600" dirty="0"/>
              <a:t> / </a:t>
            </a:r>
            <a:r>
              <a:rPr lang="uk-UA" sz="1600" dirty="0"/>
              <a:t>Забезпечення безпеки   Стабілізація місця проживання</a:t>
            </a:r>
            <a:r>
              <a:rPr lang="en-GB" sz="1600" dirty="0"/>
              <a:t> / </a:t>
            </a:r>
            <a:r>
              <a:rPr lang="uk-UA" sz="1600" dirty="0"/>
              <a:t>Стабілізація зайнятості</a:t>
            </a:r>
            <a:r>
              <a:rPr lang="en-GB" sz="1600" dirty="0"/>
              <a:t> / </a:t>
            </a:r>
            <a:r>
              <a:rPr lang="uk-UA" sz="1600" dirty="0"/>
              <a:t>Розширення можливостей участі в кримінальному процесі </a:t>
            </a:r>
          </a:p>
        </p:txBody>
      </p:sp>
      <p:sp>
        <p:nvSpPr>
          <p:cNvPr id="95237" name="AutoShape 5" descr="Прапор Японії"/>
          <p:cNvSpPr>
            <a:spLocks noChangeAspect="1" noChangeArrowheads="1"/>
          </p:cNvSpPr>
          <p:nvPr/>
        </p:nvSpPr>
        <p:spPr bwMode="auto">
          <a:xfrm>
            <a:off x="5943600" y="3276600"/>
            <a:ext cx="304800" cy="304800"/>
          </a:xfrm>
          <a:prstGeom prst="rect">
            <a:avLst/>
          </a:prstGeom>
          <a:noFill/>
          <a:ln w="9525">
            <a:noFill/>
            <a:miter lim="800000"/>
            <a:headEnd/>
            <a:tailEnd/>
          </a:ln>
        </p:spPr>
        <p:txBody>
          <a:bodyPr/>
          <a:lstStyle/>
          <a:p>
            <a:endParaRPr lang="uk-UA"/>
          </a:p>
        </p:txBody>
      </p:sp>
      <p:pic>
        <p:nvPicPr>
          <p:cNvPr id="95238" name="Picture 15" descr="Купить Япония - Наклейка и стикер - Sticker Market"/>
          <p:cNvPicPr>
            <a:picLocks noChangeAspect="1" noChangeArrowheads="1"/>
          </p:cNvPicPr>
          <p:nvPr/>
        </p:nvPicPr>
        <p:blipFill>
          <a:blip r:embed="rId2"/>
          <a:srcRect/>
          <a:stretch>
            <a:fillRect/>
          </a:stretch>
        </p:blipFill>
        <p:spPr bwMode="auto">
          <a:xfrm>
            <a:off x="9900444" y="3093085"/>
            <a:ext cx="2089150" cy="2089150"/>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p:cNvSpPr>
          <p:nvPr>
            <p:ph type="title" idx="4294967295"/>
          </p:nvPr>
        </p:nvSpPr>
        <p:spPr>
          <a:xfrm>
            <a:off x="-208279" y="552450"/>
            <a:ext cx="6090920" cy="1042988"/>
          </a:xfrm>
        </p:spPr>
        <p:txBody>
          <a:bodyPr/>
          <a:lstStyle/>
          <a:p>
            <a:pPr algn="ctr"/>
            <a:r>
              <a:rPr lang="uk-UA" sz="3600" b="1" dirty="0">
                <a:solidFill>
                  <a:schemeClr val="bg1"/>
                </a:solidFill>
                <a:effectLst>
                  <a:outerShdw blurRad="38100" dist="38100" dir="2700000" algn="tl">
                    <a:srgbClr val="000000">
                      <a:alpha val="43137"/>
                    </a:srgbClr>
                  </a:outerShdw>
                </a:effectLst>
              </a:rPr>
              <a:t>8. Права потерпілого </a:t>
            </a:r>
            <a:br>
              <a:rPr lang="uk-UA" sz="3600" b="1" dirty="0">
                <a:solidFill>
                  <a:schemeClr val="bg1"/>
                </a:solidFill>
                <a:effectLst>
                  <a:outerShdw blurRad="38100" dist="38100" dir="2700000" algn="tl">
                    <a:srgbClr val="000000">
                      <a:alpha val="43137"/>
                    </a:srgbClr>
                  </a:outerShdw>
                </a:effectLst>
              </a:rPr>
            </a:br>
            <a:r>
              <a:rPr lang="uk-UA" sz="3600" b="1" dirty="0">
                <a:solidFill>
                  <a:schemeClr val="bg1"/>
                </a:solidFill>
                <a:effectLst>
                  <a:outerShdw blurRad="38100" dist="38100" dir="2700000" algn="tl">
                    <a:srgbClr val="000000">
                      <a:alpha val="43137"/>
                    </a:srgbClr>
                  </a:outerShdw>
                </a:effectLst>
              </a:rPr>
              <a:t>в </a:t>
            </a:r>
            <a:r>
              <a:rPr lang="uk-UA" sz="3600" b="1" dirty="0" err="1">
                <a:solidFill>
                  <a:schemeClr val="bg1"/>
                </a:solidFill>
                <a:effectLst>
                  <a:outerShdw blurRad="38100" dist="38100" dir="2700000" algn="tl">
                    <a:srgbClr val="000000">
                      <a:alpha val="43137"/>
                    </a:srgbClr>
                  </a:outerShdw>
                </a:effectLst>
              </a:rPr>
              <a:t>проєктах</a:t>
            </a:r>
            <a:r>
              <a:rPr lang="uk-UA" sz="3600" b="1" dirty="0">
                <a:solidFill>
                  <a:schemeClr val="bg1"/>
                </a:solidFill>
                <a:effectLst>
                  <a:outerShdw blurRad="38100" dist="38100" dir="2700000" algn="tl">
                    <a:srgbClr val="000000">
                      <a:alpha val="43137"/>
                    </a:srgbClr>
                  </a:outerShdw>
                </a:effectLst>
              </a:rPr>
              <a:t> законів України</a:t>
            </a:r>
          </a:p>
        </p:txBody>
      </p:sp>
      <p:sp>
        <p:nvSpPr>
          <p:cNvPr id="96259" name="Rectangle 3"/>
          <p:cNvSpPr>
            <a:spLocks noGrp="1"/>
          </p:cNvSpPr>
          <p:nvPr>
            <p:ph type="body" sz="half" idx="4294967295"/>
          </p:nvPr>
        </p:nvSpPr>
        <p:spPr>
          <a:xfrm>
            <a:off x="658812" y="1971041"/>
            <a:ext cx="11390947" cy="3942080"/>
          </a:xfrm>
        </p:spPr>
        <p:txBody>
          <a:bodyPr/>
          <a:lstStyle/>
          <a:p>
            <a:pPr algn="just">
              <a:buFont typeface="Arial" charset="0"/>
              <a:buNone/>
            </a:pPr>
            <a:r>
              <a:rPr lang="uk-UA" sz="1700" dirty="0"/>
              <a:t>Протягом лише останніх 6-7 років на розгляд ВР </a:t>
            </a:r>
            <a:r>
              <a:rPr lang="uk-UA" sz="1700" dirty="0" err="1"/>
              <a:t>внесено</a:t>
            </a:r>
            <a:r>
              <a:rPr lang="uk-UA" sz="1700" dirty="0"/>
              <a:t> чимало </a:t>
            </a:r>
            <a:r>
              <a:rPr lang="uk-UA" sz="1700" dirty="0" err="1"/>
              <a:t>законопроєктів</a:t>
            </a:r>
            <a:r>
              <a:rPr lang="uk-UA" sz="1700" dirty="0"/>
              <a:t> щодо розширення прав потерпілих. Крім вже згаданих </a:t>
            </a:r>
            <a:r>
              <a:rPr lang="uk-UA" sz="1700" dirty="0" err="1"/>
              <a:t>законопроєктів</a:t>
            </a:r>
            <a:r>
              <a:rPr lang="uk-UA" sz="1700" dirty="0"/>
              <a:t> щодо відшкодування шкоди це </a:t>
            </a:r>
            <a:r>
              <a:rPr lang="uk-UA" sz="1700" b="1" dirty="0" err="1"/>
              <a:t>проєкти</a:t>
            </a:r>
            <a:r>
              <a:rPr lang="uk-UA" sz="1700" b="1" dirty="0"/>
              <a:t> законів:</a:t>
            </a:r>
          </a:p>
          <a:p>
            <a:pPr algn="just">
              <a:buFont typeface="Arial" charset="0"/>
              <a:buNone/>
            </a:pPr>
            <a:r>
              <a:rPr lang="uk-UA" sz="1700" dirty="0"/>
              <a:t>– про посилення гарантій потерпілих на збирання доказів (№ 2530 від 04.12.2019 і № 2530-1 від 06.02.2020);</a:t>
            </a:r>
          </a:p>
          <a:p>
            <a:pPr algn="just">
              <a:buFont typeface="Arial" charset="0"/>
              <a:buNone/>
            </a:pPr>
            <a:r>
              <a:rPr lang="uk-UA" sz="1700" dirty="0"/>
              <a:t>– про відшкодування шкоди потерпілим від насильницьких кримінальних правопорушень (№3149 від 03.03.2020);</a:t>
            </a:r>
          </a:p>
          <a:p>
            <a:pPr algn="just">
              <a:buFont typeface="Arial" charset="0"/>
              <a:buNone/>
            </a:pPr>
            <a:r>
              <a:rPr lang="uk-UA" sz="1700" dirty="0"/>
              <a:t>– про внесення змін до Бюджетного кодексу України щодо механізму фінансового забезпечення відшкодування шкоди потерпілим від насильницьких кримінальних правопорушень (№ 3150 від 03.03.2020);</a:t>
            </a:r>
          </a:p>
          <a:p>
            <a:pPr algn="just">
              <a:buFont typeface="Arial" charset="0"/>
              <a:buNone/>
            </a:pPr>
            <a:r>
              <a:rPr lang="uk-UA" sz="1700" dirty="0"/>
              <a:t>– про забезпечення прав потерпілих осіб у кримінальних провадженнях щодо кримінальних правопорушень проти статевої свободи, статевої недоторканості особи та домашнього насильства (№ 4175 від 30.09.2020);</a:t>
            </a:r>
          </a:p>
          <a:p>
            <a:pPr algn="just">
              <a:buFont typeface="Arial" charset="0"/>
              <a:buNone/>
            </a:pPr>
            <a:r>
              <a:rPr lang="uk-UA" sz="1700" dirty="0"/>
              <a:t>– щодо основ соціального захисту осіб, потерпілих від терористичного акту (№ 4579 від 11.01.2021);</a:t>
            </a:r>
          </a:p>
          <a:p>
            <a:pPr algn="just">
              <a:buFont typeface="Arial" charset="0"/>
              <a:buNone/>
            </a:pPr>
            <a:r>
              <a:rPr lang="uk-UA" sz="1700" dirty="0"/>
              <a:t>– про відшкодування шкоди, завданої потерпілому внаслідок збройної агресії </a:t>
            </a:r>
            <a:r>
              <a:rPr lang="uk-UA" sz="1700" dirty="0" err="1"/>
              <a:t>рф</a:t>
            </a:r>
            <a:r>
              <a:rPr lang="uk-UA" sz="1700" dirty="0"/>
              <a:t> (№ 7385 від 17.05.2022);</a:t>
            </a:r>
          </a:p>
          <a:p>
            <a:pPr algn="just">
              <a:buFont typeface="Arial" charset="0"/>
              <a:buNone/>
            </a:pPr>
            <a:r>
              <a:rPr lang="uk-UA" sz="1700" dirty="0"/>
              <a:t>– щодо прав осіб, потерпілих від шахрайських схем викрадення коштів (№ 9595 від 09.08.2023; 10.08.2023).</a:t>
            </a:r>
          </a:p>
          <a:p>
            <a:pPr algn="just">
              <a:buFont typeface="Arial" charset="0"/>
              <a:buNone/>
            </a:pPr>
            <a:r>
              <a:rPr lang="uk-UA" sz="1700" dirty="0"/>
              <a:t>До розгляду жодного з них Верховна Рада</a:t>
            </a:r>
            <a:r>
              <a:rPr lang="uk-UA" sz="1700" b="1" dirty="0"/>
              <a:t> навіть не приступала.</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p:cNvSpPr>
          <p:nvPr>
            <p:ph type="title" idx="4294967295"/>
          </p:nvPr>
        </p:nvSpPr>
        <p:spPr>
          <a:xfrm>
            <a:off x="0" y="568325"/>
            <a:ext cx="6325235" cy="1019175"/>
          </a:xfrm>
        </p:spPr>
        <p:txBody>
          <a:bodyPr/>
          <a:lstStyle/>
          <a:p>
            <a:pPr algn="ctr"/>
            <a:r>
              <a:rPr lang="uk-UA" sz="3600" b="1" dirty="0">
                <a:solidFill>
                  <a:schemeClr val="bg1"/>
                </a:solidFill>
                <a:effectLst>
                  <a:outerShdw blurRad="38100" dist="38100" dir="2700000" algn="tl">
                    <a:srgbClr val="000000">
                      <a:alpha val="43137"/>
                    </a:srgbClr>
                  </a:outerShdw>
                </a:effectLst>
              </a:rPr>
              <a:t>9. Права потерпілого </a:t>
            </a:r>
            <a:br>
              <a:rPr lang="uk-UA" sz="3600" b="1" dirty="0">
                <a:solidFill>
                  <a:schemeClr val="bg1"/>
                </a:solidFill>
                <a:effectLst>
                  <a:outerShdw blurRad="38100" dist="38100" dir="2700000" algn="tl">
                    <a:srgbClr val="000000">
                      <a:alpha val="43137"/>
                    </a:srgbClr>
                  </a:outerShdw>
                </a:effectLst>
              </a:rPr>
            </a:br>
            <a:r>
              <a:rPr lang="uk-UA" sz="3600" b="1" dirty="0">
                <a:solidFill>
                  <a:schemeClr val="bg1"/>
                </a:solidFill>
                <a:effectLst>
                  <a:outerShdw blurRad="38100" dist="38100" dir="2700000" algn="tl">
                    <a:srgbClr val="000000">
                      <a:alpha val="43137"/>
                    </a:srgbClr>
                  </a:outerShdw>
                </a:effectLst>
              </a:rPr>
              <a:t>в </a:t>
            </a:r>
            <a:r>
              <a:rPr lang="uk-UA" sz="3600" b="1" dirty="0" err="1">
                <a:solidFill>
                  <a:schemeClr val="bg1"/>
                </a:solidFill>
                <a:effectLst>
                  <a:outerShdw blurRad="38100" dist="38100" dir="2700000" algn="tl">
                    <a:srgbClr val="000000">
                      <a:alpha val="43137"/>
                    </a:srgbClr>
                  </a:outerShdw>
                </a:effectLst>
              </a:rPr>
              <a:t>проєкті</a:t>
            </a:r>
            <a:r>
              <a:rPr lang="uk-UA" sz="3600" b="1" dirty="0">
                <a:solidFill>
                  <a:schemeClr val="bg1"/>
                </a:solidFill>
                <a:effectLst>
                  <a:outerShdw blurRad="38100" dist="38100" dir="2700000" algn="tl">
                    <a:srgbClr val="000000">
                      <a:alpha val="43137"/>
                    </a:srgbClr>
                  </a:outerShdw>
                </a:effectLst>
              </a:rPr>
              <a:t> нового КК України</a:t>
            </a:r>
            <a:endParaRPr lang="uk-UA" dirty="0">
              <a:solidFill>
                <a:schemeClr val="bg1"/>
              </a:solidFill>
              <a:effectLst>
                <a:outerShdw blurRad="38100" dist="38100" dir="2700000" algn="tl">
                  <a:srgbClr val="000000">
                    <a:alpha val="43137"/>
                  </a:srgbClr>
                </a:outerShdw>
              </a:effectLst>
            </a:endParaRPr>
          </a:p>
        </p:txBody>
      </p:sp>
      <p:sp>
        <p:nvSpPr>
          <p:cNvPr id="97283" name="Rectangle 3"/>
          <p:cNvSpPr>
            <a:spLocks noGrp="1"/>
          </p:cNvSpPr>
          <p:nvPr>
            <p:ph type="body" idx="4294967295"/>
          </p:nvPr>
        </p:nvSpPr>
        <p:spPr>
          <a:xfrm>
            <a:off x="172720" y="1836738"/>
            <a:ext cx="11765280" cy="4640262"/>
          </a:xfrm>
        </p:spPr>
        <p:txBody>
          <a:bodyPr/>
          <a:lstStyle/>
          <a:p>
            <a:pPr marL="533400" indent="-533400" algn="just">
              <a:lnSpc>
                <a:spcPct val="80000"/>
              </a:lnSpc>
              <a:buFont typeface="Arial" charset="0"/>
              <a:buNone/>
            </a:pPr>
            <a:r>
              <a:rPr lang="uk-UA" sz="2000" dirty="0"/>
              <a:t>Автори </a:t>
            </a:r>
            <a:r>
              <a:rPr lang="uk-UA" sz="2000" dirty="0" err="1"/>
              <a:t>проєкту</a:t>
            </a:r>
            <a:r>
              <a:rPr lang="uk-UA" sz="2000" dirty="0"/>
              <a:t> КК намагаються здійснити реформу статусу потерпілого, забезпечити його право на відшкодування шкоди, на змагальність й активну участь у кримінальному провадженні як сторони обвинувачення. Йдеться про таке:</a:t>
            </a:r>
          </a:p>
          <a:p>
            <a:pPr marL="533400" indent="-533400" algn="just">
              <a:lnSpc>
                <a:spcPct val="80000"/>
              </a:lnSpc>
              <a:buFont typeface="Arial" charset="0"/>
              <a:buNone/>
            </a:pPr>
            <a:r>
              <a:rPr lang="uk-UA" sz="2000" dirty="0"/>
              <a:t>– «гуманізм» як принцип (ст. 1.3.6) спрямовано не лише на особу, яка вчинила КП, а також означає, що КК забезпечує визнання та дотримання прав, свобод і законних інтересів потерпілої особи;</a:t>
            </a:r>
          </a:p>
          <a:p>
            <a:pPr marL="533400" indent="-533400" algn="just">
              <a:lnSpc>
                <a:spcPct val="80000"/>
              </a:lnSpc>
              <a:buFont typeface="Arial" charset="0"/>
              <a:buNone/>
            </a:pPr>
            <a:r>
              <a:rPr lang="uk-UA" sz="2000" dirty="0"/>
              <a:t>– передбачено, що КП, якими спричинена шкода двом або більше потерпілим (крім випадків умисного спричинення смерті), підлягають кваліфікації окремо щодо кожного з потерпілих з урахуванням шкоди, спричиненої кожному з них (ст. 2.9.4);</a:t>
            </a:r>
          </a:p>
          <a:p>
            <a:pPr marL="533400" indent="-533400" algn="just">
              <a:lnSpc>
                <a:spcPct val="80000"/>
              </a:lnSpc>
              <a:buFont typeface="Arial" charset="0"/>
              <a:buNone/>
            </a:pPr>
            <a:r>
              <a:rPr lang="uk-UA" sz="2000" dirty="0"/>
              <a:t>– визначено, що єдиним видом особливо тяжкої шкоди є смерть людини – за тяжкістю до неї практично не може бути прирівняний жоден інший наслідок (за винятком загибелі плоду людини і шкоди міжнародному правопорядку внаслідок злочинів геноциду, агресії та проти людяності або воєнних злочинів, вчинених у формі вбивства);</a:t>
            </a:r>
          </a:p>
          <a:p>
            <a:pPr marL="533400" indent="-533400" algn="just">
              <a:lnSpc>
                <a:spcPct val="80000"/>
              </a:lnSpc>
              <a:buFont typeface="Arial" charset="0"/>
              <a:buNone/>
            </a:pPr>
            <a:r>
              <a:rPr lang="uk-UA" sz="2000" dirty="0"/>
              <a:t>– у ст. 2.2.2 дано визначення </a:t>
            </a:r>
            <a:r>
              <a:rPr lang="uk-UA" sz="2000" b="1" i="1" dirty="0"/>
              <a:t>потерпілої особи</a:t>
            </a:r>
            <a:r>
              <a:rPr lang="uk-UA" sz="2000" dirty="0"/>
              <a:t> – це фізична особа (людина) чи юридична особа, якій спричинено шкоду КП (що розуміти під шкодою – див. Розділ 2.5);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p:cNvSpPr>
          <p:nvPr>
            <p:ph type="body" idx="4294967295"/>
          </p:nvPr>
        </p:nvSpPr>
        <p:spPr>
          <a:xfrm>
            <a:off x="281623" y="2015173"/>
            <a:ext cx="10301605" cy="3887787"/>
          </a:xfrm>
        </p:spPr>
        <p:txBody>
          <a:bodyPr/>
          <a:lstStyle/>
          <a:p>
            <a:pPr marL="533400" indent="-533400" algn="just">
              <a:lnSpc>
                <a:spcPct val="70000"/>
              </a:lnSpc>
              <a:buFont typeface="Arial" charset="0"/>
              <a:buNone/>
            </a:pPr>
            <a:r>
              <a:rPr lang="uk-UA" sz="1800" dirty="0"/>
              <a:t>– у разі вчинення КП щодо дитини обчислення строку давності розпочинається з дня, коли потерпіла людина досягла повноліття або, у разі її смерті, мала б досягти повноліття;</a:t>
            </a:r>
          </a:p>
          <a:p>
            <a:pPr marL="533400" indent="-533400" algn="just">
              <a:lnSpc>
                <a:spcPct val="70000"/>
              </a:lnSpc>
              <a:buFont typeface="Arial" charset="0"/>
              <a:buNone/>
            </a:pPr>
            <a:r>
              <a:rPr lang="uk-UA" sz="1800" dirty="0"/>
              <a:t>– надання допомоги потерпілій особі після вчинення КП визнається обставиною, яка пом’якшує покарання за КП (ст. 3.3.2);</a:t>
            </a:r>
          </a:p>
          <a:p>
            <a:pPr marL="533400" indent="-533400" algn="just">
              <a:lnSpc>
                <a:spcPct val="70000"/>
              </a:lnSpc>
              <a:buFont typeface="Arial" charset="0"/>
              <a:buNone/>
            </a:pPr>
            <a:r>
              <a:rPr lang="uk-UA" sz="1800" dirty="0"/>
              <a:t>– обставиною, що збільшує тяжкість злочину, є вчинення його:</a:t>
            </a:r>
          </a:p>
          <a:p>
            <a:pPr marL="742950" lvl="1" indent="-285750" algn="just">
              <a:lnSpc>
                <a:spcPct val="70000"/>
              </a:lnSpc>
            </a:pPr>
            <a:r>
              <a:rPr lang="uk-UA" sz="1800" dirty="0"/>
              <a:t>щодо уразливої людини (неповнолітня дитина; людина, яка досягла 65-річного віку; людина з інвалідністю ІІ або ІІІ групи; людина, яка перебуває в матеріальній чи службовій залежності від суб’єкта КП) та</a:t>
            </a:r>
          </a:p>
          <a:p>
            <a:pPr marL="742950" lvl="1" indent="-285750" algn="just">
              <a:lnSpc>
                <a:spcPct val="70000"/>
              </a:lnSpc>
            </a:pPr>
            <a:r>
              <a:rPr lang="uk-UA" sz="1800" dirty="0"/>
              <a:t>щодо </a:t>
            </a:r>
            <a:r>
              <a:rPr lang="uk-UA" sz="1800" u="sng" dirty="0"/>
              <a:t>особливо</a:t>
            </a:r>
            <a:r>
              <a:rPr lang="uk-UA" sz="1800" dirty="0"/>
              <a:t> уразливої людини (малолітня дитина; вагітна жінка; людина, яка досягла 75-річного віку; людина з інвалідністю І групи; заручник);</a:t>
            </a:r>
          </a:p>
          <a:p>
            <a:pPr marL="742950" lvl="1" indent="-285750" algn="just">
              <a:lnSpc>
                <a:spcPct val="70000"/>
              </a:lnSpc>
            </a:pPr>
            <a:r>
              <a:rPr lang="uk-UA" sz="1800" dirty="0"/>
              <a:t>щодо будь-якої особи (чи її близької особи) у зв’язку з виконанням нею службових повноважень, професійних функцій або реалізацією нею суб’єктивного права чи виконання юридичного обов’язку в інтересах суспільства або правосуддя. Ці положення захищають всіх </a:t>
            </a:r>
            <a:r>
              <a:rPr lang="uk-UA" sz="1800" u="sng" dirty="0"/>
              <a:t>соціально активних</a:t>
            </a:r>
            <a:r>
              <a:rPr lang="uk-UA" sz="1800" dirty="0"/>
              <a:t> осіб, що особливо важливо у демократичній, правовій, соціальній державі;</a:t>
            </a:r>
          </a:p>
          <a:p>
            <a:pPr marL="742950" lvl="1" indent="-285750" algn="just">
              <a:lnSpc>
                <a:spcPct val="70000"/>
              </a:lnSpc>
            </a:pPr>
            <a:r>
              <a:rPr lang="uk-UA" sz="1800" u="sng" dirty="0"/>
              <a:t>особою</a:t>
            </a:r>
            <a:r>
              <a:rPr lang="uk-UA" sz="1800" dirty="0"/>
              <a:t>, яка використовує владу, службові чи професійні повноваження або пов’язані з ними можливості. Адже саме такі особи дуже часто порушують права, свободи і законні інтереси людини;</a:t>
            </a:r>
          </a:p>
        </p:txBody>
      </p:sp>
      <p:pic>
        <p:nvPicPr>
          <p:cNvPr id="98308" name="Picture 6" descr="f5391aa76bae4f08bb75344da87c8525--d-figures-stick-figures"/>
          <p:cNvPicPr>
            <a:picLocks noChangeAspect="1" noChangeArrowheads="1"/>
          </p:cNvPicPr>
          <p:nvPr/>
        </p:nvPicPr>
        <p:blipFill>
          <a:blip r:embed="rId2"/>
          <a:srcRect/>
          <a:stretch>
            <a:fillRect/>
          </a:stretch>
        </p:blipFill>
        <p:spPr bwMode="auto">
          <a:xfrm>
            <a:off x="10583228" y="3095625"/>
            <a:ext cx="1452562" cy="202723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idx="4294967295"/>
          </p:nvPr>
        </p:nvSpPr>
        <p:spPr>
          <a:xfrm>
            <a:off x="0" y="619125"/>
            <a:ext cx="5674360" cy="1054100"/>
          </a:xfrm>
        </p:spPr>
        <p:txBody>
          <a:bodyPr/>
          <a:lstStyle/>
          <a:p>
            <a:pPr algn="ctr"/>
            <a:r>
              <a:rPr lang="uk-UA" sz="3600" b="1" dirty="0">
                <a:solidFill>
                  <a:schemeClr val="bg1"/>
                </a:solidFill>
                <a:effectLst>
                  <a:outerShdw blurRad="38100" dist="38100" dir="2700000" algn="tl">
                    <a:srgbClr val="000000">
                      <a:alpha val="43137"/>
                    </a:srgbClr>
                  </a:outerShdw>
                </a:effectLst>
              </a:rPr>
              <a:t>Статистичні дані щодо потерпілих</a:t>
            </a:r>
            <a:r>
              <a:rPr lang="uk-UA" b="1" dirty="0">
                <a:solidFill>
                  <a:schemeClr val="bg1"/>
                </a:solidFill>
                <a:effectLst>
                  <a:outerShdw blurRad="38100" dist="38100" dir="2700000" algn="tl">
                    <a:srgbClr val="000000">
                      <a:alpha val="43137"/>
                    </a:srgbClr>
                  </a:outerShdw>
                </a:effectLst>
              </a:rPr>
              <a:t> </a:t>
            </a:r>
          </a:p>
        </p:txBody>
      </p:sp>
      <p:sp>
        <p:nvSpPr>
          <p:cNvPr id="62467" name="Rectangle 4"/>
          <p:cNvSpPr>
            <a:spLocks noGrp="1"/>
          </p:cNvSpPr>
          <p:nvPr>
            <p:ph type="body" idx="4294967295"/>
          </p:nvPr>
        </p:nvSpPr>
        <p:spPr>
          <a:xfrm>
            <a:off x="375921" y="1889125"/>
            <a:ext cx="10477818" cy="4170363"/>
          </a:xfrm>
        </p:spPr>
        <p:txBody>
          <a:bodyPr/>
          <a:lstStyle/>
          <a:p>
            <a:pPr algn="just">
              <a:buFont typeface="Arial" charset="0"/>
              <a:buNone/>
            </a:pPr>
            <a:r>
              <a:rPr lang="uk-UA" sz="2400" dirty="0"/>
              <a:t>За даними </a:t>
            </a:r>
            <a:r>
              <a:rPr lang="uk-UA" sz="2400" b="1" dirty="0"/>
              <a:t>статистики прокуратури</a:t>
            </a:r>
            <a:r>
              <a:rPr lang="uk-UA" sz="2400" dirty="0"/>
              <a:t>, у 2024 році усього було </a:t>
            </a:r>
            <a:r>
              <a:rPr lang="uk-UA" sz="2400" b="1" dirty="0"/>
              <a:t>245 784</a:t>
            </a:r>
            <a:r>
              <a:rPr lang="uk-UA" sz="2400" dirty="0"/>
              <a:t> потерпілих від кримінальних правопорушень (222 041 фізичних осіб і 23 743 – юридичних), серед них:</a:t>
            </a:r>
          </a:p>
          <a:p>
            <a:pPr algn="just">
              <a:buFont typeface="Arial" charset="0"/>
              <a:buNone/>
            </a:pPr>
            <a:r>
              <a:rPr lang="uk-UA" sz="2400" dirty="0"/>
              <a:t>– 88 000 – від кримінальних правопорушень проти власності;</a:t>
            </a:r>
          </a:p>
          <a:p>
            <a:pPr algn="just">
              <a:buFont typeface="Arial" charset="0"/>
              <a:buNone/>
            </a:pPr>
            <a:r>
              <a:rPr lang="uk-UA" sz="2400" dirty="0"/>
              <a:t>– 40 594 – від порушення законів та звичаїв війни;</a:t>
            </a:r>
          </a:p>
          <a:p>
            <a:pPr algn="just">
              <a:buFont typeface="Arial" charset="0"/>
              <a:buNone/>
            </a:pPr>
            <a:r>
              <a:rPr lang="uk-UA" sz="2400" dirty="0"/>
              <a:t>– 38 000 – від кримінальних правопорушень проти життя та здоров'я особи;</a:t>
            </a:r>
          </a:p>
          <a:p>
            <a:pPr algn="just">
              <a:buFont typeface="Arial" charset="0"/>
              <a:buNone/>
            </a:pPr>
            <a:r>
              <a:rPr lang="uk-UA" sz="2400" dirty="0"/>
              <a:t>– 6 746 – від ДТП;</a:t>
            </a:r>
          </a:p>
          <a:p>
            <a:pPr algn="just">
              <a:buFont typeface="Arial" charset="0"/>
              <a:buNone/>
            </a:pPr>
            <a:r>
              <a:rPr lang="uk-UA" sz="2400" dirty="0"/>
              <a:t>– 784 – від статевих кримінальних правопорушень.</a:t>
            </a:r>
            <a:endParaRPr lang="uk-UA" sz="2400" b="1" dirty="0"/>
          </a:p>
          <a:p>
            <a:pPr algn="just">
              <a:buFont typeface="Arial" charset="0"/>
              <a:buNone/>
            </a:pPr>
            <a:r>
              <a:rPr lang="uk-UA" sz="2400" b="1" dirty="0"/>
              <a:t>Ймовірність стати потерпілим – 0,7%.</a:t>
            </a:r>
            <a:endParaRPr lang="uk-UA" sz="2400" dirty="0"/>
          </a:p>
        </p:txBody>
      </p:sp>
      <p:pic>
        <p:nvPicPr>
          <p:cNvPr id="62469" name="Picture 5" descr="240_F_78009934_80JASTLfaPkj1pgavxCUAcYZk8WwFT5D"/>
          <p:cNvPicPr>
            <a:picLocks noChangeAspect="1" noChangeArrowheads="1"/>
          </p:cNvPicPr>
          <p:nvPr/>
        </p:nvPicPr>
        <p:blipFill>
          <a:blip r:embed="rId2"/>
          <a:srcRect/>
          <a:stretch>
            <a:fillRect/>
          </a:stretch>
        </p:blipFill>
        <p:spPr bwMode="auto">
          <a:xfrm>
            <a:off x="10244138" y="4584700"/>
            <a:ext cx="1785937" cy="2143125"/>
          </a:xfrm>
          <a:prstGeom prst="rect">
            <a:avLst/>
          </a:prstGeom>
          <a:noFill/>
          <a:ln w="9525">
            <a:no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3"/>
          <p:cNvSpPr>
            <a:spLocks noGrp="1"/>
          </p:cNvSpPr>
          <p:nvPr>
            <p:ph type="body" idx="4294967295"/>
          </p:nvPr>
        </p:nvSpPr>
        <p:spPr>
          <a:xfrm>
            <a:off x="162560" y="1769745"/>
            <a:ext cx="11866880" cy="5235575"/>
          </a:xfrm>
        </p:spPr>
        <p:txBody>
          <a:bodyPr/>
          <a:lstStyle/>
          <a:p>
            <a:pPr marL="533400" indent="-533400" algn="just">
              <a:lnSpc>
                <a:spcPct val="70000"/>
              </a:lnSpc>
              <a:buFont typeface="Arial" charset="0"/>
              <a:buNone/>
            </a:pPr>
            <a:r>
              <a:rPr lang="uk-UA" sz="1700" dirty="0"/>
              <a:t>– передбачено можливість призначення покарання за угодою про примирення (ст. 3.3.11);</a:t>
            </a:r>
          </a:p>
          <a:p>
            <a:pPr marL="533400" indent="-533400" algn="just">
              <a:lnSpc>
                <a:spcPct val="70000"/>
              </a:lnSpc>
              <a:buFont typeface="Arial" charset="0"/>
              <a:buNone/>
            </a:pPr>
            <a:r>
              <a:rPr lang="uk-UA" sz="1700" dirty="0"/>
              <a:t>– не призначається покарання особі, яка вперше вчинила провину або злочин 1–3 ступеня тяжкості, якщо вона визнала себе винуватою, добровільно здійснила реституцію і компенсацію та примирилася з потерпілою особою (ст. 3.4.1);</a:t>
            </a:r>
          </a:p>
          <a:p>
            <a:pPr marL="533400" indent="-533400" algn="just">
              <a:lnSpc>
                <a:spcPct val="70000"/>
              </a:lnSpc>
              <a:buFont typeface="Arial" charset="0"/>
              <a:buNone/>
            </a:pPr>
            <a:r>
              <a:rPr lang="uk-UA" sz="1700" dirty="0"/>
              <a:t>– особа, яка вчинила КП або інше передбачене КК протиправне діяння, </a:t>
            </a:r>
            <a:r>
              <a:rPr lang="uk-UA" sz="1700" u="sng" dirty="0"/>
              <a:t>зобов’язана </a:t>
            </a:r>
            <a:r>
              <a:rPr lang="uk-UA" sz="1700" dirty="0"/>
              <a:t>здійснити реституцію або компенсацію; у визначених законом випадках шкода компенсується потерпілій людині державою (ст. 3.8.1). Амністія і помилування не звільняють особу від виконання реституції чи компенсації. </a:t>
            </a:r>
            <a:r>
              <a:rPr lang="uk-UA" sz="1700" u="sng" dirty="0"/>
              <a:t>Без повної або значної реституції чи компенсації:</a:t>
            </a:r>
          </a:p>
          <a:p>
            <a:pPr marL="742950" lvl="1" indent="-285750" algn="just">
              <a:lnSpc>
                <a:spcPct val="70000"/>
              </a:lnSpc>
            </a:pPr>
            <a:r>
              <a:rPr lang="uk-UA" sz="1700" dirty="0"/>
              <a:t>посилюються режими обмеження свободи (ст. 3.2.5) і </a:t>
            </a:r>
            <a:r>
              <a:rPr lang="uk-UA" sz="1700" dirty="0" err="1"/>
              <a:t>пробації</a:t>
            </a:r>
            <a:r>
              <a:rPr lang="uk-UA" sz="1700" dirty="0"/>
              <a:t> (ст. 3.6.4), </a:t>
            </a:r>
          </a:p>
          <a:p>
            <a:pPr marL="742950" lvl="1" indent="-285750" algn="just">
              <a:lnSpc>
                <a:spcPct val="70000"/>
              </a:lnSpc>
            </a:pPr>
            <a:r>
              <a:rPr lang="uk-UA" sz="1700" dirty="0"/>
              <a:t>не відбуваються </a:t>
            </a:r>
            <a:r>
              <a:rPr lang="uk-UA" sz="1700" dirty="0">
                <a:solidFill>
                  <a:srgbClr val="ED2B36"/>
                </a:solidFill>
              </a:rPr>
              <a:t>*</a:t>
            </a:r>
            <a:r>
              <a:rPr lang="uk-UA" sz="1700" dirty="0" err="1"/>
              <a:t>непризначення</a:t>
            </a:r>
            <a:r>
              <a:rPr lang="uk-UA" sz="1700" dirty="0"/>
              <a:t> покарання у зв’язку з позитивною поведінкою особи (ст. 3.4.1), </a:t>
            </a:r>
            <a:r>
              <a:rPr lang="uk-UA" sz="1700" dirty="0">
                <a:solidFill>
                  <a:srgbClr val="ED2B36"/>
                </a:solidFill>
              </a:rPr>
              <a:t>*</a:t>
            </a:r>
            <a:r>
              <a:rPr lang="uk-UA" sz="1700" dirty="0"/>
              <a:t>заміна строкового ув’язнення обмеженням свободи під умовою (ст. 3.5.1), </a:t>
            </a:r>
            <a:r>
              <a:rPr lang="uk-UA" sz="1700" dirty="0">
                <a:solidFill>
                  <a:srgbClr val="ED2B36"/>
                </a:solidFill>
              </a:rPr>
              <a:t>*</a:t>
            </a:r>
            <a:r>
              <a:rPr lang="uk-UA" sz="1700" dirty="0"/>
              <a:t>зупинення виконання ув’язнення (ст. 3.5.6 і 3.5.8), </a:t>
            </a:r>
            <a:r>
              <a:rPr lang="uk-UA" sz="1700" dirty="0">
                <a:solidFill>
                  <a:srgbClr val="ED2B36"/>
                </a:solidFill>
              </a:rPr>
              <a:t>*</a:t>
            </a:r>
            <a:r>
              <a:rPr lang="uk-UA" sz="1700" dirty="0"/>
              <a:t>зняття судимості (ст. 3.10.3);</a:t>
            </a:r>
          </a:p>
          <a:p>
            <a:pPr marL="533400" indent="-533400" algn="just">
              <a:lnSpc>
                <a:spcPct val="70000"/>
              </a:lnSpc>
              <a:buFont typeface="Arial" charset="0"/>
              <a:buNone/>
            </a:pPr>
            <a:r>
              <a:rPr lang="uk-UA" sz="1700" dirty="0"/>
              <a:t>– під час вирішення питання про помилування враховується позиція потерпілої особи про доцільність помилування особи (ст. 3.5.10);</a:t>
            </a:r>
          </a:p>
          <a:p>
            <a:pPr marL="533400" indent="-533400" algn="just">
              <a:lnSpc>
                <a:spcPct val="70000"/>
              </a:lnSpc>
              <a:buFont typeface="Arial" charset="0"/>
              <a:buNone/>
            </a:pPr>
            <a:r>
              <a:rPr lang="uk-UA" sz="1700" dirty="0"/>
              <a:t>– передбачене широке коло обмежувальних засобів – заборон, що накладаються на засудженого з метою убезпечення насамперед потерпілої особи: </a:t>
            </a:r>
          </a:p>
          <a:p>
            <a:pPr marL="742950" lvl="1" indent="-285750" algn="just">
              <a:lnSpc>
                <a:spcPct val="70000"/>
              </a:lnSpc>
              <a:buFont typeface="Wingdings" pitchFamily="2" charset="2"/>
              <a:buChar char="ü"/>
            </a:pPr>
            <a:r>
              <a:rPr lang="uk-UA" sz="1700" dirty="0"/>
              <a:t>заборона перебувати у визначених місцях; </a:t>
            </a:r>
          </a:p>
          <a:p>
            <a:pPr marL="742950" lvl="1" indent="-285750" algn="just">
              <a:lnSpc>
                <a:spcPct val="70000"/>
              </a:lnSpc>
              <a:buFont typeface="Wingdings" pitchFamily="2" charset="2"/>
              <a:buChar char="ü"/>
            </a:pPr>
            <a:r>
              <a:rPr lang="uk-UA" sz="1700" dirty="0"/>
              <a:t>заборона наближатися до потерпілої особи або її близьких; </a:t>
            </a:r>
          </a:p>
          <a:p>
            <a:pPr marL="742950" lvl="1" indent="-285750" algn="just">
              <a:lnSpc>
                <a:spcPct val="70000"/>
              </a:lnSpc>
              <a:buFont typeface="Wingdings" pitchFamily="2" charset="2"/>
              <a:buChar char="ü"/>
            </a:pPr>
            <a:r>
              <a:rPr lang="uk-UA" sz="1700" dirty="0"/>
              <a:t>заборона переслідувати потерпілу особу або її близьких; </a:t>
            </a:r>
          </a:p>
          <a:p>
            <a:pPr marL="742950" lvl="1" indent="-285750" algn="just">
              <a:lnSpc>
                <a:spcPct val="70000"/>
              </a:lnSpc>
              <a:buFont typeface="Wingdings" pitchFamily="2" charset="2"/>
              <a:buChar char="ü"/>
            </a:pPr>
            <a:r>
              <a:rPr lang="uk-UA" sz="1700" dirty="0"/>
              <a:t>заборона спілкуватися з потерпілою особою тощо (ст. 3.7.2);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3"/>
          <p:cNvSpPr>
            <a:spLocks noGrp="1"/>
          </p:cNvSpPr>
          <p:nvPr>
            <p:ph type="body" idx="4294967295"/>
          </p:nvPr>
        </p:nvSpPr>
        <p:spPr>
          <a:xfrm>
            <a:off x="893762" y="1938973"/>
            <a:ext cx="10404475" cy="3750627"/>
          </a:xfrm>
        </p:spPr>
        <p:txBody>
          <a:bodyPr/>
          <a:lstStyle/>
          <a:p>
            <a:pPr marL="533400" indent="-533400" algn="just">
              <a:buFont typeface="Arial" charset="0"/>
              <a:buNone/>
            </a:pPr>
            <a:r>
              <a:rPr lang="uk-UA" sz="2000" dirty="0"/>
              <a:t>– має бути створено Державний фонд відшкодування шкоди потерпілим. Фонд буде наповнюватися за рахунок стягнення штрафу за злочин і проступок, конфіскації майна, штрафу з юридичної особи;</a:t>
            </a:r>
          </a:p>
          <a:p>
            <a:pPr marL="533400" indent="-533400" algn="just">
              <a:buFont typeface="Arial" charset="0"/>
              <a:buNone/>
            </a:pPr>
            <a:r>
              <a:rPr lang="uk-UA" sz="2000" dirty="0"/>
              <a:t>– в Особливій частині КК передбачено </a:t>
            </a:r>
            <a:r>
              <a:rPr lang="uk-UA" sz="2000" u="sng" dirty="0"/>
              <a:t>нові групи злочинів і провин проти людини</a:t>
            </a:r>
            <a:r>
              <a:rPr lang="uk-UA" sz="2000" dirty="0"/>
              <a:t>:</a:t>
            </a:r>
          </a:p>
          <a:p>
            <a:pPr marL="742950" lvl="1" indent="-285750" algn="just"/>
            <a:r>
              <a:rPr lang="uk-UA" sz="2000" dirty="0"/>
              <a:t>проти ментальної та фізичної безпеки людини </a:t>
            </a:r>
          </a:p>
          <a:p>
            <a:pPr marL="742950" lvl="1" indent="-285750" algn="just"/>
            <a:r>
              <a:rPr lang="uk-UA" sz="2000" dirty="0"/>
              <a:t>проти сім’ї, дітей та вразливих осіб </a:t>
            </a:r>
          </a:p>
          <a:p>
            <a:pPr marL="742950" lvl="1" indent="-285750" algn="just"/>
            <a:r>
              <a:rPr lang="uk-UA" sz="2000" dirty="0"/>
              <a:t>проти </a:t>
            </a:r>
            <a:r>
              <a:rPr lang="uk-UA" sz="2000" dirty="0" err="1"/>
              <a:t>приватності</a:t>
            </a:r>
            <a:r>
              <a:rPr lang="uk-UA" sz="2000" dirty="0"/>
              <a:t> та інших особистих прав людини </a:t>
            </a:r>
          </a:p>
          <a:p>
            <a:pPr marL="742950" lvl="1" indent="-285750" algn="just"/>
            <a:r>
              <a:rPr lang="uk-UA" sz="2000" dirty="0"/>
              <a:t>проти соціально-економічних прав людини </a:t>
            </a:r>
          </a:p>
          <a:p>
            <a:pPr marL="742950" lvl="1" indent="-285750" algn="just"/>
            <a:r>
              <a:rPr lang="uk-UA" sz="2000" dirty="0"/>
              <a:t>проти виборчих прав громадян та </a:t>
            </a:r>
            <a:r>
              <a:rPr lang="uk-UA" sz="2000" dirty="0" err="1"/>
              <a:t>референдумного</a:t>
            </a:r>
            <a:r>
              <a:rPr lang="uk-UA" sz="2000" dirty="0"/>
              <a:t> права </a:t>
            </a:r>
          </a:p>
          <a:p>
            <a:pPr marL="742950" lvl="1" indent="-285750" algn="just"/>
            <a:r>
              <a:rPr lang="uk-UA" sz="2000" dirty="0"/>
              <a:t>проти рівноправності та інших політичних прав громадян</a:t>
            </a:r>
          </a:p>
          <a:p>
            <a:pPr marL="742950" lvl="1" indent="-285750" algn="just"/>
            <a:r>
              <a:rPr lang="uk-UA" sz="2000" dirty="0"/>
              <a:t>проти людяності тощо</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p:cNvSpPr>
            <a:spLocks noGrp="1"/>
          </p:cNvSpPr>
          <p:nvPr>
            <p:ph type="body" idx="4294967295"/>
          </p:nvPr>
        </p:nvSpPr>
        <p:spPr>
          <a:xfrm>
            <a:off x="1141730" y="2268220"/>
            <a:ext cx="10191750" cy="3106420"/>
          </a:xfrm>
        </p:spPr>
        <p:txBody>
          <a:bodyPr/>
          <a:lstStyle/>
          <a:p>
            <a:pPr marL="533400" indent="-533400" algn="just">
              <a:buFont typeface="Arial" charset="0"/>
              <a:buNone/>
            </a:pPr>
            <a:r>
              <a:rPr lang="uk-UA" sz="2000" dirty="0"/>
              <a:t>– виписано нові статті щодо конституційних прав, які чинний КК не захищає:</a:t>
            </a:r>
          </a:p>
          <a:p>
            <a:pPr lvl="2" algn="just"/>
            <a:r>
              <a:rPr lang="uk-UA" dirty="0"/>
              <a:t>схиляння до самогубства</a:t>
            </a:r>
          </a:p>
          <a:p>
            <a:pPr lvl="2" algn="just"/>
            <a:r>
              <a:rPr lang="uk-UA" dirty="0"/>
              <a:t>тяжке ушкодження плоду людини</a:t>
            </a:r>
          </a:p>
          <a:p>
            <a:pPr lvl="2" algn="just"/>
            <a:r>
              <a:rPr lang="uk-UA" dirty="0"/>
              <a:t>примушування </a:t>
            </a:r>
          </a:p>
          <a:p>
            <a:pPr lvl="2" algn="just"/>
            <a:r>
              <a:rPr lang="uk-UA" dirty="0"/>
              <a:t>незаконне вивезення дитини із України</a:t>
            </a:r>
          </a:p>
          <a:p>
            <a:pPr lvl="2" algn="just"/>
            <a:r>
              <a:rPr lang="uk-UA" dirty="0"/>
              <a:t>порушення трудових прав викривача і прав військовослужбовця-викривача</a:t>
            </a:r>
          </a:p>
          <a:p>
            <a:pPr lvl="2" algn="just"/>
            <a:r>
              <a:rPr lang="uk-UA" dirty="0"/>
              <a:t>порушення права на користування об’єктом права власності народу та ін.</a:t>
            </a:r>
          </a:p>
          <a:p>
            <a:pPr marL="533400" indent="-533400" algn="just">
              <a:buFont typeface="Arial" charset="0"/>
              <a:buNone/>
            </a:pPr>
            <a:r>
              <a:rPr lang="uk-UA" sz="2000" dirty="0"/>
              <a:t>Усі ці нові розділи і статті </a:t>
            </a:r>
            <a:r>
              <a:rPr lang="uk-UA" sz="2000" dirty="0" err="1"/>
              <a:t>створять</a:t>
            </a:r>
            <a:r>
              <a:rPr lang="uk-UA" sz="2000" dirty="0"/>
              <a:t> систему захисту прав людини від кримінально протиправних посягань.</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p:cNvSpPr>
          <p:nvPr>
            <p:ph type="title" idx="4294967295"/>
          </p:nvPr>
        </p:nvSpPr>
        <p:spPr>
          <a:xfrm>
            <a:off x="0" y="579438"/>
            <a:ext cx="3683635" cy="1019175"/>
          </a:xfrm>
        </p:spPr>
        <p:txBody>
          <a:bodyPr/>
          <a:lstStyle/>
          <a:p>
            <a:pPr algn="ctr"/>
            <a:r>
              <a:rPr lang="uk-UA" sz="4000" b="1" dirty="0">
                <a:solidFill>
                  <a:schemeClr val="bg1"/>
                </a:solidFill>
                <a:effectLst>
                  <a:outerShdw blurRad="38100" dist="38100" dir="2700000" algn="tl">
                    <a:srgbClr val="000000">
                      <a:alpha val="43137"/>
                    </a:srgbClr>
                  </a:outerShdw>
                </a:effectLst>
              </a:rPr>
              <a:t>Висновки</a:t>
            </a:r>
          </a:p>
        </p:txBody>
      </p:sp>
      <p:sp>
        <p:nvSpPr>
          <p:cNvPr id="102403" name="Rectangle 3"/>
          <p:cNvSpPr>
            <a:spLocks noGrp="1"/>
          </p:cNvSpPr>
          <p:nvPr>
            <p:ph type="body" idx="4294967295"/>
          </p:nvPr>
        </p:nvSpPr>
        <p:spPr>
          <a:xfrm>
            <a:off x="522605" y="1979613"/>
            <a:ext cx="10998835" cy="4878387"/>
          </a:xfrm>
        </p:spPr>
        <p:txBody>
          <a:bodyPr/>
          <a:lstStyle/>
          <a:p>
            <a:pPr marL="533400" indent="-533400" algn="just">
              <a:buFont typeface="Arial" charset="0"/>
              <a:buNone/>
            </a:pPr>
            <a:r>
              <a:rPr lang="uk-UA" sz="2400" dirty="0"/>
              <a:t>1. Поняття потерпілого в національному законодавстві є суперечливим, а статистичні дані щодо потерпілих неповними</a:t>
            </a:r>
            <a:r>
              <a:rPr lang="en-GB" sz="2400" dirty="0"/>
              <a:t>.</a:t>
            </a:r>
            <a:endParaRPr lang="uk-UA" sz="2400" dirty="0"/>
          </a:p>
          <a:p>
            <a:pPr marL="533400" indent="-533400" algn="just">
              <a:buFont typeface="Arial" charset="0"/>
              <a:buNone/>
            </a:pPr>
            <a:r>
              <a:rPr lang="uk-UA" sz="2400" dirty="0"/>
              <a:t>2. Визначення прав потерпілого у КПК та інших законах України не гарантують їх забезпечення</a:t>
            </a:r>
            <a:r>
              <a:rPr lang="en-GB" sz="2400" dirty="0"/>
              <a:t>.</a:t>
            </a:r>
            <a:endParaRPr lang="uk-UA" sz="2400" dirty="0"/>
          </a:p>
          <a:p>
            <a:pPr marL="533400" indent="-533400" algn="just">
              <a:buFont typeface="Arial" charset="0"/>
              <a:buNone/>
            </a:pPr>
            <a:r>
              <a:rPr lang="uk-UA" sz="2400" dirty="0"/>
              <a:t>3. Положення міжнародних договорів і вимоги ЄС щодо прав потерпілих недостатньо </a:t>
            </a:r>
            <a:r>
              <a:rPr lang="uk-UA" sz="2400" dirty="0" err="1"/>
              <a:t>імплементовано</a:t>
            </a:r>
            <a:r>
              <a:rPr lang="uk-UA" sz="2400" dirty="0"/>
              <a:t> в українське законодавство</a:t>
            </a:r>
            <a:r>
              <a:rPr lang="en-GB" sz="2400" dirty="0"/>
              <a:t>.</a:t>
            </a:r>
            <a:endParaRPr lang="uk-UA" sz="2400" dirty="0"/>
          </a:p>
          <a:p>
            <a:pPr marL="533400" indent="-533400" algn="just">
              <a:buFont typeface="Arial" charset="0"/>
              <a:buNone/>
            </a:pPr>
            <a:r>
              <a:rPr lang="uk-UA" sz="2400" dirty="0"/>
              <a:t>4. Фонд захисту жертв злочинів в Україні не створено, спробу його створення провалено</a:t>
            </a:r>
            <a:r>
              <a:rPr lang="en-GB" sz="2400" dirty="0"/>
              <a:t>.</a:t>
            </a:r>
            <a:endParaRPr lang="uk-UA" sz="2400" dirty="0"/>
          </a:p>
          <a:p>
            <a:pPr marL="533400" indent="-533400" algn="just">
              <a:buFont typeface="Arial" charset="0"/>
              <a:buNone/>
            </a:pPr>
            <a:r>
              <a:rPr lang="uk-UA" sz="2400" dirty="0"/>
              <a:t>5. Підлягає більш детальному вивченню і врахуванню багатий досвід інших держав щодо захисту жертв злочинів</a:t>
            </a:r>
            <a:r>
              <a:rPr lang="en-GB" sz="2400" dirty="0"/>
              <a:t>.</a:t>
            </a:r>
            <a:endParaRPr lang="uk-UA" sz="24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txBox="1">
            <a:spLocks/>
          </p:cNvSpPr>
          <p:nvPr/>
        </p:nvSpPr>
        <p:spPr bwMode="auto">
          <a:xfrm>
            <a:off x="1524000" y="3084512"/>
            <a:ext cx="9144000" cy="688975"/>
          </a:xfrm>
          <a:prstGeom prst="rect">
            <a:avLst/>
          </a:prstGeom>
          <a:noFill/>
          <a:ln w="9525">
            <a:noFill/>
            <a:miter lim="800000"/>
            <a:headEnd/>
            <a:tailEnd/>
          </a:ln>
        </p:spPr>
        <p:txBody>
          <a:bodyPr anchor="b"/>
          <a:lstStyle/>
          <a:p>
            <a:pPr algn="ctr">
              <a:lnSpc>
                <a:spcPct val="90000"/>
              </a:lnSpc>
            </a:pPr>
            <a:r>
              <a:rPr lang="uk-UA" sz="4000" b="1" dirty="0">
                <a:latin typeface="Circe"/>
                <a:ea typeface="Circe"/>
                <a:cs typeface="Circe"/>
              </a:rPr>
              <a:t>Дякую за увагу!</a:t>
            </a:r>
            <a:endParaRPr lang="en-US" sz="4000" b="1" dirty="0">
              <a:latin typeface="Circe"/>
              <a:ea typeface="Circe"/>
              <a:cs typeface="Circe"/>
            </a:endParaRPr>
          </a:p>
        </p:txBody>
      </p:sp>
    </p:spTree>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4"/>
          <p:cNvSpPr>
            <a:spLocks noGrp="1"/>
          </p:cNvSpPr>
          <p:nvPr>
            <p:ph type="body" idx="4294967295"/>
          </p:nvPr>
        </p:nvSpPr>
        <p:spPr>
          <a:xfrm>
            <a:off x="289560" y="1755141"/>
            <a:ext cx="11612880" cy="4391660"/>
          </a:xfrm>
        </p:spPr>
        <p:txBody>
          <a:bodyPr/>
          <a:lstStyle/>
          <a:p>
            <a:pPr algn="just">
              <a:lnSpc>
                <a:spcPct val="80000"/>
              </a:lnSpc>
              <a:buFont typeface="Arial" charset="0"/>
              <a:buNone/>
            </a:pPr>
            <a:r>
              <a:rPr lang="uk-UA" sz="1900" dirty="0"/>
              <a:t>За даними </a:t>
            </a:r>
            <a:r>
              <a:rPr lang="uk-UA" sz="1900" b="1" dirty="0"/>
              <a:t>судової статистики</a:t>
            </a:r>
            <a:r>
              <a:rPr lang="uk-UA" sz="1900" dirty="0"/>
              <a:t>, в 2024 році у справах, що розглядались судами, було </a:t>
            </a:r>
            <a:r>
              <a:rPr lang="uk-UA" sz="1900" b="1" dirty="0"/>
              <a:t>36 926</a:t>
            </a:r>
            <a:r>
              <a:rPr lang="uk-UA" sz="1900" dirty="0"/>
              <a:t> потерпілих (з них 31 тис – фізичні особи, 6 тис – юридичні) – в </a:t>
            </a:r>
            <a:r>
              <a:rPr lang="uk-UA" sz="1900" b="1" dirty="0"/>
              <a:t>7 разів менше</a:t>
            </a:r>
            <a:r>
              <a:rPr lang="uk-UA" sz="1900" dirty="0"/>
              <a:t>, ніж обліковано органами прокуратури (ймовірність захистити свої права – </a:t>
            </a:r>
            <a:r>
              <a:rPr lang="uk-UA" sz="1900" b="1" dirty="0"/>
              <a:t>0,1%</a:t>
            </a:r>
            <a:r>
              <a:rPr lang="uk-UA" sz="1900" dirty="0"/>
              <a:t>). Із них:</a:t>
            </a:r>
          </a:p>
          <a:p>
            <a:pPr algn="just">
              <a:lnSpc>
                <a:spcPct val="80000"/>
              </a:lnSpc>
              <a:buFont typeface="Arial" charset="0"/>
              <a:buNone/>
            </a:pPr>
            <a:r>
              <a:rPr lang="uk-UA" sz="1900" dirty="0"/>
              <a:t>– 20 598 – від КП проти власності; </a:t>
            </a:r>
          </a:p>
          <a:p>
            <a:pPr algn="just">
              <a:lnSpc>
                <a:spcPct val="80000"/>
              </a:lnSpc>
              <a:buFont typeface="Arial" charset="0"/>
              <a:buNone/>
            </a:pPr>
            <a:r>
              <a:rPr lang="uk-UA" sz="1900" dirty="0"/>
              <a:t>– 10 221– від КП проти життя та здоров'я особи;</a:t>
            </a:r>
          </a:p>
          <a:p>
            <a:pPr algn="just">
              <a:lnSpc>
                <a:spcPct val="80000"/>
              </a:lnSpc>
              <a:buFont typeface="Arial" charset="0"/>
              <a:buNone/>
            </a:pPr>
            <a:r>
              <a:rPr lang="uk-UA" sz="1900" dirty="0"/>
              <a:t>– 3 057 – від КП проти безпеки руху транспорту;</a:t>
            </a:r>
          </a:p>
          <a:p>
            <a:pPr algn="just">
              <a:lnSpc>
                <a:spcPct val="80000"/>
              </a:lnSpc>
              <a:buFont typeface="Arial" charset="0"/>
              <a:buNone/>
            </a:pPr>
            <a:r>
              <a:rPr lang="uk-UA" sz="1900" dirty="0"/>
              <a:t>– 839 – від КП проти прав і свобод людини і громадянина;</a:t>
            </a:r>
          </a:p>
          <a:p>
            <a:pPr algn="just">
              <a:lnSpc>
                <a:spcPct val="80000"/>
              </a:lnSpc>
              <a:buFont typeface="Arial" charset="0"/>
              <a:buNone/>
            </a:pPr>
            <a:r>
              <a:rPr lang="uk-UA" sz="1900" dirty="0"/>
              <a:t>– 668 – від КП проти громадського порядку;</a:t>
            </a:r>
          </a:p>
          <a:p>
            <a:pPr algn="just">
              <a:lnSpc>
                <a:spcPct val="80000"/>
              </a:lnSpc>
              <a:buFont typeface="Arial" charset="0"/>
              <a:buNone/>
            </a:pPr>
            <a:r>
              <a:rPr lang="uk-UA" sz="1900" dirty="0"/>
              <a:t>– 444 – від КП проти авторитету органів державної влади тощо;</a:t>
            </a:r>
          </a:p>
          <a:p>
            <a:pPr algn="just">
              <a:lnSpc>
                <a:spcPct val="80000"/>
              </a:lnSpc>
              <a:buFont typeface="Arial" charset="0"/>
              <a:buNone/>
            </a:pPr>
            <a:r>
              <a:rPr lang="uk-UA" sz="1900" dirty="0"/>
              <a:t>– 425 – від порушення законів та звичаїв війни.</a:t>
            </a:r>
          </a:p>
          <a:p>
            <a:pPr algn="just">
              <a:lnSpc>
                <a:spcPct val="80000"/>
              </a:lnSpc>
              <a:buFont typeface="Arial" charset="0"/>
              <a:buNone/>
            </a:pPr>
            <a:r>
              <a:rPr lang="uk-UA" sz="1900" dirty="0"/>
              <a:t>Усього у 2024 році </a:t>
            </a:r>
            <a:r>
              <a:rPr lang="uk-UA" sz="1900" b="1" dirty="0"/>
              <a:t>24 024</a:t>
            </a:r>
            <a:r>
              <a:rPr lang="uk-UA" sz="1900" dirty="0"/>
              <a:t> потерпілим було завдано матеріальної і моральної шкоди. Загальний розмір спричиненої матеріальної шкоди – </a:t>
            </a:r>
            <a:r>
              <a:rPr lang="uk-UA" sz="1900" b="1" dirty="0"/>
              <a:t>3 618 737 283 грн.</a:t>
            </a:r>
            <a:r>
              <a:rPr lang="uk-UA" sz="1900" dirty="0"/>
              <a:t> Її середній розмір на одного потерпілого – </a:t>
            </a:r>
            <a:r>
              <a:rPr lang="uk-UA" sz="1900" b="1" dirty="0"/>
              <a:t>150 630 грн,</a:t>
            </a:r>
            <a:r>
              <a:rPr lang="uk-UA" sz="1900" dirty="0"/>
              <a:t> тобто близько </a:t>
            </a:r>
            <a:r>
              <a:rPr lang="uk-UA" sz="1900" b="1" dirty="0"/>
              <a:t>100 </a:t>
            </a:r>
            <a:r>
              <a:rPr lang="uk-UA" sz="1900" b="1" dirty="0" err="1"/>
              <a:t>нмдг</a:t>
            </a:r>
            <a:r>
              <a:rPr lang="uk-UA" sz="1900" b="1" dirty="0"/>
              <a:t>. </a:t>
            </a:r>
            <a:r>
              <a:rPr lang="uk-UA" sz="1900" dirty="0"/>
              <a:t>Скільки відшкодовано –</a:t>
            </a:r>
            <a:r>
              <a:rPr lang="uk-UA" sz="1900" b="1" dirty="0"/>
              <a:t> </a:t>
            </a:r>
            <a:r>
              <a:rPr lang="uk-UA" sz="1900" b="1" dirty="0">
                <a:solidFill>
                  <a:srgbClr val="ED2B36"/>
                </a:solidFill>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idx="4294967295"/>
          </p:nvPr>
        </p:nvSpPr>
        <p:spPr>
          <a:xfrm>
            <a:off x="132080" y="683895"/>
            <a:ext cx="7020560" cy="839788"/>
          </a:xfrm>
        </p:spPr>
        <p:txBody>
          <a:bodyPr/>
          <a:lstStyle/>
          <a:p>
            <a:pPr algn="ctr"/>
            <a:r>
              <a:rPr lang="uk-UA" sz="3600" b="1" dirty="0">
                <a:solidFill>
                  <a:schemeClr val="bg1"/>
                </a:solidFill>
                <a:effectLst>
                  <a:outerShdw blurRad="38100" dist="38100" dir="2700000" algn="tl">
                    <a:srgbClr val="000000">
                      <a:alpha val="43137"/>
                    </a:srgbClr>
                  </a:outerShdw>
                </a:effectLst>
              </a:rPr>
              <a:t>2. Права потерпілого згідно з КПК</a:t>
            </a:r>
            <a:br>
              <a:rPr lang="uk-UA" sz="3600" b="1" dirty="0">
                <a:solidFill>
                  <a:schemeClr val="bg1"/>
                </a:solidFill>
                <a:effectLst>
                  <a:outerShdw blurRad="38100" dist="38100" dir="2700000" algn="tl">
                    <a:srgbClr val="000000">
                      <a:alpha val="43137"/>
                    </a:srgbClr>
                  </a:outerShdw>
                </a:effectLst>
              </a:rPr>
            </a:br>
            <a:r>
              <a:rPr lang="uk-UA" sz="3600" b="1" dirty="0">
                <a:solidFill>
                  <a:schemeClr val="bg1"/>
                </a:solidFill>
                <a:effectLst>
                  <a:outerShdw blurRad="38100" dist="38100" dir="2700000" algn="tl">
                    <a:srgbClr val="000000">
                      <a:alpha val="43137"/>
                    </a:srgbClr>
                  </a:outerShdw>
                </a:effectLst>
              </a:rPr>
              <a:t>та іншими законами України</a:t>
            </a:r>
            <a:endParaRPr lang="uk-UA" sz="3600" dirty="0">
              <a:solidFill>
                <a:schemeClr val="bg1"/>
              </a:solidFill>
              <a:effectLst>
                <a:outerShdw blurRad="38100" dist="38100" dir="2700000" algn="tl">
                  <a:srgbClr val="000000">
                    <a:alpha val="43137"/>
                  </a:srgbClr>
                </a:outerShdw>
              </a:effectLst>
            </a:endParaRPr>
          </a:p>
        </p:txBody>
      </p:sp>
      <p:sp>
        <p:nvSpPr>
          <p:cNvPr id="2" name="Rectangle 1">
            <a:extLst>
              <a:ext uri="{FF2B5EF4-FFF2-40B4-BE49-F238E27FC236}">
                <a16:creationId xmlns:a16="http://schemas.microsoft.com/office/drawing/2014/main" id="{0EA3DB54-8FA2-9027-FB41-528E8D59FEA5}"/>
              </a:ext>
            </a:extLst>
          </p:cNvPr>
          <p:cNvSpPr/>
          <p:nvPr/>
        </p:nvSpPr>
        <p:spPr>
          <a:xfrm>
            <a:off x="3642360" y="5659120"/>
            <a:ext cx="5105400" cy="1127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515" name="Rectangle 5"/>
          <p:cNvSpPr>
            <a:spLocks noGrp="1"/>
          </p:cNvSpPr>
          <p:nvPr>
            <p:ph type="body" sz="half" idx="4294967295"/>
          </p:nvPr>
        </p:nvSpPr>
        <p:spPr>
          <a:xfrm>
            <a:off x="268287" y="1925956"/>
            <a:ext cx="11655425" cy="4781550"/>
          </a:xfrm>
        </p:spPr>
        <p:txBody>
          <a:bodyPr/>
          <a:lstStyle/>
          <a:p>
            <a:pPr algn="just">
              <a:lnSpc>
                <a:spcPct val="80000"/>
              </a:lnSpc>
              <a:buFont typeface="Arial" charset="0"/>
              <a:buNone/>
            </a:pPr>
            <a:r>
              <a:rPr lang="uk-UA" sz="1800" dirty="0"/>
              <a:t>Частина 2 ст. 55 КПК: права і обов’язки потерпілого </a:t>
            </a:r>
            <a:r>
              <a:rPr lang="uk-UA" sz="1800" b="1" dirty="0"/>
              <a:t>виникають з</a:t>
            </a:r>
            <a:r>
              <a:rPr lang="uk-UA" sz="1800" dirty="0"/>
              <a:t> </a:t>
            </a:r>
            <a:r>
              <a:rPr lang="uk-UA" sz="1800" b="1" dirty="0"/>
              <a:t>моменту</a:t>
            </a:r>
            <a:r>
              <a:rPr lang="uk-UA" sz="1800" dirty="0"/>
              <a:t> подання особою заяви про вчинення щодо неї КП або заяви про залучення її як потерпілого (у визначених законом випадках – її згоди).</a:t>
            </a:r>
          </a:p>
          <a:p>
            <a:pPr algn="just">
              <a:lnSpc>
                <a:spcPct val="80000"/>
              </a:lnSpc>
              <a:buFont typeface="Arial" charset="0"/>
              <a:buNone/>
            </a:pPr>
            <a:r>
              <a:rPr lang="uk-UA" sz="1800" dirty="0"/>
              <a:t>Частина 5 ст. 55 КПК: за наявності очевидних та достатніх підстав вважати, що заява, повідомлення про КП або заява про залучення до провадження як потерпілого подана особою, якій не завдано шкоди, слідчий або прокурор виносить вмотивовану постанову про відмову у визнанні потерпілим.</a:t>
            </a:r>
          </a:p>
          <a:p>
            <a:pPr algn="just">
              <a:lnSpc>
                <a:spcPct val="80000"/>
              </a:lnSpc>
              <a:buFont typeface="Arial" charset="0"/>
              <a:buNone/>
            </a:pPr>
            <a:r>
              <a:rPr lang="uk-UA" sz="1800" b="1" dirty="0"/>
              <a:t>Проблема:</a:t>
            </a:r>
            <a:r>
              <a:rPr lang="uk-UA" sz="1800" dirty="0"/>
              <a:t> слідчий або прокурор </a:t>
            </a:r>
            <a:r>
              <a:rPr lang="uk-UA" sz="1800" i="1" u="sng" dirty="0"/>
              <a:t>НЕ </a:t>
            </a:r>
            <a:r>
              <a:rPr lang="uk-UA" sz="1800" u="sng" dirty="0"/>
              <a:t>визнають</a:t>
            </a:r>
            <a:r>
              <a:rPr lang="uk-UA" sz="1800" dirty="0"/>
              <a:t> потерпілим особу, яка </a:t>
            </a:r>
            <a:r>
              <a:rPr lang="uk-UA" sz="1800" dirty="0">
                <a:solidFill>
                  <a:srgbClr val="ED2B36"/>
                </a:solidFill>
              </a:rPr>
              <a:t>*</a:t>
            </a:r>
            <a:r>
              <a:rPr lang="uk-UA" sz="1800" dirty="0"/>
              <a:t>не подала відповідну заяву, і особу, </a:t>
            </a:r>
            <a:r>
              <a:rPr lang="uk-UA" sz="1800" dirty="0">
                <a:solidFill>
                  <a:srgbClr val="ED2B36"/>
                </a:solidFill>
              </a:rPr>
              <a:t>*</a:t>
            </a:r>
            <a:r>
              <a:rPr lang="uk-UA" sz="1800" dirty="0"/>
              <a:t>заяву якої вони не прийняли з тієї підстави, що:</a:t>
            </a:r>
          </a:p>
          <a:p>
            <a:pPr marL="742950" lvl="1" indent="-285750" algn="just">
              <a:lnSpc>
                <a:spcPct val="80000"/>
              </a:lnSpc>
              <a:buFont typeface="Wingdings" pitchFamily="2" charset="2"/>
              <a:buChar char="ü"/>
            </a:pPr>
            <a:r>
              <a:rPr lang="uk-UA" sz="1600" dirty="0"/>
              <a:t>у складі відповідного КП відсутня згадка про потерпілого (особу, службову особу, людину, громадянина) як ознаку складу (така згадка є лише у близько 80 простих чи кваліфікованих складах КП);</a:t>
            </a:r>
          </a:p>
          <a:p>
            <a:pPr marL="742950" lvl="1" indent="-285750" algn="just">
              <a:lnSpc>
                <a:spcPct val="80000"/>
              </a:lnSpc>
              <a:buFont typeface="Wingdings" pitchFamily="2" charset="2"/>
              <a:buChar char="ü"/>
            </a:pPr>
            <a:r>
              <a:rPr lang="uk-UA" sz="1600" dirty="0"/>
              <a:t>у назві відповідного розділу ОЧ КК відсутня згадка про особу або людину (така згадка є лише в 4 розділах – про злочини проти: життя та здоров’я особи, волі, честі та гідності особи, статевої свободи та статевої недоторканості особи, прав людини і громадянина;</a:t>
            </a:r>
          </a:p>
          <a:p>
            <a:pPr marL="742950" lvl="1" indent="-285750" algn="just">
              <a:lnSpc>
                <a:spcPct val="80000"/>
              </a:lnSpc>
              <a:buFont typeface="Wingdings" pitchFamily="2" charset="2"/>
              <a:buChar char="ü"/>
            </a:pPr>
            <a:r>
              <a:rPr lang="uk-UA" sz="1600" dirty="0"/>
              <a:t>заява не стосується випадків, коли кримінальне провадження здійснюється у формі приватного обвинувачення (у ч. 1 ст. 477 КПК таких випадків – 46).</a:t>
            </a:r>
          </a:p>
          <a:p>
            <a:pPr algn="just">
              <a:lnSpc>
                <a:spcPct val="80000"/>
              </a:lnSpc>
              <a:buFont typeface="Arial" charset="0"/>
              <a:buNone/>
            </a:pPr>
            <a:r>
              <a:rPr lang="uk-UA" sz="1800" dirty="0"/>
              <a:t>На момент, коли потерпілому вдається оскаржити постанову слідчому судді, кримінальне провадження вже буває закритим (наприклад, за ст. 286 «Хуліганство» або ст. 382 КК «Невиконання судового рішення»). </a:t>
            </a:r>
          </a:p>
          <a:p>
            <a:pPr algn="just">
              <a:lnSpc>
                <a:spcPct val="80000"/>
              </a:lnSpc>
              <a:buFont typeface="Arial" charset="0"/>
              <a:buNone/>
            </a:pPr>
            <a:r>
              <a:rPr lang="uk-UA" sz="1800" dirty="0"/>
              <a:t>Цей підхід може грубо порушувати як права людини, так і міжнародні зобов’язання держави за деякими конвенціями, які вимагають обов’язкового визнання певних осіб потерпілими.</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p:cNvSpPr>
          <p:nvPr>
            <p:ph type="body" sz="half" idx="4294967295"/>
          </p:nvPr>
        </p:nvSpPr>
        <p:spPr>
          <a:xfrm>
            <a:off x="106680" y="1858963"/>
            <a:ext cx="11978639" cy="4054157"/>
          </a:xfrm>
        </p:spPr>
        <p:txBody>
          <a:bodyPr/>
          <a:lstStyle/>
          <a:p>
            <a:pPr algn="just">
              <a:lnSpc>
                <a:spcPct val="80000"/>
              </a:lnSpc>
              <a:buFont typeface="Arial" charset="0"/>
              <a:buNone/>
            </a:pPr>
            <a:r>
              <a:rPr lang="uk-UA" sz="1700" b="1" dirty="0"/>
              <a:t>Перелік основних прав потерпілого</a:t>
            </a:r>
            <a:r>
              <a:rPr lang="uk-UA" sz="1700" dirty="0"/>
              <a:t> містить ст. 56 КПК. Це чотири групи прав:</a:t>
            </a:r>
          </a:p>
          <a:p>
            <a:pPr algn="just">
              <a:lnSpc>
                <a:spcPct val="80000"/>
              </a:lnSpc>
              <a:buFont typeface="Arial" charset="0"/>
              <a:buNone/>
            </a:pPr>
            <a:r>
              <a:rPr lang="uk-UA" sz="1700" dirty="0"/>
              <a:t>1) права </a:t>
            </a:r>
            <a:r>
              <a:rPr lang="uk-UA" sz="1700" b="1" i="1" dirty="0"/>
              <a:t>протягом кримінального провадження</a:t>
            </a:r>
            <a:r>
              <a:rPr lang="uk-UA" sz="1700" b="1" dirty="0"/>
              <a:t>:</a:t>
            </a:r>
          </a:p>
          <a:p>
            <a:pPr algn="just">
              <a:lnSpc>
                <a:spcPct val="80000"/>
              </a:lnSpc>
              <a:buFont typeface="Arial" charset="0"/>
              <a:buNone/>
            </a:pPr>
            <a:r>
              <a:rPr lang="uk-UA" sz="1700" dirty="0"/>
              <a:t>– бути повідомленим про свої права та обов’язки, передбачені КПК;</a:t>
            </a:r>
          </a:p>
          <a:p>
            <a:pPr algn="just">
              <a:lnSpc>
                <a:spcPct val="80000"/>
              </a:lnSpc>
              <a:buFont typeface="Arial" charset="0"/>
              <a:buNone/>
            </a:pPr>
            <a:r>
              <a:rPr lang="uk-UA" sz="1700" dirty="0"/>
              <a:t>– знати сутність підозри, бути повідомленим про обрання, зміну чи скасування заходів забезпечення кримінального провадження та про закінчення досудового розслідування;</a:t>
            </a:r>
          </a:p>
          <a:p>
            <a:pPr algn="just">
              <a:lnSpc>
                <a:spcPct val="80000"/>
              </a:lnSpc>
              <a:buFont typeface="Arial" charset="0"/>
              <a:buNone/>
            </a:pPr>
            <a:r>
              <a:rPr lang="uk-UA" sz="1700" dirty="0"/>
              <a:t>– подавати докази; заявляти відводи та клопотання; оскаржувати рішення, дії чи бездіяльність слідчого, прокурора, суду; давати пояснення, показання або відмовитися їх давати;</a:t>
            </a:r>
          </a:p>
          <a:p>
            <a:pPr algn="just">
              <a:lnSpc>
                <a:spcPct val="80000"/>
              </a:lnSpc>
              <a:buFont typeface="Arial" charset="0"/>
              <a:buNone/>
            </a:pPr>
            <a:r>
              <a:rPr lang="uk-UA" sz="1700" dirty="0"/>
              <a:t>– на забезпечення безпеки (гарантує Закон «Про забезпечення безпеки осіб, які беруть участь у кримінальному судочинстві»);</a:t>
            </a:r>
          </a:p>
          <a:p>
            <a:pPr algn="just">
              <a:lnSpc>
                <a:spcPct val="80000"/>
              </a:lnSpc>
              <a:buFont typeface="Arial" charset="0"/>
              <a:buNone/>
            </a:pPr>
            <a:r>
              <a:rPr lang="uk-UA" sz="1700" dirty="0"/>
              <a:t>– мати представника; користуватися послугами перекладача;</a:t>
            </a:r>
          </a:p>
          <a:p>
            <a:pPr algn="just">
              <a:lnSpc>
                <a:spcPct val="80000"/>
              </a:lnSpc>
              <a:buFont typeface="Arial" charset="0"/>
              <a:buNone/>
            </a:pPr>
            <a:r>
              <a:rPr lang="uk-UA" sz="1700" dirty="0"/>
              <a:t>– на відшкодування шкоди (див. також статті 152, 170-173, 287, 374, 469, 471-473, 479, 479-1, 568, 606, 618 КПК);</a:t>
            </a:r>
          </a:p>
          <a:p>
            <a:pPr algn="just">
              <a:lnSpc>
                <a:spcPct val="80000"/>
              </a:lnSpc>
              <a:buFont typeface="Arial" charset="0"/>
              <a:buNone/>
            </a:pPr>
            <a:r>
              <a:rPr lang="uk-UA" sz="1700" dirty="0"/>
              <a:t>– знайомитися з матеріалами кримінального провадження;</a:t>
            </a:r>
          </a:p>
          <a:p>
            <a:pPr algn="just">
              <a:lnSpc>
                <a:spcPct val="80000"/>
              </a:lnSpc>
              <a:buFont typeface="Arial" charset="0"/>
              <a:buNone/>
            </a:pPr>
            <a:r>
              <a:rPr lang="uk-UA" sz="1700" dirty="0"/>
              <a:t>– застосовувати технічні засоби при проведенні процесуальних дій;</a:t>
            </a:r>
          </a:p>
          <a:p>
            <a:pPr algn="just">
              <a:lnSpc>
                <a:spcPct val="80000"/>
              </a:lnSpc>
              <a:buFont typeface="Arial" charset="0"/>
              <a:buNone/>
            </a:pPr>
            <a:r>
              <a:rPr lang="uk-UA" sz="1700" dirty="0"/>
              <a:t>– одержувати копії процесуальних документів та письмові повідомлення;</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p:cNvSpPr>
          <p:nvPr>
            <p:ph type="body" sz="half" idx="4294967295"/>
          </p:nvPr>
        </p:nvSpPr>
        <p:spPr>
          <a:xfrm>
            <a:off x="394653" y="1828483"/>
            <a:ext cx="11523027" cy="4125277"/>
          </a:xfrm>
        </p:spPr>
        <p:txBody>
          <a:bodyPr/>
          <a:lstStyle/>
          <a:p>
            <a:pPr algn="just">
              <a:lnSpc>
                <a:spcPct val="70000"/>
              </a:lnSpc>
              <a:buFont typeface="Arial" charset="0"/>
              <a:buNone/>
            </a:pPr>
            <a:r>
              <a:rPr lang="uk-UA" sz="1800" dirty="0"/>
              <a:t>1-1) інші права, передбачені КПК. До останніх віднесено, зокрема:</a:t>
            </a:r>
          </a:p>
          <a:p>
            <a:pPr algn="just">
              <a:lnSpc>
                <a:spcPct val="70000"/>
              </a:lnSpc>
            </a:pPr>
            <a:r>
              <a:rPr lang="uk-UA" sz="1800" dirty="0"/>
              <a:t>мати представником особу, яка має право бути захисником (ст. 56). Закон «Про безоплатну правничу допомогу» (пункти 5 і 23 ч. 1 ст. 14) передбачає, що право на БВПД мають потерпілі від: порушення прав затриманого, застосування насильства, катувань, інших жорстоких, нелюдських або таких, що принижують гідність, видів поводження; КП проти статевої свободи та статевої недоторканості, катування або жорстокого поводження під час воєнних дій чи збройного конфлікту;</a:t>
            </a:r>
          </a:p>
          <a:p>
            <a:pPr algn="just">
              <a:lnSpc>
                <a:spcPct val="70000"/>
              </a:lnSpc>
            </a:pPr>
            <a:r>
              <a:rPr lang="uk-UA" sz="1800" dirty="0"/>
              <a:t>на компенсацію завданої потерпілому шкоди за рахунок Державного бюджету України у випадках та в порядку, </a:t>
            </a:r>
            <a:r>
              <a:rPr lang="uk-UA" sz="1800" i="1" u="sng" dirty="0"/>
              <a:t>передбачених законом</a:t>
            </a:r>
            <a:r>
              <a:rPr lang="uk-UA" sz="1800" dirty="0"/>
              <a:t> (ст. 127). Насправді такого закону не існує (якщо не рахувати випадки завдання шкоди внаслідок незаконного засудження, тримання під вартою тощо – тоді діють положення ст. 1 Закону «Про порядок відшкодування шкоди, завданої громадянинові незаконними діями органів, що здійснюють оперативно-розшукову діяльність, органів досудового розслідування, прокуратури і суду» і ст. 130 КПК);</a:t>
            </a:r>
          </a:p>
          <a:p>
            <a:pPr algn="just">
              <a:lnSpc>
                <a:spcPct val="70000"/>
              </a:lnSpc>
            </a:pPr>
            <a:r>
              <a:rPr lang="uk-UA" sz="1800" dirty="0"/>
              <a:t>у провадженнях про злочини, пов’язані з домашнім насильством, просити суд застосувати до підозрюваного обмежувальні заходи (ст. 194);</a:t>
            </a:r>
          </a:p>
          <a:p>
            <a:pPr algn="just">
              <a:lnSpc>
                <a:spcPct val="70000"/>
              </a:lnSpc>
            </a:pPr>
            <a:r>
              <a:rPr lang="uk-UA" sz="1800" dirty="0"/>
              <a:t>відмовитися від приватного обвинувачення, крім випадків домашнього насильства (п. 7 ч. 1 ст. 284);</a:t>
            </a:r>
          </a:p>
          <a:p>
            <a:pPr algn="just">
              <a:lnSpc>
                <a:spcPct val="70000"/>
              </a:lnSpc>
            </a:pPr>
            <a:r>
              <a:rPr lang="uk-UA" sz="1800" dirty="0"/>
              <a:t>висловити думку щодо можливості звільнення підозрюваного від КВ (статті 286 і 288);</a:t>
            </a:r>
          </a:p>
          <a:p>
            <a:pPr algn="just">
              <a:lnSpc>
                <a:spcPct val="70000"/>
              </a:lnSpc>
            </a:pPr>
            <a:r>
              <a:rPr lang="uk-UA" sz="1800" dirty="0"/>
              <a:t>усі права сторони обвинувачення – якщо погодився підтримувати обвинувачення (ст. 340);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p:cNvSpPr>
          <p:nvPr>
            <p:ph type="body" sz="half" idx="4294967295"/>
          </p:nvPr>
        </p:nvSpPr>
        <p:spPr>
          <a:xfrm>
            <a:off x="81280" y="1737043"/>
            <a:ext cx="11785599" cy="4541837"/>
          </a:xfrm>
        </p:spPr>
        <p:txBody>
          <a:bodyPr/>
          <a:lstStyle/>
          <a:p>
            <a:pPr>
              <a:lnSpc>
                <a:spcPct val="80000"/>
              </a:lnSpc>
              <a:buFont typeface="Arial" charset="0"/>
              <a:buNone/>
            </a:pPr>
            <a:r>
              <a:rPr lang="uk-UA" sz="1600" dirty="0"/>
              <a:t>2) права </a:t>
            </a:r>
            <a:r>
              <a:rPr lang="uk-UA" sz="1600" b="1" i="1" dirty="0"/>
              <a:t>під час досудового розслідування</a:t>
            </a:r>
            <a:r>
              <a:rPr lang="uk-UA" sz="1600" b="1" dirty="0"/>
              <a:t>:</a:t>
            </a:r>
          </a:p>
          <a:p>
            <a:pPr>
              <a:lnSpc>
                <a:spcPct val="80000"/>
              </a:lnSpc>
              <a:buFont typeface="Arial" charset="0"/>
              <a:buNone/>
            </a:pPr>
            <a:r>
              <a:rPr lang="uk-UA" sz="1600" dirty="0"/>
              <a:t>– на негайне прийняття і реєстрацію заяви про кримінальне правопорушення, визнання його потерпілим;</a:t>
            </a:r>
          </a:p>
          <a:p>
            <a:pPr>
              <a:lnSpc>
                <a:spcPct val="80000"/>
              </a:lnSpc>
              <a:buFont typeface="Arial" charset="0"/>
              <a:buNone/>
            </a:pPr>
            <a:r>
              <a:rPr lang="uk-UA" sz="1600" dirty="0"/>
              <a:t>– отримувати документ, що підтверджує прийняття і реєстрацію заяви;</a:t>
            </a:r>
          </a:p>
          <a:p>
            <a:pPr>
              <a:lnSpc>
                <a:spcPct val="80000"/>
              </a:lnSpc>
              <a:buFont typeface="Arial" charset="0"/>
              <a:buNone/>
            </a:pPr>
            <a:r>
              <a:rPr lang="uk-UA" sz="1600" dirty="0"/>
              <a:t>– подавати докази на підтвердження заяви; брати участь у процесуальних діях;</a:t>
            </a:r>
          </a:p>
          <a:p>
            <a:pPr>
              <a:lnSpc>
                <a:spcPct val="80000"/>
              </a:lnSpc>
              <a:buFont typeface="Arial" charset="0"/>
              <a:buNone/>
            </a:pPr>
            <a:r>
              <a:rPr lang="uk-UA" sz="1600" dirty="0"/>
              <a:t>– отримувати копії матеріалів після закінчення досудового розслідування;</a:t>
            </a:r>
          </a:p>
          <a:p>
            <a:pPr>
              <a:lnSpc>
                <a:spcPct val="80000"/>
              </a:lnSpc>
              <a:buFont typeface="Arial" charset="0"/>
              <a:buNone/>
            </a:pPr>
            <a:r>
              <a:rPr lang="uk-UA" sz="1600" dirty="0"/>
              <a:t>3) права </a:t>
            </a:r>
            <a:r>
              <a:rPr lang="uk-UA" sz="1600" b="1" i="1" dirty="0"/>
              <a:t>під час судового провадження в будь-якій інстанції</a:t>
            </a:r>
            <a:r>
              <a:rPr lang="uk-UA" sz="1600" b="1" dirty="0"/>
              <a:t>:</a:t>
            </a:r>
          </a:p>
          <a:p>
            <a:pPr>
              <a:lnSpc>
                <a:spcPct val="80000"/>
              </a:lnSpc>
              <a:buFont typeface="Arial" charset="0"/>
              <a:buNone/>
            </a:pPr>
            <a:r>
              <a:rPr lang="uk-UA" sz="1600" dirty="0"/>
              <a:t>– бути завчасно поінформованим про час і місце судового розгляду;</a:t>
            </a:r>
          </a:p>
          <a:p>
            <a:pPr>
              <a:lnSpc>
                <a:spcPct val="80000"/>
              </a:lnSpc>
              <a:buFont typeface="Arial" charset="0"/>
              <a:buNone/>
            </a:pPr>
            <a:r>
              <a:rPr lang="uk-UA" sz="1600" dirty="0"/>
              <a:t>– брати участь у судовому провадженні та у безпосередній перевірці доказів;</a:t>
            </a:r>
          </a:p>
          <a:p>
            <a:pPr>
              <a:lnSpc>
                <a:spcPct val="80000"/>
              </a:lnSpc>
              <a:buFont typeface="Arial" charset="0"/>
              <a:buNone/>
            </a:pPr>
            <a:r>
              <a:rPr lang="uk-UA" sz="1600" dirty="0"/>
              <a:t>– підтримувати обвинувачення в суді у разі відмови прокурора від підтримання обвинувачення;</a:t>
            </a:r>
          </a:p>
          <a:p>
            <a:pPr>
              <a:lnSpc>
                <a:spcPct val="80000"/>
              </a:lnSpc>
              <a:buFont typeface="Arial" charset="0"/>
              <a:buNone/>
            </a:pPr>
            <a:r>
              <a:rPr lang="uk-UA" sz="1600" dirty="0"/>
              <a:t>– висловлювати свою думку під час вирішення питання про призначення покарання, питання про застосування примусових заходів медичного чи виховного характеру;</a:t>
            </a:r>
          </a:p>
          <a:p>
            <a:pPr>
              <a:lnSpc>
                <a:spcPct val="80000"/>
              </a:lnSpc>
              <a:buFont typeface="Arial" charset="0"/>
              <a:buNone/>
            </a:pPr>
            <a:r>
              <a:rPr lang="uk-UA" sz="1600" dirty="0"/>
              <a:t>– знайомитися з судовими рішеннями; оскаржувати судові рішення;</a:t>
            </a:r>
          </a:p>
          <a:p>
            <a:pPr>
              <a:lnSpc>
                <a:spcPct val="80000"/>
              </a:lnSpc>
              <a:buFont typeface="Arial" charset="0"/>
              <a:buNone/>
            </a:pPr>
            <a:r>
              <a:rPr lang="uk-UA" sz="1600" dirty="0"/>
              <a:t>4) права </a:t>
            </a:r>
            <a:r>
              <a:rPr lang="uk-UA" sz="1600" b="1" i="1" dirty="0"/>
              <a:t>на всіх стадіях кримінального провадження</a:t>
            </a:r>
            <a:r>
              <a:rPr lang="uk-UA" sz="1600" b="1" dirty="0"/>
              <a:t>:</a:t>
            </a:r>
          </a:p>
          <a:p>
            <a:pPr>
              <a:lnSpc>
                <a:spcPct val="80000"/>
              </a:lnSpc>
              <a:buFont typeface="Arial" charset="0"/>
              <a:buNone/>
            </a:pPr>
            <a:r>
              <a:rPr lang="uk-UA" sz="1600" dirty="0"/>
              <a:t>– примиритися з підозрюваним, обвинуваченим і укласти угоду про примирення. </a:t>
            </a:r>
          </a:p>
        </p:txBody>
      </p:sp>
    </p:spTree>
  </p:cSld>
  <p:clrMapOvr>
    <a:masterClrMapping/>
  </p:clrMapOvr>
</p:sld>
</file>

<file path=ppt/theme/theme1.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6EA1AD0-CAC0-46E6-A8EB-085ED143983E}" vid="{50EB6AD9-6FD8-41A1-9D22-44D4AC3C3F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PGG-III-Powerpoint-template</Template>
  <TotalTime>27</TotalTime>
  <Words>6923</Words>
  <Application>Microsoft Office PowerPoint</Application>
  <PresentationFormat>Widescreen</PresentationFormat>
  <Paragraphs>376</Paragraphs>
  <Slides>44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Arial</vt:lpstr>
      <vt:lpstr>Calibri</vt:lpstr>
      <vt:lpstr>Calibri Light</vt:lpstr>
      <vt:lpstr>Circe</vt:lpstr>
      <vt:lpstr>Wingdings</vt:lpstr>
      <vt:lpstr>Office Theme</vt:lpstr>
      <vt:lpstr>Захист прав  потерпілих  від економічних злочинів</vt:lpstr>
      <vt:lpstr>1. Поняття потерпілого </vt:lpstr>
      <vt:lpstr>PowerPoint Presentation</vt:lpstr>
      <vt:lpstr>Статистичні дані щодо потерпілих </vt:lpstr>
      <vt:lpstr>PowerPoint Presentation</vt:lpstr>
      <vt:lpstr>2. Права потерпілого згідно з КПК та іншими законами України</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Положення міжнародних договорів України щодо прав потерпілих</vt:lpstr>
      <vt:lpstr>PowerPoint Presentation</vt:lpstr>
      <vt:lpstr>PowerPoint Presentation</vt:lpstr>
      <vt:lpstr>PowerPoint Presentation</vt:lpstr>
      <vt:lpstr>4. Фонд захисту жертв злочинів  та його створення в Україні</vt:lpstr>
      <vt:lpstr>PowerPoint Presentation</vt:lpstr>
      <vt:lpstr>5. Досвід інших держав щодо забезпечення права потерпілого на відшкодування шкоди</vt:lpstr>
      <vt:lpstr>PowerPoint Presentation</vt:lpstr>
      <vt:lpstr>PowerPoint Presentation</vt:lpstr>
      <vt:lpstr>PowerPoint Presentation</vt:lpstr>
      <vt:lpstr>6. Вимоги ЄС щодо захисту прав потерпілих</vt:lpstr>
      <vt:lpstr>PowerPoint Presentation</vt:lpstr>
      <vt:lpstr>PowerPoint Presentation</vt:lpstr>
      <vt:lpstr>PowerPoint Presentation</vt:lpstr>
      <vt:lpstr>...</vt:lpstr>
      <vt:lpstr>PowerPoint Presentation</vt:lpstr>
      <vt:lpstr>PowerPoint Presentation</vt:lpstr>
      <vt:lpstr>7. Спеціальні закони інших держав  щодо захисту жертв злочинів</vt:lpstr>
      <vt:lpstr>PowerPoint Presentation</vt:lpstr>
      <vt:lpstr>PowerPoint Presentation</vt:lpstr>
      <vt:lpstr>PowerPoint Presentation</vt:lpstr>
      <vt:lpstr>PowerPoint Presentation</vt:lpstr>
      <vt:lpstr>8. Права потерпілого  в проєктах законів України</vt:lpstr>
      <vt:lpstr>9. Права потерпілого  в проєкті нового КК України</vt:lpstr>
      <vt:lpstr>PowerPoint Presentation</vt:lpstr>
      <vt:lpstr>PowerPoint Presentation</vt:lpstr>
      <vt:lpstr>PowerPoint Presentation</vt:lpstr>
      <vt:lpstr>PowerPoint Presentation</vt:lpstr>
      <vt:lpstr>Висновки</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LARSEN Kim-Andreas</dc:creator>
  <cp:lastModifiedBy>RYBCHENKO Sergii</cp:lastModifiedBy>
  <cp:revision>48</cp:revision>
  <dcterms:created xsi:type="dcterms:W3CDTF">2023-09-25T10:12:54Z</dcterms:created>
  <dcterms:modified xsi:type="dcterms:W3CDTF">2026-03-24T13:45:06Z</dcterms:modified>
</cp:coreProperties>
</file>