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15"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Lst>
  <p:sldSz cx="12192000" cy="6858000"/>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uk-UA"/>
          </a:p>
        </p:txBody>
      </p:sp>
      <p:sp>
        <p:nvSpPr>
          <p:cNvPr id="74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B670BC54-3B7A-4D8B-9391-373A45C1B52D}" type="datetimeFigureOut">
              <a:rPr lang="uk-UA"/>
              <a:pPr/>
              <a:t>24.03.2026</a:t>
            </a:fld>
            <a:endParaRPr lang="uk-UA"/>
          </a:p>
        </p:txBody>
      </p:sp>
      <p:sp>
        <p:nvSpPr>
          <p:cNvPr id="747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p:spPr>
      </p:sp>
      <p:sp>
        <p:nvSpPr>
          <p:cNvPr id="74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a:t>Образец текста</a:t>
            </a:r>
          </a:p>
          <a:p>
            <a:pPr lvl="1"/>
            <a:r>
              <a:rPr lang="uk-UA"/>
              <a:t>Второй уровень</a:t>
            </a:r>
          </a:p>
          <a:p>
            <a:pPr lvl="2"/>
            <a:r>
              <a:rPr lang="uk-UA"/>
              <a:t>Третий уровень</a:t>
            </a:r>
          </a:p>
          <a:p>
            <a:pPr lvl="3"/>
            <a:r>
              <a:rPr lang="uk-UA"/>
              <a:t>Четвертый уровень</a:t>
            </a:r>
          </a:p>
          <a:p>
            <a:pPr lvl="4"/>
            <a:r>
              <a:rPr lang="uk-UA"/>
              <a:t>Пятый уровень</a:t>
            </a:r>
          </a:p>
        </p:txBody>
      </p:sp>
      <p:sp>
        <p:nvSpPr>
          <p:cNvPr id="74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uk-UA"/>
          </a:p>
        </p:txBody>
      </p:sp>
      <p:sp>
        <p:nvSpPr>
          <p:cNvPr id="74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96500E23-508B-412F-8E85-0B21ED6C1CCF}" type="slidenum">
              <a:rPr lang="uk-UA"/>
              <a:pPr/>
              <a:t>‹#›</a:t>
            </a:fld>
            <a:endParaRPr lang="uk-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685800" y="1143000"/>
            <a:ext cx="5486400" cy="3086100"/>
          </a:xfrm>
          <a:ln/>
        </p:spPr>
      </p:sp>
      <p:sp>
        <p:nvSpPr>
          <p:cNvPr id="75779" name="Notes Placeholder 2"/>
          <p:cNvSpPr>
            <a:spLocks noGrp="1"/>
          </p:cNvSpPr>
          <p:nvPr>
            <p:ph type="body" idx="1"/>
          </p:nvPr>
        </p:nvSpPr>
        <p:spPr>
          <a:xfrm>
            <a:off x="685800" y="4400550"/>
            <a:ext cx="5486400" cy="3600450"/>
          </a:xfrm>
        </p:spPr>
        <p:txBody>
          <a:bodyPr/>
          <a:lstStyle/>
          <a:p>
            <a:pPr>
              <a:spcBef>
                <a:spcPct val="0"/>
              </a:spcBef>
            </a:pPr>
            <a:endParaRPr lang="uk-UA"/>
          </a:p>
        </p:txBody>
      </p:sp>
      <p:sp>
        <p:nvSpPr>
          <p:cNvPr id="30723" name="Slide Number Placeholder 3"/>
          <p:cNvSpPr txBox="1">
            <a:spLocks noGrp="1"/>
          </p:cNvSpPr>
          <p:nvPr/>
        </p:nvSpPr>
        <p:spPr bwMode="auto">
          <a:xfrm>
            <a:off x="3884613" y="8685213"/>
            <a:ext cx="2971800" cy="458787"/>
          </a:xfrm>
          <a:prstGeom prst="rect">
            <a:avLst/>
          </a:prstGeom>
          <a:noFill/>
          <a:ln>
            <a:miter lim="800000"/>
            <a:headEnd/>
            <a:tailEnd/>
          </a:ln>
        </p:spPr>
        <p:txBody>
          <a:bodyPr anchor="b"/>
          <a:lstStyle/>
          <a:p>
            <a:pPr algn="r">
              <a:defRPr/>
            </a:pPr>
            <a:fld id="{B25C7A1F-9587-4B3B-BF14-3FA6A120A595}" type="slidenum">
              <a:rPr lang="en-US" sz="1200">
                <a:latin typeface="+mn-lt"/>
              </a:rPr>
              <a:pPr algn="r">
                <a:defRPr/>
              </a:pPr>
              <a:t>29</a:t>
            </a:fld>
            <a:endParaRPr lang="en-US" sz="120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4199"/>
            <a:ext cx="9144000" cy="1655763"/>
          </a:xfrm>
        </p:spPr>
        <p:txBody>
          <a:bodyPr anchor="b"/>
          <a:lstStyle>
            <a:lvl1pPr algn="ctr">
              <a:defRPr sz="6000"/>
            </a:lvl1pPr>
          </a:lstStyle>
          <a:p>
            <a:r>
              <a:rPr lang="en-US"/>
              <a:t>Click to edit Master title style</a:t>
            </a:r>
            <a:endParaRPr lang="fr-FR"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dirty="0"/>
          </a:p>
        </p:txBody>
      </p:sp>
      <p:sp>
        <p:nvSpPr>
          <p:cNvPr id="4" name="Date Placeholder 6"/>
          <p:cNvSpPr>
            <a:spLocks noGrp="1"/>
          </p:cNvSpPr>
          <p:nvPr>
            <p:ph type="dt" sz="half" idx="10"/>
          </p:nvPr>
        </p:nvSpPr>
        <p:spPr>
          <a:xfrm>
            <a:off x="1524000" y="5330825"/>
            <a:ext cx="9144000" cy="365125"/>
          </a:xfrm>
        </p:spPr>
        <p:txBody>
          <a:bodyPr/>
          <a:lstStyle>
            <a:lvl1pPr algn="ctr">
              <a:defRPr smtClean="0"/>
            </a:lvl1pPr>
          </a:lstStyle>
          <a:p>
            <a:pPr>
              <a:defRPr/>
            </a:pPr>
            <a:fld id="{3A223077-17CD-4B0B-BBA1-3458B6324582}" type="datetimeFigureOut">
              <a:rPr lang="fr-FR"/>
              <a:pPr>
                <a:defRPr/>
              </a:pPr>
              <a:t>24/03/2026</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838200" y="2610197"/>
            <a:ext cx="10515600" cy="32419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8" name="Title 1"/>
          <p:cNvSpPr>
            <a:spLocks noGrp="1"/>
          </p:cNvSpPr>
          <p:nvPr>
            <p:ph type="title"/>
          </p:nvPr>
        </p:nvSpPr>
        <p:spPr>
          <a:xfrm>
            <a:off x="838200" y="1908752"/>
            <a:ext cx="10515600" cy="597391"/>
          </a:xfrm>
        </p:spPr>
        <p:txBody>
          <a:bodyPr/>
          <a:lstStyle/>
          <a:p>
            <a:r>
              <a:rPr lang="en-US"/>
              <a:t>Click to edit Master title style</a:t>
            </a:r>
            <a:endParaRPr lang="fr-FR" dirty="0"/>
          </a:p>
        </p:txBody>
      </p:sp>
      <p:sp>
        <p:nvSpPr>
          <p:cNvPr id="4" name="Slide Number Placeholder 5"/>
          <p:cNvSpPr>
            <a:spLocks noGrp="1"/>
          </p:cNvSpPr>
          <p:nvPr>
            <p:ph type="sldNum" sz="quarter" idx="10"/>
          </p:nvPr>
        </p:nvSpPr>
        <p:spPr/>
        <p:txBody>
          <a:bodyPr/>
          <a:lstStyle>
            <a:lvl1pPr>
              <a:defRPr/>
            </a:lvl1pPr>
          </a:lstStyle>
          <a:p>
            <a:pPr>
              <a:defRPr/>
            </a:pPr>
            <a:fld id="{704D5977-CC6E-43F9-8813-8CBBE144FB31}"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FD1E46E5-2D10-403C-AF9E-A1DA402C151D}" type="datetimeFigureOut">
              <a:rPr lang="fr-FR"/>
              <a:pPr>
                <a:defRPr/>
              </a:pPr>
              <a:t>24/03/2026</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20239"/>
            <a:ext cx="2628900" cy="3923608"/>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838200" y="1920240"/>
            <a:ext cx="7734300" cy="39236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Slide Number Placeholder 5"/>
          <p:cNvSpPr>
            <a:spLocks noGrp="1"/>
          </p:cNvSpPr>
          <p:nvPr>
            <p:ph type="sldNum" sz="quarter" idx="10"/>
          </p:nvPr>
        </p:nvSpPr>
        <p:spPr/>
        <p:txBody>
          <a:bodyPr/>
          <a:lstStyle>
            <a:lvl1pPr>
              <a:defRPr/>
            </a:lvl1pPr>
          </a:lstStyle>
          <a:p>
            <a:pPr>
              <a:defRPr/>
            </a:pPr>
            <a:fld id="{5E9439E1-76E3-44EC-8A2A-5BFDF2E232F6}"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E1E4A60F-52B2-42A3-AF2D-87D42BB1BA0B}" type="datetimeFigureOut">
              <a:rPr lang="fr-FR"/>
              <a:pPr>
                <a:defRPr/>
              </a:pPr>
              <a:t>24/03/2026</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886989"/>
            <a:ext cx="10515600" cy="601720"/>
          </a:xfrm>
        </p:spPr>
        <p:txBody>
          <a:bodyPr/>
          <a:lstStyle/>
          <a:p>
            <a:r>
              <a:rPr lang="en-US"/>
              <a:t>Click to edit Master title style</a:t>
            </a:r>
            <a:endParaRPr lang="fr-FR" dirty="0"/>
          </a:p>
        </p:txBody>
      </p:sp>
      <p:sp>
        <p:nvSpPr>
          <p:cNvPr id="3" name="Content Placeholder 2"/>
          <p:cNvSpPr>
            <a:spLocks noGrp="1"/>
          </p:cNvSpPr>
          <p:nvPr>
            <p:ph idx="1"/>
          </p:nvPr>
        </p:nvSpPr>
        <p:spPr>
          <a:xfrm>
            <a:off x="838200" y="2576945"/>
            <a:ext cx="10515600" cy="32752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Slide Number Placeholder 5"/>
          <p:cNvSpPr>
            <a:spLocks noGrp="1"/>
          </p:cNvSpPr>
          <p:nvPr>
            <p:ph type="sldNum" sz="quarter" idx="10"/>
          </p:nvPr>
        </p:nvSpPr>
        <p:spPr/>
        <p:txBody>
          <a:bodyPr/>
          <a:lstStyle>
            <a:lvl1pPr>
              <a:defRPr/>
            </a:lvl1pPr>
          </a:lstStyle>
          <a:p>
            <a:pPr>
              <a:defRPr/>
            </a:pPr>
            <a:fld id="{86E8AC6C-D805-4055-8B0A-B055E3D424FB}"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941EABE8-EC5B-4560-9F84-FDEFC9B9DD0F}" type="datetimeFigureOut">
              <a:rPr lang="fr-FR"/>
              <a:pPr>
                <a:defRPr/>
              </a:pPr>
              <a:t>24/03/2026</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p:cNvSpPr>
            <a:spLocks noGrp="1"/>
          </p:cNvSpPr>
          <p:nvPr>
            <p:ph type="body" idx="1"/>
          </p:nvPr>
        </p:nvSpPr>
        <p:spPr>
          <a:xfrm>
            <a:off x="831850" y="4589464"/>
            <a:ext cx="10515600" cy="1229446"/>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CD0C1579-508E-4BD5-ADA2-208483FC161D}"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389DA88C-6CC7-4297-9D57-E8862E28E946}" type="datetimeFigureOut">
              <a:rPr lang="fr-FR"/>
              <a:pPr>
                <a:defRPr/>
              </a:pPr>
              <a:t>24/03/2026</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908752"/>
            <a:ext cx="10515600" cy="597391"/>
          </a:xfrm>
        </p:spPr>
        <p:txBody>
          <a:bodyPr/>
          <a:lstStyle/>
          <a:p>
            <a:r>
              <a:rPr lang="en-US"/>
              <a:t>Click to edit Master title style</a:t>
            </a:r>
            <a:endParaRPr lang="fr-FR" dirty="0"/>
          </a:p>
        </p:txBody>
      </p:sp>
      <p:sp>
        <p:nvSpPr>
          <p:cNvPr id="3" name="Content Placeholder 2"/>
          <p:cNvSpPr>
            <a:spLocks noGrp="1"/>
          </p:cNvSpPr>
          <p:nvPr>
            <p:ph sz="half" idx="1"/>
          </p:nvPr>
        </p:nvSpPr>
        <p:spPr>
          <a:xfrm>
            <a:off x="838200" y="2610196"/>
            <a:ext cx="5181600" cy="3225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p:cNvSpPr>
            <a:spLocks noGrp="1"/>
          </p:cNvSpPr>
          <p:nvPr>
            <p:ph sz="half" idx="2"/>
          </p:nvPr>
        </p:nvSpPr>
        <p:spPr>
          <a:xfrm>
            <a:off x="6172200" y="2610196"/>
            <a:ext cx="5181600" cy="32253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5" name="Slide Number Placeholder 5"/>
          <p:cNvSpPr>
            <a:spLocks noGrp="1"/>
          </p:cNvSpPr>
          <p:nvPr>
            <p:ph type="sldNum" sz="quarter" idx="10"/>
          </p:nvPr>
        </p:nvSpPr>
        <p:spPr/>
        <p:txBody>
          <a:bodyPr/>
          <a:lstStyle>
            <a:lvl1pPr>
              <a:defRPr/>
            </a:lvl1pPr>
          </a:lstStyle>
          <a:p>
            <a:pPr>
              <a:defRPr/>
            </a:pPr>
            <a:fld id="{F1D8C39F-0B88-470B-ABDA-8AE908497FCB}"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011B640B-BB53-473F-A864-94EE71A40C15}" type="datetimeFigureOut">
              <a:rPr lang="fr-FR"/>
              <a:pPr>
                <a:defRPr/>
              </a:pPr>
              <a:t>24/03/2026</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6612" y="1917079"/>
            <a:ext cx="10515600" cy="619426"/>
          </a:xfrm>
        </p:spPr>
        <p:txBody>
          <a:bodyPr/>
          <a:lstStyle/>
          <a:p>
            <a:r>
              <a:rPr lang="en-US"/>
              <a:t>Click to edit Master title style</a:t>
            </a:r>
            <a:endParaRPr lang="fr-FR"/>
          </a:p>
        </p:txBody>
      </p:sp>
      <p:sp>
        <p:nvSpPr>
          <p:cNvPr id="3" name="Text Placeholder 2"/>
          <p:cNvSpPr>
            <a:spLocks noGrp="1"/>
          </p:cNvSpPr>
          <p:nvPr>
            <p:ph type="body" idx="1"/>
          </p:nvPr>
        </p:nvSpPr>
        <p:spPr>
          <a:xfrm>
            <a:off x="836612" y="270319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3657599"/>
            <a:ext cx="5157787"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97603" y="271445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657599"/>
            <a:ext cx="5183188"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Slide Number Placeholder 5"/>
          <p:cNvSpPr>
            <a:spLocks noGrp="1"/>
          </p:cNvSpPr>
          <p:nvPr>
            <p:ph type="sldNum" sz="quarter" idx="10"/>
          </p:nvPr>
        </p:nvSpPr>
        <p:spPr/>
        <p:txBody>
          <a:bodyPr/>
          <a:lstStyle>
            <a:lvl1pPr>
              <a:defRPr/>
            </a:lvl1pPr>
          </a:lstStyle>
          <a:p>
            <a:pPr>
              <a:defRPr/>
            </a:pPr>
            <a:fld id="{7567AC3B-588F-47F3-B942-5A1CA2B64CA4}" type="slidenum">
              <a:rPr lang="fr-FR"/>
              <a:pPr>
                <a:defRPr/>
              </a:pPr>
              <a:t>‹#›</a:t>
            </a:fld>
            <a:endParaRPr lang="fr-FR"/>
          </a:p>
        </p:txBody>
      </p:sp>
      <p:sp>
        <p:nvSpPr>
          <p:cNvPr id="8" name="Date Placeholder 6"/>
          <p:cNvSpPr>
            <a:spLocks noGrp="1"/>
          </p:cNvSpPr>
          <p:nvPr>
            <p:ph type="dt" sz="half" idx="11"/>
          </p:nvPr>
        </p:nvSpPr>
        <p:spPr/>
        <p:txBody>
          <a:bodyPr/>
          <a:lstStyle>
            <a:lvl1pPr>
              <a:defRPr/>
            </a:lvl1pPr>
          </a:lstStyle>
          <a:p>
            <a:pPr>
              <a:defRPr/>
            </a:pPr>
            <a:fld id="{1281B19D-0223-4704-B5DF-8FFFA9EA7027}" type="datetimeFigureOut">
              <a:rPr lang="fr-FR"/>
              <a:pPr>
                <a:defRPr/>
              </a:pPr>
              <a:t>24/03/2026</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836479"/>
            <a:ext cx="10515600" cy="790344"/>
          </a:xfrm>
        </p:spPr>
        <p:txBody>
          <a:bodyPr/>
          <a:lstStyle/>
          <a:p>
            <a:r>
              <a:rPr lang="en-US"/>
              <a:t>Click to edit Master title style</a:t>
            </a:r>
            <a:endParaRPr lang="fr-FR" dirty="0"/>
          </a:p>
        </p:txBody>
      </p:sp>
      <p:sp>
        <p:nvSpPr>
          <p:cNvPr id="3" name="Slide Number Placeholder 5"/>
          <p:cNvSpPr>
            <a:spLocks noGrp="1"/>
          </p:cNvSpPr>
          <p:nvPr>
            <p:ph type="sldNum" sz="quarter" idx="10"/>
          </p:nvPr>
        </p:nvSpPr>
        <p:spPr/>
        <p:txBody>
          <a:bodyPr/>
          <a:lstStyle>
            <a:lvl1pPr>
              <a:defRPr/>
            </a:lvl1pPr>
          </a:lstStyle>
          <a:p>
            <a:pPr>
              <a:defRPr/>
            </a:pPr>
            <a:fld id="{97892F9A-A87D-4C97-864C-3D381A687733}" type="slidenum">
              <a:rPr lang="fr-FR"/>
              <a:pPr>
                <a:defRPr/>
              </a:pPr>
              <a:t>‹#›</a:t>
            </a:fld>
            <a:endParaRPr lang="fr-FR"/>
          </a:p>
        </p:txBody>
      </p:sp>
      <p:sp>
        <p:nvSpPr>
          <p:cNvPr id="4" name="Date Placeholder 6"/>
          <p:cNvSpPr>
            <a:spLocks noGrp="1"/>
          </p:cNvSpPr>
          <p:nvPr>
            <p:ph type="dt" sz="half" idx="11"/>
          </p:nvPr>
        </p:nvSpPr>
        <p:spPr/>
        <p:txBody>
          <a:bodyPr/>
          <a:lstStyle>
            <a:lvl1pPr>
              <a:defRPr/>
            </a:lvl1pPr>
          </a:lstStyle>
          <a:p>
            <a:pPr>
              <a:defRPr/>
            </a:pPr>
            <a:fld id="{23B410AC-E1E6-4FD9-96A1-7B50585DB6DF}" type="datetimeFigureOut">
              <a:rPr lang="fr-FR"/>
              <a:pPr>
                <a:defRPr/>
              </a:pPr>
              <a:t>24/03/2026</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616CFB1A-BE29-46BE-A2BD-580400EA992C}" type="slidenum">
              <a:rPr lang="fr-FR"/>
              <a:pPr>
                <a:defRPr/>
              </a:pPr>
              <a:t>‹#›</a:t>
            </a:fld>
            <a:endParaRPr lang="fr-FR"/>
          </a:p>
        </p:txBody>
      </p:sp>
      <p:sp>
        <p:nvSpPr>
          <p:cNvPr id="3" name="Date Placeholder 6"/>
          <p:cNvSpPr>
            <a:spLocks noGrp="1"/>
          </p:cNvSpPr>
          <p:nvPr>
            <p:ph type="dt" sz="half" idx="11"/>
          </p:nvPr>
        </p:nvSpPr>
        <p:spPr/>
        <p:txBody>
          <a:bodyPr/>
          <a:lstStyle>
            <a:lvl1pPr>
              <a:defRPr/>
            </a:lvl1pPr>
          </a:lstStyle>
          <a:p>
            <a:pPr>
              <a:defRPr/>
            </a:pPr>
            <a:fld id="{130A73C1-163B-45F7-B663-E8A87514C383}" type="datetimeFigureOut">
              <a:rPr lang="fr-FR"/>
              <a:pPr>
                <a:defRPr/>
              </a:pPr>
              <a:t>24/03/2026</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2" y="1920240"/>
            <a:ext cx="3932237" cy="937260"/>
          </a:xfrm>
        </p:spPr>
        <p:txBody>
          <a:bodyPr anchor="b"/>
          <a:lstStyle>
            <a:lvl1pPr>
              <a:defRPr sz="3200"/>
            </a:lvl1pPr>
          </a:lstStyle>
          <a:p>
            <a:r>
              <a:rPr lang="en-US"/>
              <a:t>Click to edit Master title style</a:t>
            </a:r>
            <a:endParaRPr lang="fr-FR" dirty="0"/>
          </a:p>
        </p:txBody>
      </p:sp>
      <p:sp>
        <p:nvSpPr>
          <p:cNvPr id="3" name="Content Placeholder 2"/>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839788" y="3000894"/>
            <a:ext cx="3932237" cy="28680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441597E1-8191-4ADD-ACF0-BE8AA5ED6B70}"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208D3A81-D7EF-4E1E-83E6-8855D2472476}" type="datetimeFigureOut">
              <a:rPr lang="fr-FR"/>
              <a:pPr>
                <a:defRPr/>
              </a:pPr>
              <a:t>24/03/2026</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2045306"/>
            <a:ext cx="3932237" cy="872462"/>
          </a:xfrm>
        </p:spPr>
        <p:txBody>
          <a:bodyPr anchor="b"/>
          <a:lstStyle>
            <a:lvl1pPr>
              <a:defRPr sz="3200"/>
            </a:lvl1pPr>
          </a:lstStyle>
          <a:p>
            <a:r>
              <a:rPr lang="en-US"/>
              <a:t>Click to edit Master title style</a:t>
            </a:r>
            <a:endParaRPr lang="fr-FR" dirty="0"/>
          </a:p>
        </p:txBody>
      </p:sp>
      <p:sp>
        <p:nvSpPr>
          <p:cNvPr id="3" name="Picture Placeholder 2"/>
          <p:cNvSpPr>
            <a:spLocks noGrp="1"/>
          </p:cNvSpPr>
          <p:nvPr>
            <p:ph type="pic" idx="1"/>
          </p:nvPr>
        </p:nvSpPr>
        <p:spPr>
          <a:xfrm>
            <a:off x="5183188" y="2049462"/>
            <a:ext cx="6172200" cy="381158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FR" noProof="0"/>
          </a:p>
        </p:txBody>
      </p:sp>
      <p:sp>
        <p:nvSpPr>
          <p:cNvPr id="4" name="Text Placeholder 3"/>
          <p:cNvSpPr>
            <a:spLocks noGrp="1"/>
          </p:cNvSpPr>
          <p:nvPr>
            <p:ph type="body" sz="half" idx="2"/>
          </p:nvPr>
        </p:nvSpPr>
        <p:spPr>
          <a:xfrm>
            <a:off x="839788" y="3059084"/>
            <a:ext cx="3932237" cy="280990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B651B0FD-1FEC-400A-AD4C-678B73F971F1}"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A0B79475-0F82-490F-8D10-390444BC89E4}" type="datetimeFigureOut">
              <a:rPr lang="fr-FR"/>
              <a:pPr>
                <a:defRPr/>
              </a:pPr>
              <a:t>24/03/2026</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fr-FR"/>
          </a:p>
        </p:txBody>
      </p:sp>
      <p:sp>
        <p:nvSpPr>
          <p:cNvPr id="1027" name="Text Placeholder 2"/>
          <p:cNvSpPr>
            <a:spLocks noGrp="1"/>
          </p:cNvSpPr>
          <p:nvPr>
            <p:ph type="body" idx="1"/>
          </p:nvPr>
        </p:nvSpPr>
        <p:spPr bwMode="auto">
          <a:xfrm>
            <a:off x="838200" y="1825625"/>
            <a:ext cx="10515600" cy="4025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C386FC8-CAEA-4A5B-BDAC-2C17D7B1255C}" type="slidenum">
              <a:rPr lang="fr-FR"/>
              <a:pPr>
                <a:defRPr/>
              </a:pPr>
              <a:t>‹#›</a:t>
            </a:fld>
            <a:endParaRPr lang="fr-FR"/>
          </a:p>
        </p:txBody>
      </p:sp>
      <p:sp>
        <p:nvSpPr>
          <p:cNvPr id="7" name="Date Placeholder 6"/>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8841C148-EC4B-4FD9-9A00-D0477EA78AAA}" type="datetimeFigureOut">
              <a:rPr lang="fr-FR"/>
              <a:pPr>
                <a:defRPr/>
              </a:pPr>
              <a:t>24/03/2026</a:t>
            </a:fld>
            <a:endParaRPr lang="fr-FR"/>
          </a:p>
        </p:txBody>
      </p:sp>
      <p:pic>
        <p:nvPicPr>
          <p:cNvPr id="1030" name="Picture 10" descr="A purple background with white text&#10;&#10;Description automatically generated"/>
          <p:cNvPicPr>
            <a:picLocks noChangeAspect="1"/>
          </p:cNvPicPr>
          <p:nvPr userDrawn="1"/>
        </p:nvPicPr>
        <p:blipFill>
          <a:blip r:embed="rId13"/>
          <a:srcRect t="11423" b="51541"/>
          <a:stretch>
            <a:fillRect/>
          </a:stretch>
        </p:blipFill>
        <p:spPr bwMode="auto">
          <a:xfrm>
            <a:off x="0" y="11113"/>
            <a:ext cx="12192000" cy="1779587"/>
          </a:xfrm>
          <a:prstGeom prst="rect">
            <a:avLst/>
          </a:prstGeom>
          <a:noFill/>
          <a:ln w="9525">
            <a:noFill/>
            <a:miter lim="800000"/>
            <a:headEnd/>
            <a:tailEnd/>
          </a:ln>
        </p:spPr>
      </p:pic>
      <p:pic>
        <p:nvPicPr>
          <p:cNvPr id="1031" name="Picture 12" descr="A blue flag with yellow stars and a clock&#10;&#10;Description automatically generated"/>
          <p:cNvPicPr>
            <a:picLocks noChangeAspect="1"/>
          </p:cNvPicPr>
          <p:nvPr userDrawn="1"/>
        </p:nvPicPr>
        <p:blipFill>
          <a:blip r:embed="rId14"/>
          <a:srcRect/>
          <a:stretch>
            <a:fillRect/>
          </a:stretch>
        </p:blipFill>
        <p:spPr bwMode="auto">
          <a:xfrm>
            <a:off x="3371850" y="5622925"/>
            <a:ext cx="5448300" cy="12874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ctrTitle" idx="4294967295"/>
          </p:nvPr>
        </p:nvSpPr>
        <p:spPr>
          <a:xfrm>
            <a:off x="619125" y="2227263"/>
            <a:ext cx="10783888" cy="1830387"/>
          </a:xfrm>
        </p:spPr>
        <p:txBody>
          <a:bodyPr anchor="b"/>
          <a:lstStyle/>
          <a:p>
            <a:pPr algn="ctr"/>
            <a:r>
              <a:rPr lang="uk-UA" sz="6000" b="1">
                <a:latin typeface="Calibri" pitchFamily="34" charset="0"/>
              </a:rPr>
              <a:t>КОНФІСКАЦІЯ МАЙНА </a:t>
            </a:r>
            <a:br>
              <a:rPr lang="uk-UA" sz="6000" b="1">
                <a:latin typeface="Calibri" pitchFamily="34" charset="0"/>
              </a:rPr>
            </a:br>
            <a:r>
              <a:rPr lang="uk-UA" sz="6000" b="1">
                <a:latin typeface="Calibri" pitchFamily="34" charset="0"/>
              </a:rPr>
              <a:t>ТА ЇЇ ВИДИ</a:t>
            </a:r>
          </a:p>
        </p:txBody>
      </p:sp>
      <p:sp>
        <p:nvSpPr>
          <p:cNvPr id="76803" name="Title 1"/>
          <p:cNvSpPr txBox="1">
            <a:spLocks/>
          </p:cNvSpPr>
          <p:nvPr/>
        </p:nvSpPr>
        <p:spPr bwMode="auto">
          <a:xfrm>
            <a:off x="3324225" y="4799013"/>
            <a:ext cx="8335963" cy="1017587"/>
          </a:xfrm>
          <a:prstGeom prst="rect">
            <a:avLst/>
          </a:prstGeom>
          <a:noFill/>
          <a:ln w="9525">
            <a:noFill/>
            <a:miter lim="800000"/>
            <a:headEnd/>
            <a:tailEnd/>
          </a:ln>
        </p:spPr>
        <p:txBody>
          <a:bodyPr anchor="b"/>
          <a:lstStyle/>
          <a:p>
            <a:pPr algn="r">
              <a:lnSpc>
                <a:spcPct val="90000"/>
              </a:lnSpc>
            </a:pPr>
            <a:r>
              <a:rPr lang="uk-UA" sz="2800" b="1">
                <a:ea typeface="Circe"/>
                <a:cs typeface="Circe"/>
              </a:rPr>
              <a:t>Микола Хавронюк, </a:t>
            </a:r>
          </a:p>
          <a:p>
            <a:pPr algn="r">
              <a:lnSpc>
                <a:spcPct val="90000"/>
              </a:lnSpc>
            </a:pPr>
            <a:r>
              <a:rPr lang="uk-UA" sz="2400">
                <a:ea typeface="Circe"/>
                <a:cs typeface="Circe"/>
              </a:rPr>
              <a:t>доктор юридичних наук, професор, </a:t>
            </a:r>
          </a:p>
          <a:p>
            <a:pPr algn="r">
              <a:lnSpc>
                <a:spcPct val="90000"/>
              </a:lnSpc>
            </a:pPr>
            <a:r>
              <a:rPr lang="uk-UA" sz="2400">
                <a:ea typeface="Circe"/>
                <a:cs typeface="Circe"/>
              </a:rPr>
              <a:t>професор НаУКМА, член правління ЦППР</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6"/>
          <p:cNvSpPr>
            <a:spLocks noGrp="1"/>
          </p:cNvSpPr>
          <p:nvPr>
            <p:ph type="body" sz="half" idx="4294967295"/>
          </p:nvPr>
        </p:nvSpPr>
        <p:spPr>
          <a:xfrm>
            <a:off x="0" y="1938496"/>
            <a:ext cx="10715625" cy="4048760"/>
          </a:xfrm>
        </p:spPr>
        <p:txBody>
          <a:bodyPr/>
          <a:lstStyle/>
          <a:p>
            <a:pPr algn="just">
              <a:buFont typeface="Arial" charset="0"/>
              <a:buNone/>
            </a:pPr>
            <a:r>
              <a:rPr lang="uk-UA" sz="2400" dirty="0"/>
              <a:t>9) Закон «Про авторське право і суміжні права» (ст. 55) – щодо конфіскації, зокрема: піратських примірників творів, фонограм, відеограм чи записів програм організацій мовлення та обладнання і матеріалів, призначених для їх виготовлення;</a:t>
            </a:r>
          </a:p>
          <a:p>
            <a:pPr algn="just">
              <a:buFont typeface="Arial" charset="0"/>
              <a:buNone/>
            </a:pPr>
            <a:r>
              <a:rPr lang="uk-UA" sz="2400" dirty="0"/>
              <a:t>10) Закон «Про державні лотереї в Україні» (ст. 14) – щодо конфіскації грального обладнання у разі організації або проведення незаконних лотерей;</a:t>
            </a:r>
          </a:p>
          <a:p>
            <a:pPr algn="just">
              <a:buFont typeface="Arial" charset="0"/>
              <a:buNone/>
            </a:pPr>
            <a:r>
              <a:rPr lang="uk-UA" sz="2400" dirty="0"/>
              <a:t>11) Закон «Про захист тварин від жорстокого поводження» (ст. 12) – щодо конфіскації тварин у разі жорстокого поводження з ними;</a:t>
            </a:r>
          </a:p>
          <a:p>
            <a:pPr algn="just">
              <a:buFont typeface="Arial" charset="0"/>
              <a:buNone/>
            </a:pPr>
            <a:r>
              <a:rPr lang="uk-UA" sz="2400" dirty="0"/>
              <a:t>12) Закон «Про мисливське господарство та полювання» (ст. 42) – щодо конфіскації незаконно добутих мисливських тварин, продукції з них і знарядь правопорушень.</a:t>
            </a:r>
          </a:p>
          <a:p>
            <a:pPr>
              <a:buFont typeface="Arial" charset="0"/>
              <a:buNone/>
            </a:pPr>
            <a:endParaRPr lang="uk-UA" sz="2400" dirty="0"/>
          </a:p>
        </p:txBody>
      </p:sp>
      <p:pic>
        <p:nvPicPr>
          <p:cNvPr id="54277" name="Picture 5" descr="images (21)"/>
          <p:cNvPicPr>
            <a:picLocks noChangeAspect="1" noChangeArrowheads="1"/>
          </p:cNvPicPr>
          <p:nvPr/>
        </p:nvPicPr>
        <p:blipFill>
          <a:blip r:embed="rId2"/>
          <a:srcRect/>
          <a:stretch>
            <a:fillRect/>
          </a:stretch>
        </p:blipFill>
        <p:spPr bwMode="auto">
          <a:xfrm>
            <a:off x="10639425" y="3304857"/>
            <a:ext cx="1552575" cy="131603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0" name="object 2"/>
          <p:cNvPicPr>
            <a:picLocks noGrp="1" noChangeAspect="1" noChangeArrowheads="1"/>
          </p:cNvPicPr>
          <p:nvPr>
            <p:ph type="body" sz="half" idx="4294967295"/>
          </p:nvPr>
        </p:nvPicPr>
        <p:blipFill>
          <a:blip r:embed="rId2"/>
          <a:srcRect/>
          <a:stretch>
            <a:fillRect/>
          </a:stretch>
        </p:blipFill>
        <p:spPr>
          <a:xfrm>
            <a:off x="5002213" y="1520825"/>
            <a:ext cx="6580187" cy="4933950"/>
          </a:xfrm>
        </p:spPr>
      </p:pic>
      <p:sp>
        <p:nvSpPr>
          <p:cNvPr id="55301" name="Rectangle 6"/>
          <p:cNvSpPr>
            <a:spLocks noChangeArrowheads="1"/>
          </p:cNvSpPr>
          <p:nvPr/>
        </p:nvSpPr>
        <p:spPr bwMode="auto">
          <a:xfrm>
            <a:off x="709613" y="3259138"/>
            <a:ext cx="3790950" cy="1754326"/>
          </a:xfrm>
          <a:prstGeom prst="rect">
            <a:avLst/>
          </a:prstGeom>
          <a:noFill/>
          <a:ln w="9525">
            <a:noFill/>
            <a:miter lim="800000"/>
            <a:headEnd/>
            <a:tailEnd/>
          </a:ln>
        </p:spPr>
        <p:txBody>
          <a:bodyPr>
            <a:spAutoFit/>
          </a:bodyPr>
          <a:lstStyle/>
          <a:p>
            <a:pPr algn="ctr" eaLnBrk="0" hangingPunct="0">
              <a:lnSpc>
                <a:spcPct val="90000"/>
              </a:lnSpc>
              <a:spcBef>
                <a:spcPts val="1000"/>
              </a:spcBef>
              <a:buFont typeface="Arial" charset="0"/>
              <a:buNone/>
            </a:pPr>
            <a:r>
              <a:rPr lang="uk-UA" sz="2400" dirty="0"/>
              <a:t>Припускаю, що це – </a:t>
            </a:r>
            <a:r>
              <a:rPr lang="uk-UA" sz="2400" b="1" dirty="0"/>
              <a:t>не вичерпний перелік.</a:t>
            </a:r>
            <a:r>
              <a:rPr lang="uk-UA" sz="2400" dirty="0"/>
              <a:t> Конфіскація може “ховатися” і за іншою термінологією.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idx="4294967295"/>
          </p:nvPr>
        </p:nvSpPr>
        <p:spPr>
          <a:xfrm>
            <a:off x="73025" y="619125"/>
            <a:ext cx="4157663" cy="1050925"/>
          </a:xfrm>
        </p:spPr>
        <p:txBody>
          <a:bodyPr/>
          <a:lstStyle/>
          <a:p>
            <a:pPr algn="ctr"/>
            <a:r>
              <a:rPr lang="uk-UA" sz="3600" b="1" dirty="0">
                <a:solidFill>
                  <a:schemeClr val="bg1"/>
                </a:solidFill>
                <a:effectLst>
                  <a:outerShdw blurRad="38100" dist="38100" dir="2700000" algn="tl">
                    <a:srgbClr val="000000">
                      <a:alpha val="43137"/>
                    </a:srgbClr>
                  </a:outerShdw>
                </a:effectLst>
              </a:rPr>
              <a:t>Судова статистика</a:t>
            </a:r>
          </a:p>
        </p:txBody>
      </p:sp>
      <p:sp>
        <p:nvSpPr>
          <p:cNvPr id="56323" name="Rectangle 7"/>
          <p:cNvSpPr>
            <a:spLocks noGrp="1"/>
          </p:cNvSpPr>
          <p:nvPr>
            <p:ph type="body" sz="half" idx="4294967295"/>
          </p:nvPr>
        </p:nvSpPr>
        <p:spPr>
          <a:xfrm>
            <a:off x="2014538" y="1734820"/>
            <a:ext cx="9864725" cy="4873625"/>
          </a:xfrm>
        </p:spPr>
        <p:txBody>
          <a:bodyPr/>
          <a:lstStyle/>
          <a:p>
            <a:pPr algn="just">
              <a:lnSpc>
                <a:spcPct val="80000"/>
              </a:lnSpc>
              <a:buFont typeface="Arial" charset="0"/>
              <a:buNone/>
            </a:pPr>
            <a:r>
              <a:rPr lang="uk-UA" sz="2400" b="1" dirty="0"/>
              <a:t>Дані судової статистики</a:t>
            </a:r>
            <a:r>
              <a:rPr lang="uk-UA" sz="2400" dirty="0"/>
              <a:t> щодо застосування конфіскації та спеціальної конфіскації згідно з КК демонструють деякі суперечливості:</a:t>
            </a:r>
          </a:p>
          <a:p>
            <a:pPr algn="just">
              <a:lnSpc>
                <a:spcPct val="80000"/>
              </a:lnSpc>
              <a:buFont typeface="Arial" charset="0"/>
              <a:buNone/>
            </a:pPr>
            <a:r>
              <a:rPr lang="uk-UA" sz="2400" dirty="0"/>
              <a:t>1) згідно зі Звітом про осіб, притягнутих до кримінальної відповідальності та види кримінального покарання, у 2023 році </a:t>
            </a:r>
            <a:r>
              <a:rPr lang="uk-UA" sz="2400" b="1" dirty="0"/>
              <a:t>конфіскацію майна як додатковий вид покарання</a:t>
            </a:r>
            <a:r>
              <a:rPr lang="uk-UA" sz="2400" dirty="0"/>
              <a:t> застосовано до 1 538 засуджених із 66 684 (</a:t>
            </a:r>
            <a:r>
              <a:rPr lang="uk-UA" sz="2400" b="1" dirty="0"/>
              <a:t>2,3%</a:t>
            </a:r>
            <a:r>
              <a:rPr lang="uk-UA" sz="2400" dirty="0"/>
              <a:t>), а в 2024 – до 2 043 засуджених із 61 434 (</a:t>
            </a:r>
            <a:r>
              <a:rPr lang="uk-UA" sz="2400" b="1" dirty="0"/>
              <a:t>3,3%</a:t>
            </a:r>
            <a:r>
              <a:rPr lang="uk-UA" sz="2400" dirty="0"/>
              <a:t>). </a:t>
            </a:r>
          </a:p>
          <a:p>
            <a:pPr algn="just">
              <a:lnSpc>
                <a:spcPct val="80000"/>
              </a:lnSpc>
              <a:buFont typeface="Arial" charset="0"/>
              <a:buNone/>
            </a:pPr>
            <a:r>
              <a:rPr lang="uk-UA" sz="2400" dirty="0"/>
              <a:t>Проте, з згідно зі Звітом судів першої інстанції про розгляд матеріалів кримінального провадження, у 2023 році було 2 454 проваджень, у яких прийнято рішення про застосування конфіскації щодо 2 735 осіб на суму 212 419 грн, а у 2024 році 3 191 проваджень щодо 3 592 осіб на суму 2 161 972 грн.</a:t>
            </a:r>
          </a:p>
          <a:p>
            <a:pPr algn="just">
              <a:lnSpc>
                <a:spcPct val="80000"/>
              </a:lnSpc>
              <a:buFont typeface="Arial" charset="0"/>
              <a:buNone/>
            </a:pPr>
            <a:r>
              <a:rPr lang="uk-UA" sz="2400" dirty="0"/>
              <a:t>І, </a:t>
            </a:r>
            <a:r>
              <a:rPr lang="uk-UA" sz="2400" b="1" dirty="0"/>
              <a:t>увага!</a:t>
            </a:r>
            <a:r>
              <a:rPr lang="uk-UA" sz="2400" dirty="0"/>
              <a:t> З розрахунку на одну особу сума конфіскації майна в 2023 році становила </a:t>
            </a:r>
            <a:r>
              <a:rPr lang="uk-UA" sz="2400" b="1" dirty="0"/>
              <a:t>78 грн</a:t>
            </a:r>
            <a:r>
              <a:rPr lang="uk-UA" sz="2400" dirty="0"/>
              <a:t>, а в 2024 році – </a:t>
            </a:r>
            <a:r>
              <a:rPr lang="uk-UA" sz="2400" b="1" dirty="0"/>
              <a:t>602 грн.</a:t>
            </a:r>
          </a:p>
        </p:txBody>
      </p:sp>
      <p:pic>
        <p:nvPicPr>
          <p:cNvPr id="56325" name="Picture 6" descr="f2627482360d993076791917ec543c7d--careers-in-nursing-nursing-career"/>
          <p:cNvPicPr>
            <a:picLocks noChangeAspect="1" noChangeArrowheads="1"/>
          </p:cNvPicPr>
          <p:nvPr/>
        </p:nvPicPr>
        <p:blipFill>
          <a:blip r:embed="rId2"/>
          <a:srcRect/>
          <a:stretch>
            <a:fillRect/>
          </a:stretch>
        </p:blipFill>
        <p:spPr bwMode="auto">
          <a:xfrm>
            <a:off x="73025" y="3263583"/>
            <a:ext cx="1973263" cy="197326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7"/>
          <p:cNvSpPr>
            <a:spLocks noGrp="1"/>
          </p:cNvSpPr>
          <p:nvPr>
            <p:ph type="body" sz="half" idx="4294967295"/>
          </p:nvPr>
        </p:nvSpPr>
        <p:spPr>
          <a:xfrm>
            <a:off x="284480" y="1893253"/>
            <a:ext cx="11623040" cy="3958907"/>
          </a:xfrm>
        </p:spPr>
        <p:txBody>
          <a:bodyPr/>
          <a:lstStyle/>
          <a:p>
            <a:pPr algn="just">
              <a:lnSpc>
                <a:spcPct val="80000"/>
              </a:lnSpc>
              <a:buFont typeface="Arial" charset="0"/>
              <a:buNone/>
            </a:pPr>
            <a:r>
              <a:rPr lang="uk-UA" sz="2100" dirty="0"/>
              <a:t>2) згідно зі Звітом про осіб, притягнутих до кримінальної відповідальності та види кримінального покарання, у 2023 році </a:t>
            </a:r>
            <a:r>
              <a:rPr lang="uk-UA" sz="2100" b="1" dirty="0"/>
              <a:t>спеціальну конфіскацію</a:t>
            </a:r>
            <a:r>
              <a:rPr lang="uk-UA" sz="2100" dirty="0"/>
              <a:t> за всі види КП застосовано до 913 осіб із 85 896 осіб, щодо яких виносились судові рішення (</a:t>
            </a:r>
            <a:r>
              <a:rPr lang="uk-UA" sz="2100" b="1" dirty="0"/>
              <a:t>1,1%</a:t>
            </a:r>
            <a:r>
              <a:rPr lang="uk-UA" sz="2100" dirty="0"/>
              <a:t>), а в 2024 році – до 1 055 осіб із 83 899 (</a:t>
            </a:r>
            <a:r>
              <a:rPr lang="uk-UA" sz="2100" b="1" dirty="0"/>
              <a:t>1,3%</a:t>
            </a:r>
            <a:r>
              <a:rPr lang="uk-UA" sz="2100" dirty="0"/>
              <a:t>). </a:t>
            </a:r>
          </a:p>
          <a:p>
            <a:pPr algn="just">
              <a:lnSpc>
                <a:spcPct val="80000"/>
              </a:lnSpc>
              <a:buFont typeface="Arial" charset="0"/>
              <a:buNone/>
            </a:pPr>
            <a:r>
              <a:rPr lang="uk-UA" sz="2100" dirty="0"/>
              <a:t>Проте, згідно зі Звітом судів першої інстанції про розгляд матеріалів кримінального провадження, у 2023 році було 1034 проваджень, у яких прийнято рішення про застосування СК, щодо 1 077 осіб на суму 496 600 грн, а в 2024 році – 1 278 проваджень щодо 3 592 осіб на суму 2 317 746 грн.</a:t>
            </a:r>
          </a:p>
          <a:p>
            <a:pPr algn="just">
              <a:lnSpc>
                <a:spcPct val="80000"/>
              </a:lnSpc>
              <a:buFont typeface="Arial" charset="0"/>
              <a:buNone/>
            </a:pPr>
            <a:r>
              <a:rPr lang="uk-UA" sz="2100" dirty="0"/>
              <a:t>Таким чином, з розрахунку на одну особу сума СК в 2023 році становила </a:t>
            </a:r>
            <a:r>
              <a:rPr lang="uk-UA" sz="2100" b="1" dirty="0"/>
              <a:t>461 грн,</a:t>
            </a:r>
            <a:r>
              <a:rPr lang="uk-UA" sz="2100" dirty="0"/>
              <a:t> а в 2024 році – </a:t>
            </a:r>
            <a:r>
              <a:rPr lang="uk-UA" sz="2100" b="1" dirty="0"/>
              <a:t>645 грн.</a:t>
            </a:r>
          </a:p>
          <a:p>
            <a:pPr algn="just">
              <a:lnSpc>
                <a:spcPct val="80000"/>
              </a:lnSpc>
              <a:buFont typeface="Arial" charset="0"/>
              <a:buNone/>
            </a:pPr>
            <a:endParaRPr lang="uk-UA" sz="2100" dirty="0"/>
          </a:p>
          <a:p>
            <a:pPr algn="just">
              <a:lnSpc>
                <a:spcPct val="80000"/>
              </a:lnSpc>
              <a:buFont typeface="Arial" charset="0"/>
              <a:buNone/>
            </a:pPr>
            <a:r>
              <a:rPr lang="uk-UA" sz="2100" dirty="0"/>
              <a:t>3) у 2023 році взагалі не було, а в 2024 році було лише 1 провадження, в якому </a:t>
            </a:r>
            <a:r>
              <a:rPr lang="uk-UA" sz="2100" b="1" dirty="0"/>
              <a:t>до юридичної особи</a:t>
            </a:r>
            <a:r>
              <a:rPr lang="uk-UA" sz="2100" dirty="0"/>
              <a:t> судом застосовано конфіскацію майна.</a:t>
            </a:r>
          </a:p>
          <a:p>
            <a:pPr algn="just">
              <a:lnSpc>
                <a:spcPct val="80000"/>
              </a:lnSpc>
              <a:buFont typeface="Arial" charset="0"/>
              <a:buNone/>
            </a:pPr>
            <a:r>
              <a:rPr lang="uk-UA" sz="2100" dirty="0">
                <a:solidFill>
                  <a:srgbClr val="AF3626"/>
                </a:solidFill>
              </a:rPr>
              <a:t>Чи </a:t>
            </a:r>
            <a:r>
              <a:rPr lang="uk-UA" sz="2100" dirty="0" err="1">
                <a:solidFill>
                  <a:srgbClr val="A33323"/>
                </a:solidFill>
              </a:rPr>
              <a:t>працюс</a:t>
            </a:r>
            <a:r>
              <a:rPr lang="uk-UA" sz="2100" dirty="0">
                <a:solidFill>
                  <a:srgbClr val="A33323"/>
                </a:solidFill>
              </a:rPr>
              <a:t> </a:t>
            </a:r>
            <a:r>
              <a:rPr lang="uk-UA" sz="2100" dirty="0">
                <a:solidFill>
                  <a:srgbClr val="A83823"/>
                </a:solidFill>
              </a:rPr>
              <a:t>система, </a:t>
            </a:r>
            <a:r>
              <a:rPr lang="uk-UA" sz="2100" dirty="0">
                <a:solidFill>
                  <a:srgbClr val="A33121"/>
                </a:solidFill>
              </a:rPr>
              <a:t>якщо </a:t>
            </a:r>
            <a:r>
              <a:rPr lang="uk-UA" sz="2100" dirty="0">
                <a:solidFill>
                  <a:srgbClr val="A83126"/>
                </a:solidFill>
              </a:rPr>
              <a:t>середня </a:t>
            </a:r>
            <a:r>
              <a:rPr lang="uk-UA" sz="2100" dirty="0">
                <a:solidFill>
                  <a:srgbClr val="A73421"/>
                </a:solidFill>
              </a:rPr>
              <a:t>сума </a:t>
            </a:r>
            <a:r>
              <a:rPr lang="uk-UA" sz="2100" dirty="0">
                <a:solidFill>
                  <a:srgbClr val="A83423"/>
                </a:solidFill>
              </a:rPr>
              <a:t>конфіскації </a:t>
            </a:r>
            <a:r>
              <a:rPr lang="uk-UA" sz="2100" dirty="0">
                <a:solidFill>
                  <a:srgbClr val="AC3421"/>
                </a:solidFill>
              </a:rPr>
              <a:t>менша </a:t>
            </a:r>
            <a:r>
              <a:rPr lang="uk-UA" sz="2100" dirty="0">
                <a:solidFill>
                  <a:srgbClr val="A5311F"/>
                </a:solidFill>
              </a:rPr>
              <a:t>за </a:t>
            </a:r>
            <a:r>
              <a:rPr lang="uk-UA" sz="2100" dirty="0">
                <a:solidFill>
                  <a:srgbClr val="A53623"/>
                </a:solidFill>
              </a:rPr>
              <a:t>вартість </a:t>
            </a:r>
            <a:r>
              <a:rPr lang="uk-UA" sz="2100" dirty="0">
                <a:solidFill>
                  <a:srgbClr val="AF3624"/>
                </a:solidFill>
              </a:rPr>
              <a:t>обіду?</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idx="4294967295"/>
          </p:nvPr>
        </p:nvSpPr>
        <p:spPr>
          <a:xfrm>
            <a:off x="0" y="527685"/>
            <a:ext cx="7284720" cy="1050925"/>
          </a:xfrm>
        </p:spPr>
        <p:txBody>
          <a:bodyPr/>
          <a:lstStyle/>
          <a:p>
            <a:pPr algn="ctr"/>
            <a:r>
              <a:rPr lang="uk-UA" sz="3600" b="1" dirty="0">
                <a:solidFill>
                  <a:schemeClr val="bg1"/>
                </a:solidFill>
                <a:effectLst>
                  <a:outerShdw blurRad="38100" dist="38100" dir="2700000" algn="tl">
                    <a:srgbClr val="000000">
                      <a:alpha val="43137"/>
                    </a:srgbClr>
                  </a:outerShdw>
                </a:effectLst>
              </a:rPr>
              <a:t>Огляд судової практики ККС ВС (2018)</a:t>
            </a:r>
            <a:r>
              <a:rPr lang="uk-UA" b="1" dirty="0">
                <a:solidFill>
                  <a:schemeClr val="bg1"/>
                </a:solidFill>
                <a:effectLst>
                  <a:outerShdw blurRad="38100" dist="38100" dir="2700000" algn="tl">
                    <a:srgbClr val="000000">
                      <a:alpha val="43137"/>
                    </a:srgbClr>
                  </a:outerShdw>
                </a:effectLst>
              </a:rPr>
              <a:t> </a:t>
            </a:r>
          </a:p>
        </p:txBody>
      </p:sp>
      <p:sp>
        <p:nvSpPr>
          <p:cNvPr id="58371" name="Rectangle 3"/>
          <p:cNvSpPr>
            <a:spLocks noGrp="1"/>
          </p:cNvSpPr>
          <p:nvPr>
            <p:ph type="body" sz="half" idx="4294967295"/>
          </p:nvPr>
        </p:nvSpPr>
        <p:spPr>
          <a:xfrm>
            <a:off x="444500" y="1809750"/>
            <a:ext cx="9891713" cy="4290377"/>
          </a:xfrm>
        </p:spPr>
        <p:txBody>
          <a:bodyPr/>
          <a:lstStyle/>
          <a:p>
            <a:pPr marL="533400" indent="-533400" algn="just">
              <a:lnSpc>
                <a:spcPct val="80000"/>
              </a:lnSpc>
              <a:buFont typeface="Arial" charset="0"/>
              <a:buNone/>
            </a:pPr>
            <a:r>
              <a:rPr lang="uk-UA" sz="1900" b="1" dirty="0"/>
              <a:t>Огляд щодо застосування спеціальної конфіскації.</a:t>
            </a:r>
            <a:r>
              <a:rPr lang="uk-UA" sz="1900" dirty="0"/>
              <a:t> Зазначено таке, зокрема: </a:t>
            </a:r>
          </a:p>
          <a:p>
            <a:pPr marL="533400" indent="-533400" algn="just">
              <a:lnSpc>
                <a:spcPct val="80000"/>
              </a:lnSpc>
              <a:buFont typeface="+mj-lt"/>
              <a:buAutoNum type="arabicPeriod"/>
            </a:pPr>
            <a:r>
              <a:rPr lang="uk-UA" sz="1900" dirty="0"/>
              <a:t>При застосуванні СК суд має переконатися, що це не покладе на особу «надмірний індивідуальний тягар» (критерії, визначені ЄСПЛ). </a:t>
            </a:r>
          </a:p>
          <a:p>
            <a:pPr marL="533400" indent="-533400" algn="just">
              <a:lnSpc>
                <a:spcPct val="80000"/>
              </a:lnSpc>
              <a:buFont typeface="+mj-lt"/>
              <a:buAutoNum type="arabicPeriod"/>
            </a:pPr>
            <a:r>
              <a:rPr lang="uk-UA" sz="1900" dirty="0"/>
              <a:t>Якщо сторона обвинувачення не довела належними і допустимими доказами, що вилучені в ході обшуку у квартирі грошові кошти обвинувачений отримав унаслідок вчинення інкримінованого йому злочину, а обвинувачення в цій частині останньому не пред’являлося, то підстави для застосування СК </a:t>
            </a:r>
            <a:r>
              <a:rPr lang="uk-UA" sz="1900" b="1" dirty="0"/>
              <a:t>відсутні.</a:t>
            </a:r>
          </a:p>
          <a:p>
            <a:pPr marL="533400" indent="-533400" algn="just">
              <a:lnSpc>
                <a:spcPct val="80000"/>
              </a:lnSpc>
              <a:buFont typeface="+mj-lt"/>
              <a:buAutoNum type="arabicPeriod"/>
            </a:pPr>
            <a:r>
              <a:rPr lang="uk-UA" sz="1900" dirty="0"/>
              <a:t>Суд у межах кримінального провадження </a:t>
            </a:r>
            <a:r>
              <a:rPr lang="uk-UA" sz="1900" b="1" dirty="0"/>
              <a:t>не має повноважень</a:t>
            </a:r>
            <a:r>
              <a:rPr lang="uk-UA" sz="1900" dirty="0"/>
              <a:t> застосувати СК майна, яке є спільною сумісною власністю, та вирішувати спір щодо його належності.</a:t>
            </a:r>
          </a:p>
          <a:p>
            <a:pPr marL="533400" indent="-533400" algn="just">
              <a:lnSpc>
                <a:spcPct val="80000"/>
              </a:lnSpc>
              <a:buFont typeface="+mj-lt"/>
              <a:buAutoNum type="arabicPeriod"/>
            </a:pPr>
            <a:r>
              <a:rPr lang="uk-UA" sz="1900" dirty="0"/>
              <a:t>Транспортний засіб, який належить на праві спільної сумісної власності подружжю та використовувався одним з них як знаряддя КП, спеціальній конфіскації </a:t>
            </a:r>
            <a:r>
              <a:rPr lang="uk-UA" sz="1900" b="1" dirty="0"/>
              <a:t>не підлягає</a:t>
            </a:r>
            <a:r>
              <a:rPr lang="uk-UA" sz="1900" dirty="0"/>
              <a:t>, якщо співвласник не знав і не міг знати про незаконне використання цього майна.</a:t>
            </a:r>
          </a:p>
          <a:p>
            <a:pPr marL="533400" indent="-533400" algn="just">
              <a:lnSpc>
                <a:spcPct val="80000"/>
              </a:lnSpc>
              <a:buFont typeface="+mj-lt"/>
              <a:buAutoNum type="arabicPeriod"/>
            </a:pPr>
            <a:r>
              <a:rPr lang="uk-UA" sz="1900" dirty="0"/>
              <a:t>Неправомірна вигода є предметом, а не знаряддям вчинення КП, передбаченого ч. 1 ст. 369 КК. Тому за наявності для того підстав вона </a:t>
            </a:r>
            <a:r>
              <a:rPr lang="uk-UA" sz="1900" b="1" dirty="0"/>
              <a:t>може бути</a:t>
            </a:r>
            <a:r>
              <a:rPr lang="uk-UA" sz="1900" dirty="0"/>
              <a:t> конфіскована за рішенням суду на підставі п. 5 ч. 9 ст. </a:t>
            </a:r>
            <a:r>
              <a:rPr lang="uk-UA" sz="2000" dirty="0"/>
              <a:t>100 КПК.</a:t>
            </a:r>
          </a:p>
        </p:txBody>
      </p:sp>
      <p:pic>
        <p:nvPicPr>
          <p:cNvPr id="58373" name="object 2"/>
          <p:cNvPicPr>
            <a:picLocks noChangeAspect="1" noChangeArrowheads="1"/>
          </p:cNvPicPr>
          <p:nvPr/>
        </p:nvPicPr>
        <p:blipFill>
          <a:blip r:embed="rId2"/>
          <a:srcRect/>
          <a:stretch>
            <a:fillRect/>
          </a:stretch>
        </p:blipFill>
        <p:spPr bwMode="auto">
          <a:xfrm>
            <a:off x="10626725" y="1809750"/>
            <a:ext cx="1452563" cy="1331913"/>
          </a:xfrm>
          <a:prstGeom prst="rect">
            <a:avLst/>
          </a:prstGeom>
          <a:noFill/>
          <a:ln w="9525">
            <a:noFill/>
            <a:miter lim="800000"/>
            <a:headEnd/>
            <a:tailEnd/>
          </a:ln>
        </p:spPr>
      </p:pic>
      <p:pic>
        <p:nvPicPr>
          <p:cNvPr id="58374" name="object 3"/>
          <p:cNvPicPr>
            <a:picLocks noChangeAspect="1" noChangeArrowheads="1"/>
          </p:cNvPicPr>
          <p:nvPr/>
        </p:nvPicPr>
        <p:blipFill>
          <a:blip r:embed="rId3"/>
          <a:srcRect/>
          <a:stretch>
            <a:fillRect/>
          </a:stretch>
        </p:blipFill>
        <p:spPr bwMode="auto">
          <a:xfrm>
            <a:off x="10474325" y="4522788"/>
            <a:ext cx="1427163" cy="116998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idx="4294967295"/>
          </p:nvPr>
        </p:nvSpPr>
        <p:spPr>
          <a:xfrm>
            <a:off x="0" y="456565"/>
            <a:ext cx="7564120" cy="1042988"/>
          </a:xfrm>
        </p:spPr>
        <p:txBody>
          <a:bodyPr/>
          <a:lstStyle/>
          <a:p>
            <a:pPr algn="ctr"/>
            <a:r>
              <a:rPr lang="uk-UA" sz="3600" b="1" dirty="0">
                <a:solidFill>
                  <a:schemeClr val="bg1"/>
                </a:solidFill>
                <a:effectLst>
                  <a:outerShdw blurRad="38100" dist="38100" dir="2700000" algn="tl">
                    <a:srgbClr val="000000">
                      <a:alpha val="43137"/>
                    </a:srgbClr>
                  </a:outerShdw>
                </a:effectLst>
              </a:rPr>
              <a:t>4. Міжнародні зобов’язання України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щодо конфіскації та їх імплементація</a:t>
            </a:r>
            <a:endParaRPr lang="uk-UA" sz="3600" dirty="0">
              <a:solidFill>
                <a:schemeClr val="bg1"/>
              </a:solidFill>
              <a:effectLst>
                <a:outerShdw blurRad="38100" dist="38100" dir="2700000" algn="tl">
                  <a:srgbClr val="000000">
                    <a:alpha val="43137"/>
                  </a:srgbClr>
                </a:outerShdw>
              </a:effectLst>
            </a:endParaRPr>
          </a:p>
        </p:txBody>
      </p:sp>
      <p:sp>
        <p:nvSpPr>
          <p:cNvPr id="59395" name="Rectangle 3"/>
          <p:cNvSpPr>
            <a:spLocks noGrp="1"/>
          </p:cNvSpPr>
          <p:nvPr>
            <p:ph type="body" sz="half" idx="4294967295"/>
          </p:nvPr>
        </p:nvSpPr>
        <p:spPr>
          <a:xfrm>
            <a:off x="264160" y="1988186"/>
            <a:ext cx="11836400" cy="4348162"/>
          </a:xfrm>
        </p:spPr>
        <p:txBody>
          <a:bodyPr/>
          <a:lstStyle/>
          <a:p>
            <a:pPr algn="just">
              <a:lnSpc>
                <a:spcPct val="70000"/>
              </a:lnSpc>
              <a:buFont typeface="Arial" charset="0"/>
              <a:buNone/>
            </a:pPr>
            <a:r>
              <a:rPr lang="uk-UA" sz="1650" dirty="0"/>
              <a:t>Є чимало відповідних договорів. Йдеться про такі: Конвенція ООН проти корупції, Конвенція ООН проти т/</a:t>
            </a:r>
            <a:r>
              <a:rPr lang="uk-UA" sz="1650" dirty="0" err="1"/>
              <a:t>орг</a:t>
            </a:r>
            <a:r>
              <a:rPr lang="uk-UA" sz="1650" dirty="0"/>
              <a:t>. злочинності, Конвенція ООН про боротьбу проти незаконного обігу наркотичних засобів..., Конвенція РЄ про відмивання..., Конвенція РЄ про захист дітей від сексуальної експлуатації..., Конвенція РЄ про заходи щодо протидії торгівлі людьми, Кримінальна конвенція про боротьбу з корупцією, Римський статут МКС тощо.</a:t>
            </a:r>
          </a:p>
          <a:p>
            <a:pPr algn="just">
              <a:lnSpc>
                <a:spcPct val="70000"/>
              </a:lnSpc>
              <a:buFont typeface="Arial" charset="0"/>
              <a:buNone/>
            </a:pPr>
            <a:r>
              <a:rPr lang="uk-UA" sz="1650" dirty="0"/>
              <a:t>Вони підтверджують наявність </a:t>
            </a:r>
            <a:r>
              <a:rPr lang="uk-UA" sz="1650" b="1" dirty="0"/>
              <a:t>шести зобов’язань.</a:t>
            </a:r>
            <a:r>
              <a:rPr lang="uk-UA" sz="1650" dirty="0"/>
              <a:t> Йдеться про конфіскацію:</a:t>
            </a:r>
          </a:p>
          <a:p>
            <a:pPr algn="just">
              <a:lnSpc>
                <a:spcPct val="70000"/>
              </a:lnSpc>
              <a:buFont typeface="Arial" charset="0"/>
              <a:buNone/>
            </a:pPr>
            <a:r>
              <a:rPr lang="uk-UA" sz="1650" dirty="0"/>
              <a:t>1) доходів від певних злочинів; доходів, майна та активів, отриманих безпосередньо або опосередковано в результаті злочину;</a:t>
            </a:r>
          </a:p>
          <a:p>
            <a:pPr algn="just">
              <a:lnSpc>
                <a:spcPct val="70000"/>
              </a:lnSpc>
              <a:buFont typeface="Arial" charset="0"/>
              <a:buNone/>
            </a:pPr>
            <a:r>
              <a:rPr lang="uk-UA" sz="1650" dirty="0"/>
              <a:t>2) майна, вартість якого відповідає вартості таких доходів;</a:t>
            </a:r>
          </a:p>
          <a:p>
            <a:pPr algn="just">
              <a:lnSpc>
                <a:spcPct val="70000"/>
              </a:lnSpc>
              <a:buFont typeface="Arial" charset="0"/>
              <a:buNone/>
            </a:pPr>
            <a:r>
              <a:rPr lang="uk-UA" sz="1650" dirty="0"/>
              <a:t>3) майна, обладнання та інших засобів, які використовувались або призначалися для використання під час вчинення злочинів; знарядь і засобів злочину;</a:t>
            </a:r>
          </a:p>
          <a:p>
            <a:pPr algn="just">
              <a:lnSpc>
                <a:spcPct val="70000"/>
              </a:lnSpc>
              <a:buFont typeface="Arial" charset="0"/>
              <a:buNone/>
            </a:pPr>
            <a:r>
              <a:rPr lang="uk-UA" sz="1650" dirty="0"/>
              <a:t>4) майна, в яке були перетворені, частково або повністю, такі доходи від злочинів;</a:t>
            </a:r>
            <a:endParaRPr lang="uk-UA" sz="1650" i="1" dirty="0"/>
          </a:p>
          <a:p>
            <a:pPr algn="just">
              <a:lnSpc>
                <a:spcPct val="70000"/>
              </a:lnSpc>
              <a:buFont typeface="Arial" charset="0"/>
              <a:buNone/>
            </a:pPr>
            <a:r>
              <a:rPr lang="uk-UA" sz="1650" i="1" u="sng" dirty="0"/>
              <a:t>5) частини майна, яка відповідає оціненій вартості доходів від злочинів, долучених до майна, придбаного із законних джерел;</a:t>
            </a:r>
          </a:p>
          <a:p>
            <a:pPr algn="just">
              <a:lnSpc>
                <a:spcPct val="70000"/>
              </a:lnSpc>
              <a:buFont typeface="Arial" charset="0"/>
              <a:buNone/>
            </a:pPr>
            <a:r>
              <a:rPr lang="uk-UA" sz="1650" i="1" u="sng" dirty="0"/>
              <a:t>6) </a:t>
            </a:r>
            <a:r>
              <a:rPr lang="uk-UA" sz="1650" i="1" u="sng" dirty="0" err="1"/>
              <a:t>вигод</a:t>
            </a:r>
            <a:r>
              <a:rPr lang="uk-UA" sz="1650" i="1" u="sng" dirty="0"/>
              <a:t>, які одержані від доходів, здобутих злочинним шляхом, від майна, в яке були перетворені такі доходи, або від майна, до якого були долучені такі доходи;</a:t>
            </a:r>
          </a:p>
          <a:p>
            <a:pPr algn="just">
              <a:lnSpc>
                <a:spcPct val="70000"/>
              </a:lnSpc>
              <a:buFont typeface="Arial" charset="0"/>
              <a:buNone/>
            </a:pPr>
            <a:r>
              <a:rPr lang="uk-UA" sz="1650" i="1" u="sng" dirty="0"/>
              <a:t>7) майна, придбаного в результаті вчинення відповідного злочину або використаного під час його вчинення, без винесення </a:t>
            </a:r>
            <a:r>
              <a:rPr lang="uk-UA" sz="1650" i="1" u="sng" dirty="0" err="1"/>
              <a:t>вироку</a:t>
            </a:r>
            <a:r>
              <a:rPr lang="uk-UA" sz="1650" i="1" u="sng" dirty="0"/>
              <a:t> в рамках кримінального провадження, якщо злочинець не може бути підданий переслідуванню з причини смерті, переховування або відсутності чи в інших відповідних випадках</a:t>
            </a:r>
            <a:r>
              <a:rPr lang="uk-UA" sz="1650" u="sng" dirty="0"/>
              <a:t>.</a:t>
            </a:r>
            <a:r>
              <a:rPr lang="uk-UA" sz="1650"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idx="4294967295"/>
          </p:nvPr>
        </p:nvSpPr>
        <p:spPr>
          <a:xfrm>
            <a:off x="187325" y="497205"/>
            <a:ext cx="5563235" cy="1019175"/>
          </a:xfrm>
        </p:spPr>
        <p:txBody>
          <a:bodyPr/>
          <a:lstStyle/>
          <a:p>
            <a:pPr algn="ctr"/>
            <a:r>
              <a:rPr lang="uk-UA" sz="3600" b="1" dirty="0">
                <a:solidFill>
                  <a:schemeClr val="bg1"/>
                </a:solidFill>
                <a:effectLst>
                  <a:outerShdw blurRad="38100" dist="38100" dir="2700000" algn="tl">
                    <a:srgbClr val="000000">
                      <a:alpha val="43137"/>
                    </a:srgbClr>
                  </a:outerShdw>
                </a:effectLst>
              </a:rPr>
              <a:t>Чи всі положення міжнародних договорів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відображено у КК?</a:t>
            </a:r>
          </a:p>
        </p:txBody>
      </p:sp>
      <p:sp>
        <p:nvSpPr>
          <p:cNvPr id="60419" name="Rectangle 3"/>
          <p:cNvSpPr>
            <a:spLocks noGrp="1"/>
          </p:cNvSpPr>
          <p:nvPr>
            <p:ph type="body" idx="4294967295"/>
          </p:nvPr>
        </p:nvSpPr>
        <p:spPr>
          <a:xfrm>
            <a:off x="187325" y="2063115"/>
            <a:ext cx="11907520" cy="4124325"/>
          </a:xfrm>
        </p:spPr>
        <p:txBody>
          <a:bodyPr/>
          <a:lstStyle/>
          <a:p>
            <a:pPr marL="533400" indent="-533400">
              <a:lnSpc>
                <a:spcPct val="70000"/>
              </a:lnSpc>
              <a:buFont typeface="Arial" charset="0"/>
              <a:buNone/>
            </a:pPr>
            <a:r>
              <a:rPr lang="uk-UA" sz="1900" dirty="0"/>
              <a:t>Стаття 96-2 КК, а також ст. 100 КПК передбачають спеціальну конфіскацію, за загальним правилом: </a:t>
            </a:r>
          </a:p>
          <a:p>
            <a:pPr marL="533400" indent="-533400">
              <a:lnSpc>
                <a:spcPct val="70000"/>
              </a:lnSpc>
              <a:buFont typeface="Arial" charset="0"/>
              <a:buAutoNum type="arabicParenR"/>
            </a:pPr>
            <a:r>
              <a:rPr lang="uk-UA" sz="1900" dirty="0"/>
              <a:t>майна, одержаного внаслідок вчинення КП та/або є доходами від такого </a:t>
            </a:r>
            <a:r>
              <a:rPr lang="uk-UA" sz="1900" i="1" dirty="0"/>
              <a:t>(якого? М.Х.)</a:t>
            </a:r>
            <a:r>
              <a:rPr lang="uk-UA" sz="1900" dirty="0"/>
              <a:t> майна </a:t>
            </a:r>
            <a:r>
              <a:rPr lang="uk-UA" sz="1900" i="1" dirty="0"/>
              <a:t>(</a:t>
            </a:r>
            <a:r>
              <a:rPr lang="uk-UA" sz="1900" i="1" u="sng" dirty="0"/>
              <a:t>але не доходами від злочинів</a:t>
            </a:r>
            <a:r>
              <a:rPr lang="uk-UA" sz="1900" i="1" dirty="0"/>
              <a:t>. М.Х.</a:t>
            </a:r>
            <a:r>
              <a:rPr lang="uk-UA" sz="1900" dirty="0"/>
              <a:t>); майна, яке було предметом КП;</a:t>
            </a:r>
          </a:p>
          <a:p>
            <a:pPr marL="533400" indent="-533400">
              <a:lnSpc>
                <a:spcPct val="70000"/>
              </a:lnSpc>
              <a:buFont typeface="Arial" charset="0"/>
              <a:buAutoNum type="arabicParenR"/>
            </a:pPr>
            <a:r>
              <a:rPr lang="uk-UA" sz="1900" dirty="0"/>
              <a:t>у разі неможливості конфіскації майна внаслідок його використання або неможливості виділення з набутого законним шляхом майна, або відчуження, або з інших причин, – грошової суми, що відповідає вартості такого майна;</a:t>
            </a:r>
          </a:p>
          <a:p>
            <a:pPr marL="533400" indent="-533400">
              <a:lnSpc>
                <a:spcPct val="70000"/>
              </a:lnSpc>
              <a:buFont typeface="Arial" charset="0"/>
              <a:buAutoNum type="arabicParenR"/>
            </a:pPr>
            <a:r>
              <a:rPr lang="uk-UA" sz="1900" dirty="0"/>
              <a:t>майна, яке призначалося (використовувалося) для схиляння особи до вчинення КП, фінансування та/або матеріального забезпечення КП або винагороди за його вчинення; яке було підшукане, виготовлене, пристосоване або використане як засоби чи знаряддя вчинення КП;</a:t>
            </a:r>
          </a:p>
          <a:p>
            <a:pPr marL="533400" indent="-533400">
              <a:lnSpc>
                <a:spcPct val="70000"/>
              </a:lnSpc>
              <a:buFont typeface="Arial" charset="0"/>
              <a:buAutoNum type="arabicParenR"/>
            </a:pPr>
            <a:r>
              <a:rPr lang="uk-UA" sz="1900" dirty="0"/>
              <a:t>майна, яке було повністю або частково перетворене в інше майно.</a:t>
            </a:r>
          </a:p>
          <a:p>
            <a:pPr marL="533400" indent="-533400">
              <a:lnSpc>
                <a:spcPct val="70000"/>
              </a:lnSpc>
              <a:buFont typeface="Arial" charset="0"/>
              <a:buNone/>
            </a:pPr>
            <a:endParaRPr lang="uk-UA" sz="1900" dirty="0"/>
          </a:p>
          <a:p>
            <a:pPr marL="533400" indent="-533400">
              <a:lnSpc>
                <a:spcPct val="70000"/>
              </a:lnSpc>
              <a:buFont typeface="Arial" charset="0"/>
              <a:buNone/>
            </a:pPr>
            <a:r>
              <a:rPr lang="uk-UA" sz="1900" dirty="0"/>
              <a:t>Як видно, наведені вище пункти 5–7 виявились не </a:t>
            </a:r>
            <a:r>
              <a:rPr lang="uk-UA" sz="1900" dirty="0" err="1"/>
              <a:t>імплементованими</a:t>
            </a:r>
            <a:r>
              <a:rPr lang="uk-UA" sz="1900" dirty="0"/>
              <a:t>. Єдиний випадок конфіскації майна без винесення </a:t>
            </a:r>
            <a:r>
              <a:rPr lang="uk-UA" sz="1900" dirty="0" err="1"/>
              <a:t>вироку</a:t>
            </a:r>
            <a:r>
              <a:rPr lang="uk-UA" sz="1900" dirty="0"/>
              <a:t> – це згадана вище цивільна конфіскація необґрунтованих активів (статті 290-292 ЦПК).</a:t>
            </a:r>
          </a:p>
          <a:p>
            <a:pPr marL="533400" indent="-533400">
              <a:lnSpc>
                <a:spcPct val="70000"/>
              </a:lnSpc>
              <a:buFont typeface="Arial" charset="0"/>
              <a:buNone/>
            </a:pPr>
            <a:r>
              <a:rPr lang="uk-UA" sz="1900" dirty="0"/>
              <a:t>Крім того, положення статей 96-1 і 96-2 КК та ст. 100 КПК в частині визначення підстав спеціальної конфіскації не є ідентичними.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p:cNvSpPr>
          <p:nvPr>
            <p:ph type="body" idx="4294967295"/>
          </p:nvPr>
        </p:nvSpPr>
        <p:spPr>
          <a:xfrm>
            <a:off x="196850" y="1770381"/>
            <a:ext cx="10372725" cy="4376420"/>
          </a:xfrm>
        </p:spPr>
        <p:txBody>
          <a:bodyPr/>
          <a:lstStyle/>
          <a:p>
            <a:pPr marL="533400" indent="-533400">
              <a:lnSpc>
                <a:spcPct val="70000"/>
              </a:lnSpc>
              <a:buFont typeface="Arial" charset="0"/>
              <a:buNone/>
            </a:pPr>
            <a:r>
              <a:rPr lang="uk-UA" sz="1900" dirty="0"/>
              <a:t>Стаття 1 </a:t>
            </a:r>
            <a:r>
              <a:rPr lang="uk-UA" sz="1900" b="1" dirty="0"/>
              <a:t>Додаткового протоколу до </a:t>
            </a:r>
            <a:r>
              <a:rPr lang="uk-UA" sz="1900" dirty="0"/>
              <a:t>ЄКПЛ «Захист права власності» передбачає, що «ніхто не може бути позбавлений свого майна інакше як в інтересах суспільства і на умовах, передбачених законом або загальними принципами міжнародного права»; «Проте попередні положення жодним чином не обмежують право держави вводити в дію закони, необхідні для здійснення контролю за користуванням майном відповідно до загальних інтересів...».</a:t>
            </a:r>
          </a:p>
          <a:p>
            <a:pPr marL="533400" indent="-533400">
              <a:lnSpc>
                <a:spcPct val="70000"/>
              </a:lnSpc>
              <a:buFont typeface="Arial" charset="0"/>
              <a:buNone/>
            </a:pPr>
            <a:r>
              <a:rPr lang="uk-UA" sz="1900" b="1" dirty="0"/>
              <a:t>Питання про несумісність</a:t>
            </a:r>
            <a:r>
              <a:rPr lang="uk-UA" sz="1900" dirty="0"/>
              <a:t> конфіскації майна без винесення </a:t>
            </a:r>
            <a:r>
              <a:rPr lang="uk-UA" sz="1900" dirty="0" err="1"/>
              <a:t>вироку</a:t>
            </a:r>
            <a:r>
              <a:rPr lang="uk-UA" sz="1900" dirty="0"/>
              <a:t> положенням ЄКПЛ про права людини і основоположні свободи (ст. 6) і Додатковому протоколу (ст. 1) уважно вивчено і – </a:t>
            </a:r>
            <a:r>
              <a:rPr lang="uk-UA" sz="1900" b="1" dirty="0"/>
              <a:t>не стоїть.</a:t>
            </a:r>
            <a:r>
              <a:rPr lang="uk-UA" sz="1900" dirty="0"/>
              <a:t> Однак для забезпечення ефективної та справедливої правової бази для такої конфіскації наріжним </a:t>
            </a:r>
            <a:r>
              <a:rPr lang="uk-UA" sz="1900" dirty="0" err="1"/>
              <a:t>каменем</a:t>
            </a:r>
            <a:r>
              <a:rPr lang="uk-UA" sz="1900" dirty="0"/>
              <a:t> має бути </a:t>
            </a:r>
            <a:r>
              <a:rPr lang="uk-UA" sz="1900" u="sng" dirty="0"/>
              <a:t>судовий нагляд</a:t>
            </a:r>
            <a:r>
              <a:rPr lang="uk-UA" sz="1900" dirty="0"/>
              <a:t>, а положення закону повинні:</a:t>
            </a:r>
          </a:p>
          <a:p>
            <a:pPr marL="533400" indent="-533400">
              <a:lnSpc>
                <a:spcPct val="70000"/>
              </a:lnSpc>
              <a:buFont typeface="Arial" charset="0"/>
              <a:buNone/>
            </a:pPr>
            <a:r>
              <a:rPr lang="uk-UA" sz="1900" dirty="0"/>
              <a:t>– чітко визначати обсяг майна;</a:t>
            </a:r>
          </a:p>
          <a:p>
            <a:pPr marL="533400" indent="-533400">
              <a:lnSpc>
                <a:spcPct val="70000"/>
              </a:lnSpc>
              <a:buFont typeface="Arial" charset="0"/>
              <a:buNone/>
            </a:pPr>
            <a:r>
              <a:rPr lang="uk-UA" sz="1900" dirty="0"/>
              <a:t>– забезпечувати швидке винесення ухвал про заборону на розпорядження активами та відстеження активів;</a:t>
            </a:r>
          </a:p>
          <a:p>
            <a:pPr marL="533400" indent="-533400">
              <a:lnSpc>
                <a:spcPct val="70000"/>
              </a:lnSpc>
              <a:buFont typeface="Arial" charset="0"/>
              <a:buNone/>
            </a:pPr>
            <a:r>
              <a:rPr lang="uk-UA" sz="1900" dirty="0"/>
              <a:t>– визнавати постанови, винесені закордоном;</a:t>
            </a:r>
          </a:p>
          <a:p>
            <a:pPr marL="533400" indent="-533400">
              <a:lnSpc>
                <a:spcPct val="70000"/>
              </a:lnSpc>
              <a:buFont typeface="Arial" charset="0"/>
              <a:buNone/>
            </a:pPr>
            <a:r>
              <a:rPr lang="uk-UA" sz="1900" dirty="0"/>
              <a:t>– передбачати участь відповідачів та третіх сторін. </a:t>
            </a:r>
          </a:p>
          <a:p>
            <a:pPr marL="533400" indent="-533400">
              <a:lnSpc>
                <a:spcPct val="70000"/>
              </a:lnSpc>
              <a:buFont typeface="Arial" charset="0"/>
              <a:buNone/>
            </a:pPr>
            <a:r>
              <a:rPr lang="uk-UA" sz="1900" dirty="0"/>
              <a:t>Водночас, як тільки таку систему введено, вона стає ще одним надійним засобом у боротьбі з «брудними» грошима, отриманими від незаконної діяльності. </a:t>
            </a:r>
          </a:p>
        </p:txBody>
      </p:sp>
      <p:pic>
        <p:nvPicPr>
          <p:cNvPr id="61444" name="Picture 6" descr="f5391aa76bae4f08bb75344da87c8525--d-figures-stick-figures"/>
          <p:cNvPicPr>
            <a:picLocks noChangeAspect="1" noChangeArrowheads="1"/>
          </p:cNvPicPr>
          <p:nvPr/>
        </p:nvPicPr>
        <p:blipFill>
          <a:blip r:embed="rId2"/>
          <a:srcRect/>
          <a:stretch>
            <a:fillRect/>
          </a:stretch>
        </p:blipFill>
        <p:spPr bwMode="auto">
          <a:xfrm>
            <a:off x="10420668" y="2944972"/>
            <a:ext cx="1452562" cy="20272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idx="4294967295"/>
          </p:nvPr>
        </p:nvSpPr>
        <p:spPr>
          <a:xfrm>
            <a:off x="949325" y="365125"/>
            <a:ext cx="10404475" cy="566738"/>
          </a:xfrm>
        </p:spPr>
        <p:txBody>
          <a:bodyPr/>
          <a:lstStyle/>
          <a:p>
            <a:pPr algn="ctr"/>
            <a:r>
              <a:rPr lang="uk-UA" sz="3200" b="1"/>
              <a:t>...</a:t>
            </a:r>
          </a:p>
        </p:txBody>
      </p:sp>
      <p:sp>
        <p:nvSpPr>
          <p:cNvPr id="62467" name="Rectangle 3"/>
          <p:cNvSpPr>
            <a:spLocks noGrp="1"/>
          </p:cNvSpPr>
          <p:nvPr>
            <p:ph type="body" idx="4294967295"/>
          </p:nvPr>
        </p:nvSpPr>
        <p:spPr>
          <a:xfrm>
            <a:off x="222567" y="1943100"/>
            <a:ext cx="9680258" cy="4549775"/>
          </a:xfrm>
        </p:spPr>
        <p:txBody>
          <a:bodyPr/>
          <a:lstStyle/>
          <a:p>
            <a:pPr marL="533400" indent="-533400" algn="just">
              <a:lnSpc>
                <a:spcPct val="70000"/>
              </a:lnSpc>
              <a:buFont typeface="Arial" charset="0"/>
              <a:buNone/>
            </a:pPr>
            <a:r>
              <a:rPr lang="uk-UA" sz="2200" dirty="0"/>
              <a:t>Є </a:t>
            </a:r>
            <a:r>
              <a:rPr lang="uk-UA" sz="2200" b="1" dirty="0"/>
              <a:t>досвід інших держав,</a:t>
            </a:r>
            <a:r>
              <a:rPr lang="uk-UA" sz="2200" dirty="0"/>
              <a:t> як от Австралія, Болгарія, Ірландія, Італія, Канада, Нігерія, Нова Зеландія, Перу....</a:t>
            </a:r>
          </a:p>
          <a:p>
            <a:pPr marL="533400" indent="-533400" algn="just">
              <a:lnSpc>
                <a:spcPct val="70000"/>
              </a:lnSpc>
              <a:buFont typeface="Arial" charset="0"/>
              <a:buNone/>
            </a:pPr>
            <a:r>
              <a:rPr lang="uk-UA" sz="2200" dirty="0"/>
              <a:t>Стаття 667 КПК </a:t>
            </a:r>
            <a:r>
              <a:rPr lang="uk-UA" sz="2200" b="1" dirty="0"/>
              <a:t>Республіки Казахстан</a:t>
            </a:r>
            <a:r>
              <a:rPr lang="uk-UA" sz="2200" dirty="0"/>
              <a:t> містить такі підстави конфіскації майна до винесення </a:t>
            </a:r>
            <a:r>
              <a:rPr lang="uk-UA" sz="2200" dirty="0" err="1"/>
              <a:t>вироку</a:t>
            </a:r>
            <a:r>
              <a:rPr lang="uk-UA" sz="2200" dirty="0"/>
              <a:t>:</a:t>
            </a:r>
          </a:p>
          <a:p>
            <a:pPr marL="533400" indent="-533400" algn="just">
              <a:lnSpc>
                <a:spcPct val="70000"/>
              </a:lnSpc>
              <a:buFont typeface="Arial" charset="0"/>
              <a:buNone/>
            </a:pPr>
            <a:r>
              <a:rPr lang="uk-UA" sz="2200" dirty="0"/>
              <a:t>– підозрюваний, обвинувачений оголошені в міжнародний розшук;</a:t>
            </a:r>
          </a:p>
          <a:p>
            <a:pPr marL="533400" indent="-533400" algn="just">
              <a:lnSpc>
                <a:spcPct val="70000"/>
              </a:lnSpc>
              <a:buFont typeface="Arial" charset="0"/>
              <a:buNone/>
            </a:pPr>
            <a:r>
              <a:rPr lang="uk-UA" sz="2200" dirty="0"/>
              <a:t>– кримінальне переслідування припинено внаслідок </a:t>
            </a:r>
            <a:r>
              <a:rPr lang="uk-UA" sz="2200" dirty="0" err="1"/>
              <a:t>акта</a:t>
            </a:r>
            <a:r>
              <a:rPr lang="uk-UA" sz="2200" dirty="0"/>
              <a:t> амністії, закінчення терміну давності або стосовно померлого чи особи, яка має імунітет;</a:t>
            </a:r>
          </a:p>
          <a:p>
            <a:pPr marL="533400" indent="-533400" algn="just">
              <a:lnSpc>
                <a:spcPct val="70000"/>
              </a:lnSpc>
              <a:buFont typeface="Arial" charset="0"/>
              <a:buNone/>
            </a:pPr>
            <a:r>
              <a:rPr lang="uk-UA" sz="2200" dirty="0"/>
              <a:t>– особа вчинила заборонене діяння у стані неосудності;</a:t>
            </a:r>
          </a:p>
          <a:p>
            <a:pPr marL="533400" indent="-533400" algn="just">
              <a:lnSpc>
                <a:spcPct val="70000"/>
              </a:lnSpc>
              <a:buFont typeface="Arial" charset="0"/>
              <a:buNone/>
            </a:pPr>
            <a:r>
              <a:rPr lang="uk-UA" sz="2200" dirty="0"/>
              <a:t>– особа підлягає звільненню від КВ з підстав, передбачених КК (у зв'язку з діяльним каяттям, у разі перевищення меж необхідної оборони, у разі виконання умов процесуальної угоди про співробітництво або про визнання провини та повернення незаконно придбаних активів, згідно з примиренням, звільнення неповнолітніх, звільнення військовослужбовців, які вчинили деякі злочини внаслідок збігу тяжких обставин тощо).</a:t>
            </a:r>
          </a:p>
        </p:txBody>
      </p:sp>
      <p:pic>
        <p:nvPicPr>
          <p:cNvPr id="62468" name="object 4"/>
          <p:cNvPicPr>
            <a:picLocks noChangeAspect="1" noChangeArrowheads="1"/>
          </p:cNvPicPr>
          <p:nvPr/>
        </p:nvPicPr>
        <p:blipFill>
          <a:blip r:embed="rId2"/>
          <a:srcRect/>
          <a:stretch>
            <a:fillRect/>
          </a:stretch>
        </p:blipFill>
        <p:spPr bwMode="auto">
          <a:xfrm>
            <a:off x="9985058" y="2871787"/>
            <a:ext cx="1984375" cy="19748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idx="4294967295"/>
          </p:nvPr>
        </p:nvSpPr>
        <p:spPr>
          <a:xfrm>
            <a:off x="138112" y="565150"/>
            <a:ext cx="6020435" cy="1019175"/>
          </a:xfrm>
        </p:spPr>
        <p:txBody>
          <a:bodyPr/>
          <a:lstStyle/>
          <a:p>
            <a:pPr algn="ctr"/>
            <a:r>
              <a:rPr lang="uk-UA" sz="3600" b="1" dirty="0">
                <a:solidFill>
                  <a:schemeClr val="bg1"/>
                </a:solidFill>
                <a:effectLst>
                  <a:outerShdw blurRad="38100" dist="38100" dir="2700000" algn="tl">
                    <a:srgbClr val="000000">
                      <a:alpha val="43137"/>
                    </a:srgbClr>
                  </a:outerShdw>
                </a:effectLst>
              </a:rPr>
              <a:t>5. Види конфіскації майна за законодавством ЄС</a:t>
            </a:r>
          </a:p>
        </p:txBody>
      </p:sp>
      <p:sp>
        <p:nvSpPr>
          <p:cNvPr id="63491" name="Rectangle 3"/>
          <p:cNvSpPr>
            <a:spLocks noGrp="1"/>
          </p:cNvSpPr>
          <p:nvPr>
            <p:ph type="body" idx="4294967295"/>
          </p:nvPr>
        </p:nvSpPr>
        <p:spPr>
          <a:xfrm>
            <a:off x="243840" y="2306955"/>
            <a:ext cx="9652000" cy="3250565"/>
          </a:xfrm>
        </p:spPr>
        <p:txBody>
          <a:bodyPr/>
          <a:lstStyle/>
          <a:p>
            <a:pPr marL="533400" indent="-533400">
              <a:lnSpc>
                <a:spcPct val="70000"/>
              </a:lnSpc>
              <a:buFont typeface="Arial" charset="0"/>
              <a:buNone/>
            </a:pPr>
            <a:r>
              <a:rPr lang="uk-UA" sz="2400" dirty="0"/>
              <a:t>У Звіті щодо України – 2025: оцінка прогресу України у сфері запобігання та боротьби з корупцією (Повідомлення про політику розширення ЄС від 2025 року. Брюссель, 4 листопада 2025 року, SWD(2025) 759, остаточна редакція), зазначено, зокрема, що:</a:t>
            </a:r>
          </a:p>
          <a:p>
            <a:pPr marL="533400" indent="-533400">
              <a:lnSpc>
                <a:spcPct val="70000"/>
              </a:lnSpc>
              <a:buFont typeface="Arial" charset="0"/>
              <a:buNone/>
            </a:pPr>
            <a:r>
              <a:rPr lang="uk-UA" sz="2400" dirty="0"/>
              <a:t>– Україна повинна ще більше узгодити з </a:t>
            </a:r>
            <a:r>
              <a:rPr lang="uk-UA" sz="2400" b="1" dirty="0"/>
              <a:t>Директивою ЄС про повернення та конфіскацію активів</a:t>
            </a:r>
            <a:r>
              <a:rPr lang="uk-UA" sz="2400" dirty="0"/>
              <a:t> правила щодо конфіскації без винесення обвинувального </a:t>
            </a:r>
            <a:r>
              <a:rPr lang="uk-UA" sz="2400" dirty="0" err="1"/>
              <a:t>вироку</a:t>
            </a:r>
            <a:r>
              <a:rPr lang="uk-UA" sz="2400" dirty="0"/>
              <a:t> в кримінальному провадженні;</a:t>
            </a:r>
          </a:p>
          <a:p>
            <a:pPr marL="533400" indent="-533400">
              <a:lnSpc>
                <a:spcPct val="70000"/>
              </a:lnSpc>
              <a:buFont typeface="Arial" charset="0"/>
              <a:buNone/>
            </a:pPr>
            <a:r>
              <a:rPr lang="uk-UA" sz="2400" dirty="0"/>
              <a:t>– спеціальна конфіскація та розширена конфіскація застосовуються недостатньо;</a:t>
            </a:r>
          </a:p>
          <a:p>
            <a:pPr marL="533400" indent="-533400">
              <a:lnSpc>
                <a:spcPct val="70000"/>
              </a:lnSpc>
              <a:buFont typeface="Arial" charset="0"/>
              <a:buNone/>
            </a:pPr>
            <a:r>
              <a:rPr lang="uk-UA" sz="2400" dirty="0"/>
              <a:t>– зведені статистичні дані щодо конфіскації не виробляються. </a:t>
            </a:r>
          </a:p>
        </p:txBody>
      </p:sp>
      <p:pic>
        <p:nvPicPr>
          <p:cNvPr id="63492" name="Picture 8" descr="4b8175957293bbf8c0452fe966bfb3ce--white-people-friendship"/>
          <p:cNvPicPr>
            <a:picLocks noChangeAspect="1" noChangeArrowheads="1"/>
          </p:cNvPicPr>
          <p:nvPr/>
        </p:nvPicPr>
        <p:blipFill>
          <a:blip r:embed="rId2"/>
          <a:srcRect/>
          <a:stretch>
            <a:fillRect/>
          </a:stretch>
        </p:blipFill>
        <p:spPr bwMode="auto">
          <a:xfrm>
            <a:off x="10108247" y="2813049"/>
            <a:ext cx="1839913" cy="22383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idx="4294967295"/>
          </p:nvPr>
        </p:nvSpPr>
        <p:spPr>
          <a:xfrm>
            <a:off x="257175" y="928688"/>
            <a:ext cx="4597400" cy="762000"/>
          </a:xfrm>
        </p:spPr>
        <p:txBody>
          <a:bodyPr/>
          <a:lstStyle/>
          <a:p>
            <a:pPr algn="ctr"/>
            <a:r>
              <a:rPr lang="uk-UA" sz="3600" b="1" dirty="0">
                <a:solidFill>
                  <a:schemeClr val="bg1"/>
                </a:solidFill>
                <a:effectLst>
                  <a:outerShdw blurRad="38100" dist="38100" dir="2700000" algn="tl">
                    <a:srgbClr val="000000">
                      <a:alpha val="43137"/>
                    </a:srgbClr>
                  </a:outerShdw>
                </a:effectLst>
              </a:rPr>
              <a:t>1. Ключові поняття</a:t>
            </a:r>
          </a:p>
        </p:txBody>
      </p:sp>
      <p:sp>
        <p:nvSpPr>
          <p:cNvPr id="46083" name="Rectangle 3"/>
          <p:cNvSpPr>
            <a:spLocks noGrp="1"/>
          </p:cNvSpPr>
          <p:nvPr>
            <p:ph type="body" sz="half" idx="4294967295"/>
          </p:nvPr>
        </p:nvSpPr>
        <p:spPr>
          <a:xfrm>
            <a:off x="257175" y="1920240"/>
            <a:ext cx="11823065" cy="4671060"/>
          </a:xfrm>
        </p:spPr>
        <p:txBody>
          <a:bodyPr/>
          <a:lstStyle/>
          <a:p>
            <a:pPr>
              <a:buFont typeface="Arial" charset="0"/>
              <a:buNone/>
            </a:pPr>
            <a:r>
              <a:rPr lang="uk-UA" sz="1900" dirty="0"/>
              <a:t>Ст. 41 Конституції: конфіскація майна може бути застосована виключно за рішенням суду у випадках, обсязі та порядку, встановлених законом. </a:t>
            </a:r>
          </a:p>
          <a:p>
            <a:pPr>
              <a:buFont typeface="Arial" charset="0"/>
              <a:buNone/>
            </a:pPr>
            <a:r>
              <a:rPr lang="uk-UA" sz="1900" dirty="0"/>
              <a:t>Але що таке конфіскація – Конституція не каже.</a:t>
            </a:r>
          </a:p>
          <a:p>
            <a:pPr>
              <a:buFont typeface="Arial" charset="0"/>
              <a:buNone/>
            </a:pPr>
            <a:r>
              <a:rPr lang="uk-UA" sz="1900" dirty="0"/>
              <a:t>Поняття </a:t>
            </a:r>
            <a:r>
              <a:rPr lang="uk-UA" sz="1900" b="1" i="1" dirty="0"/>
              <a:t>конфіскації</a:t>
            </a:r>
            <a:r>
              <a:rPr lang="uk-UA" sz="1900" dirty="0"/>
              <a:t> можна вивести зі ст. 354 ЦК – як позбавлення особи права власності на майно, яке застосовується за рішенням суду як санкція за вчинення правопорушення у випадках, встановлених законом.</a:t>
            </a:r>
          </a:p>
          <a:p>
            <a:pPr>
              <a:buFont typeface="Arial" charset="0"/>
              <a:buNone/>
            </a:pPr>
            <a:r>
              <a:rPr lang="uk-UA" sz="1900" dirty="0"/>
              <a:t>З цього визначення випливають такі </a:t>
            </a:r>
            <a:r>
              <a:rPr lang="uk-UA" sz="1900" b="1" dirty="0"/>
              <a:t>ознаки конфіскації:</a:t>
            </a:r>
            <a:endParaRPr lang="uk-UA" sz="1900" dirty="0"/>
          </a:p>
          <a:p>
            <a:pPr>
              <a:buFont typeface="Arial" charset="0"/>
              <a:buNone/>
            </a:pPr>
            <a:r>
              <a:rPr lang="uk-UA" sz="1900" dirty="0"/>
              <a:t>1) її змістом є позбавлення особи права власності на майно, тобто позбавлення права володіти майном, права розпоряджатися і права користуватися ним;</a:t>
            </a:r>
          </a:p>
          <a:p>
            <a:pPr>
              <a:buFont typeface="Arial" charset="0"/>
              <a:buNone/>
            </a:pPr>
            <a:r>
              <a:rPr lang="uk-UA" sz="1900" dirty="0"/>
              <a:t>2) вона застосовується виключно за рішенням суду (а не якогось іншого компетентного органу, як про це зазначено в окремих конвенціях);</a:t>
            </a:r>
          </a:p>
          <a:p>
            <a:pPr>
              <a:buFont typeface="Arial" charset="0"/>
              <a:buNone/>
            </a:pPr>
            <a:r>
              <a:rPr lang="uk-UA" sz="1900" dirty="0"/>
              <a:t>3) вона застосовується виключно у випадках, встановлених законом (а не підзаконним актом);</a:t>
            </a:r>
          </a:p>
          <a:p>
            <a:pPr>
              <a:buFont typeface="Arial" charset="0"/>
              <a:buNone/>
            </a:pPr>
            <a:r>
              <a:rPr lang="uk-UA" sz="1900" dirty="0"/>
              <a:t>4) вона застосовується як санкція за вчинення правопорушення.</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p:cNvSpPr>
          <p:nvPr>
            <p:ph type="body" idx="4294967295"/>
          </p:nvPr>
        </p:nvSpPr>
        <p:spPr>
          <a:xfrm>
            <a:off x="2141538" y="1790700"/>
            <a:ext cx="9941242" cy="4427220"/>
          </a:xfrm>
        </p:spPr>
        <p:txBody>
          <a:bodyPr/>
          <a:lstStyle/>
          <a:p>
            <a:pPr marL="533400" indent="-533400" algn="just">
              <a:lnSpc>
                <a:spcPct val="70000"/>
              </a:lnSpc>
              <a:buFont typeface="Arial" charset="0"/>
              <a:buNone/>
            </a:pPr>
            <a:r>
              <a:rPr lang="uk-UA" sz="2200" dirty="0"/>
              <a:t>З метою вдосконалення заходів боротьби з організованою злочинністю шляхом конфіскації доходів від незаконної діяльності Європарламент та Рада прийняли </a:t>
            </a:r>
            <a:r>
              <a:rPr lang="uk-UA" sz="2200" b="1" dirty="0"/>
              <a:t>Директиву 2014/42/ЄС про заморожування та конфіскацію засобів і доходів, одержаних злочинним шляхом, в Європейському Союзі</a:t>
            </a:r>
            <a:r>
              <a:rPr lang="uk-UA" sz="2200" dirty="0"/>
              <a:t>, яка ґрунтується на ст. 82 (2) та ст. 83 (1) Договору про функціонування Європейського Союзу. </a:t>
            </a:r>
          </a:p>
          <a:p>
            <a:pPr marL="533400" indent="-533400" algn="just">
              <a:lnSpc>
                <a:spcPct val="70000"/>
              </a:lnSpc>
              <a:buFont typeface="Arial" charset="0"/>
              <a:buNone/>
            </a:pPr>
            <a:r>
              <a:rPr lang="uk-UA" sz="2200" dirty="0"/>
              <a:t>Директиву має бути </a:t>
            </a:r>
            <a:r>
              <a:rPr lang="uk-UA" sz="2200" dirty="0" err="1"/>
              <a:t>імплементовано</a:t>
            </a:r>
            <a:r>
              <a:rPr lang="uk-UA" sz="2200" dirty="0"/>
              <a:t> державами-членами </a:t>
            </a:r>
            <a:r>
              <a:rPr lang="uk-UA" sz="2200" u="sng" dirty="0"/>
              <a:t>до 23.11.2026.</a:t>
            </a:r>
          </a:p>
          <a:p>
            <a:pPr marL="533400" indent="-533400" algn="just">
              <a:lnSpc>
                <a:spcPct val="70000"/>
              </a:lnSpc>
              <a:buFont typeface="Arial" charset="0"/>
              <a:buNone/>
            </a:pPr>
            <a:r>
              <a:rPr lang="uk-UA" sz="2200" dirty="0"/>
              <a:t>Директива називає такі </a:t>
            </a:r>
            <a:r>
              <a:rPr lang="uk-UA" sz="2200" b="1" dirty="0"/>
              <a:t>види конфіскації:</a:t>
            </a:r>
            <a:endParaRPr lang="uk-UA" sz="2200" dirty="0"/>
          </a:p>
          <a:p>
            <a:pPr marL="533400" indent="-533400" algn="just">
              <a:lnSpc>
                <a:spcPct val="70000"/>
              </a:lnSpc>
              <a:buFont typeface="Arial" charset="0"/>
              <a:buNone/>
            </a:pPr>
            <a:r>
              <a:rPr lang="uk-UA" sz="2200" dirty="0"/>
              <a:t>1) конфіскація (базова);</a:t>
            </a:r>
          </a:p>
          <a:p>
            <a:pPr marL="533400" indent="-533400" algn="just">
              <a:lnSpc>
                <a:spcPct val="70000"/>
              </a:lnSpc>
              <a:buFont typeface="Arial" charset="0"/>
              <a:buNone/>
            </a:pPr>
            <a:r>
              <a:rPr lang="uk-UA" sz="2200" dirty="0"/>
              <a:t>2) конфіскація у третіх осіб;</a:t>
            </a:r>
          </a:p>
          <a:p>
            <a:pPr marL="533400" indent="-533400" algn="just">
              <a:lnSpc>
                <a:spcPct val="70000"/>
              </a:lnSpc>
              <a:buFont typeface="Arial" charset="0"/>
              <a:buNone/>
            </a:pPr>
            <a:r>
              <a:rPr lang="uk-UA" sz="2200" dirty="0"/>
              <a:t>3) розширена конфіскація;</a:t>
            </a:r>
          </a:p>
          <a:p>
            <a:pPr marL="533400" indent="-533400" algn="just">
              <a:lnSpc>
                <a:spcPct val="70000"/>
              </a:lnSpc>
              <a:buFont typeface="Arial" charset="0"/>
              <a:buNone/>
            </a:pPr>
            <a:r>
              <a:rPr lang="uk-UA" sz="2200" dirty="0"/>
              <a:t>4) конфіскація без попереднього засудження;</a:t>
            </a:r>
          </a:p>
          <a:p>
            <a:pPr marL="533400" indent="-533400" algn="just">
              <a:lnSpc>
                <a:spcPct val="70000"/>
              </a:lnSpc>
              <a:buFont typeface="Arial" charset="0"/>
              <a:buNone/>
            </a:pPr>
            <a:r>
              <a:rPr lang="uk-UA" sz="2200" dirty="0"/>
              <a:t>5) конфіскація майна невідомого походження у зв’язку зі злочинною діяльністю.</a:t>
            </a:r>
          </a:p>
        </p:txBody>
      </p:sp>
      <p:pic>
        <p:nvPicPr>
          <p:cNvPr id="64516" name="Picture 9" descr="9d2f8f564291a458e14fa761c205b38d--mental-illness-stigma-health-challenge"/>
          <p:cNvPicPr>
            <a:picLocks noChangeAspect="1" noChangeArrowheads="1"/>
          </p:cNvPicPr>
          <p:nvPr/>
        </p:nvPicPr>
        <p:blipFill>
          <a:blip r:embed="rId2"/>
          <a:srcRect/>
          <a:stretch>
            <a:fillRect/>
          </a:stretch>
        </p:blipFill>
        <p:spPr bwMode="auto">
          <a:xfrm>
            <a:off x="109220" y="2980531"/>
            <a:ext cx="1900238" cy="190023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p:cNvSpPr>
          <p:nvPr>
            <p:ph type="body" idx="4294967295"/>
          </p:nvPr>
        </p:nvSpPr>
        <p:spPr>
          <a:xfrm>
            <a:off x="81281" y="1739900"/>
            <a:ext cx="11775440" cy="4599940"/>
          </a:xfrm>
        </p:spPr>
        <p:txBody>
          <a:bodyPr/>
          <a:lstStyle/>
          <a:p>
            <a:pPr marL="533400" indent="-533400" algn="just">
              <a:lnSpc>
                <a:spcPct val="70000"/>
              </a:lnSpc>
              <a:buFont typeface="Arial" charset="0"/>
              <a:buNone/>
            </a:pPr>
            <a:r>
              <a:rPr lang="uk-UA" sz="1900" b="1" dirty="0"/>
              <a:t>Стаття 12. Конфіскація</a:t>
            </a:r>
          </a:p>
          <a:p>
            <a:pPr marL="533400" indent="-533400" algn="just">
              <a:lnSpc>
                <a:spcPct val="70000"/>
              </a:lnSpc>
              <a:buFont typeface="Arial" charset="0"/>
              <a:buNone/>
            </a:pPr>
            <a:r>
              <a:rPr lang="uk-UA" sz="1900" b="1" dirty="0"/>
              <a:t>(1) Держави-члени вживають необхідних заходів для того, щоб знаряддя вчинення злочину та доходи від злочину, за який винесено остаточний вирок, у тому числі заочно, могли бути конфісковані повністю або частково.</a:t>
            </a:r>
          </a:p>
          <a:p>
            <a:pPr marL="533400" indent="-533400" algn="just">
              <a:lnSpc>
                <a:spcPct val="70000"/>
              </a:lnSpc>
              <a:buFont typeface="Arial" charset="0"/>
              <a:buNone/>
            </a:pPr>
            <a:r>
              <a:rPr lang="uk-UA" sz="1900" b="1" dirty="0"/>
              <a:t>(2) Держави-члени вживають необхідних заходів для того, щоб могло бути конфісковане майно, вартість якого дорівнює вартості знарядь злочину або доходів від злочину, за який винесено остаточний вирок, у тому числі заочно. Така конфіскація може здійснюватися як </a:t>
            </a:r>
            <a:r>
              <a:rPr lang="uk-UA" sz="1900" b="1" dirty="0" err="1"/>
              <a:t>субсидіарно</a:t>
            </a:r>
            <a:r>
              <a:rPr lang="uk-UA" sz="1900" b="1" dirty="0"/>
              <a:t>, так і альтернативно конфіскації, передбаченій у пункті 1. </a:t>
            </a:r>
          </a:p>
          <a:p>
            <a:pPr marL="533400" indent="-533400" algn="just">
              <a:lnSpc>
                <a:spcPct val="70000"/>
              </a:lnSpc>
              <a:buFont typeface="Arial" charset="0"/>
              <a:buNone/>
            </a:pPr>
            <a:r>
              <a:rPr lang="uk-UA" sz="1900" dirty="0"/>
              <a:t>Ст. 12 Директиви регулює базовий випадок конфіскації – на підставі </a:t>
            </a:r>
            <a:r>
              <a:rPr lang="uk-UA" sz="1900" i="1" dirty="0"/>
              <a:t>остаточного </a:t>
            </a:r>
            <a:r>
              <a:rPr lang="uk-UA" sz="1900" i="1" dirty="0" err="1"/>
              <a:t>вироку</a:t>
            </a:r>
            <a:r>
              <a:rPr lang="uk-UA" sz="1900" dirty="0"/>
              <a:t> за відповідний злочин. </a:t>
            </a:r>
          </a:p>
          <a:p>
            <a:pPr marL="533400" indent="-533400" algn="just">
              <a:lnSpc>
                <a:spcPct val="70000"/>
              </a:lnSpc>
              <a:buFont typeface="Arial" charset="0"/>
              <a:buNone/>
            </a:pPr>
            <a:r>
              <a:rPr lang="uk-UA" sz="1900" dirty="0"/>
              <a:t>Доходи мають охоплювати:</a:t>
            </a:r>
          </a:p>
          <a:p>
            <a:pPr marL="533400" indent="-533400" algn="just">
              <a:lnSpc>
                <a:spcPct val="70000"/>
              </a:lnSpc>
              <a:buFont typeface="Arial" charset="0"/>
              <a:buNone/>
            </a:pPr>
            <a:r>
              <a:rPr lang="uk-UA" sz="1900" dirty="0"/>
              <a:t>– всі активи, включаючи ті, що були повністю чи частково перетворені або конвертовані в інші активи, </a:t>
            </a:r>
          </a:p>
          <a:p>
            <a:pPr marL="533400" indent="-533400" algn="just">
              <a:lnSpc>
                <a:spcPct val="70000"/>
              </a:lnSpc>
              <a:buFont typeface="Arial" charset="0"/>
              <a:buNone/>
            </a:pPr>
            <a:r>
              <a:rPr lang="uk-UA" sz="1900" dirty="0"/>
              <a:t>– активи, що були змішані з активами, придбаними з законних джерел, до розміру оціночної вартості доходів, які були змішані;</a:t>
            </a:r>
          </a:p>
          <a:p>
            <a:pPr marL="533400" indent="-533400" algn="just">
              <a:lnSpc>
                <a:spcPct val="70000"/>
              </a:lnSpc>
              <a:buFont typeface="Arial" charset="0"/>
              <a:buNone/>
            </a:pPr>
            <a:r>
              <a:rPr lang="uk-UA" sz="1900" dirty="0"/>
              <a:t>– доходи або інші вигоди, отримані від доходів від злочинної діяльності або від активів, в які або за допомогою яких ці доходи від злочинної діяльності були перетворені, конвертовані або змішані.</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p:cNvSpPr>
          <p:nvPr>
            <p:ph type="body" idx="4294967295"/>
          </p:nvPr>
        </p:nvSpPr>
        <p:spPr>
          <a:xfrm>
            <a:off x="319722" y="1765300"/>
            <a:ext cx="11663680" cy="5092700"/>
          </a:xfrm>
        </p:spPr>
        <p:txBody>
          <a:bodyPr/>
          <a:lstStyle/>
          <a:p>
            <a:pPr marL="533400" indent="-533400">
              <a:lnSpc>
                <a:spcPct val="70000"/>
              </a:lnSpc>
              <a:buFont typeface="Arial" charset="0"/>
              <a:buNone/>
            </a:pPr>
            <a:r>
              <a:rPr lang="uk-UA" sz="1700" b="1" dirty="0"/>
              <a:t>Стаття 13. Конфіскація у третіх осіб</a:t>
            </a:r>
          </a:p>
          <a:p>
            <a:pPr marL="533400" indent="-533400">
              <a:lnSpc>
                <a:spcPct val="70000"/>
              </a:lnSpc>
              <a:buFont typeface="Arial" charset="0"/>
              <a:buNone/>
            </a:pPr>
            <a:r>
              <a:rPr lang="uk-UA" sz="1700" b="1" dirty="0"/>
              <a:t>(1) Держави-члени вживають необхідних заходів для того, щоб забезпечити можливість конфіскації доходів або інших активів, вартість яких відповідає доходам, що були прямо або опосередковано передані підозрюваною або обвинуваченою особою третім особам або придбані третіми особами у підозрюваної або обвинуваченої особи.</a:t>
            </a:r>
          </a:p>
          <a:p>
            <a:pPr marL="533400" indent="-533400">
              <a:lnSpc>
                <a:spcPct val="70000"/>
              </a:lnSpc>
              <a:buFont typeface="Arial" charset="0"/>
              <a:buNone/>
            </a:pPr>
            <a:r>
              <a:rPr lang="uk-UA" sz="1700" b="1" dirty="0"/>
              <a:t>Конфіскація доходів або інших активів, зазначених у підпункті 1, можлива, якщо національний суд на підставі конкретних фактів або обставин справи встановив, що відповідні треті особи знали або повинні були знати, що передача або придбання має на меті уникнення конфіскації.</a:t>
            </a:r>
          </a:p>
          <a:p>
            <a:pPr marL="533400" indent="-533400">
              <a:lnSpc>
                <a:spcPct val="70000"/>
              </a:lnSpc>
              <a:buFont typeface="Arial" charset="0"/>
              <a:buNone/>
            </a:pPr>
            <a:r>
              <a:rPr lang="uk-UA" sz="1700" b="1" dirty="0"/>
              <a:t>Такі факти та обставини включають наступне:</a:t>
            </a:r>
          </a:p>
          <a:p>
            <a:pPr marL="533400" indent="-533400">
              <a:lnSpc>
                <a:spcPct val="70000"/>
              </a:lnSpc>
              <a:buFont typeface="Arial" charset="0"/>
              <a:buNone/>
            </a:pPr>
            <a:r>
              <a:rPr lang="uk-UA" sz="1700" b="1" dirty="0"/>
              <a:t>а) передача або придбання відбулося безоплатно або за суму, яка явно не відповідає ринковій вартості майна, або</a:t>
            </a:r>
          </a:p>
          <a:p>
            <a:pPr marL="533400" indent="-533400">
              <a:lnSpc>
                <a:spcPct val="70000"/>
              </a:lnSpc>
              <a:buFont typeface="Arial" charset="0"/>
              <a:buNone/>
            </a:pPr>
            <a:r>
              <a:rPr lang="uk-UA" sz="1700" b="1" dirty="0"/>
              <a:t>б) майно було передано тісно пов'язаним особам, при цьому воно залишається під фактичним контролем підозрюваної або обвинуваченої особи.</a:t>
            </a:r>
          </a:p>
          <a:p>
            <a:pPr marL="533400" indent="-533400">
              <a:lnSpc>
                <a:spcPct val="70000"/>
              </a:lnSpc>
              <a:buFont typeface="Arial" charset="0"/>
              <a:buNone/>
            </a:pPr>
            <a:r>
              <a:rPr lang="uk-UA" sz="1700" b="1" dirty="0"/>
              <a:t>(2) Пункт 1 не зачіпає прав добросовісних третіх осіб. </a:t>
            </a:r>
          </a:p>
          <a:p>
            <a:pPr marL="533400" indent="-533400">
              <a:lnSpc>
                <a:spcPct val="70000"/>
              </a:lnSpc>
              <a:buFont typeface="Arial" charset="0"/>
              <a:buNone/>
            </a:pPr>
            <a:endParaRPr lang="uk-UA" sz="1700" b="1" dirty="0"/>
          </a:p>
          <a:p>
            <a:pPr marL="533400" indent="-533400">
              <a:lnSpc>
                <a:spcPct val="70000"/>
              </a:lnSpc>
              <a:buFont typeface="Arial" charset="0"/>
              <a:buNone/>
            </a:pPr>
            <a:r>
              <a:rPr lang="uk-UA" sz="1700" i="1" dirty="0"/>
              <a:t>Тісно пов'язані особи</a:t>
            </a:r>
            <a:r>
              <a:rPr lang="uk-UA" sz="1700" dirty="0"/>
              <a:t> – члени сім'ї або фізичні особи, які мають правові угоди або інші тісні ділові відносини з підозрюваною або обвинуваченою особою, або юридичні особи, до адміністративних, керівних або наглядових органів яких належить підозрювана чи обвинувачена особа або член її сім'ї.</a:t>
            </a:r>
          </a:p>
          <a:p>
            <a:pPr marL="533400" indent="-533400">
              <a:lnSpc>
                <a:spcPct val="70000"/>
              </a:lnSpc>
              <a:buFont typeface="Arial" charset="0"/>
              <a:buNone/>
            </a:pPr>
            <a:r>
              <a:rPr lang="uk-UA" sz="1700" dirty="0"/>
              <a:t>Це стосується також і юридичних осіб.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idx="4294967295"/>
          </p:nvPr>
        </p:nvSpPr>
        <p:spPr>
          <a:xfrm>
            <a:off x="949325" y="365125"/>
            <a:ext cx="10404475" cy="782638"/>
          </a:xfrm>
        </p:spPr>
        <p:txBody>
          <a:bodyPr/>
          <a:lstStyle/>
          <a:p>
            <a:pPr algn="ctr"/>
            <a:r>
              <a:rPr lang="uk-UA" sz="3200" b="1"/>
              <a:t>...</a:t>
            </a:r>
          </a:p>
        </p:txBody>
      </p:sp>
      <p:sp>
        <p:nvSpPr>
          <p:cNvPr id="67587" name="Rectangle 3"/>
          <p:cNvSpPr>
            <a:spLocks noGrp="1"/>
          </p:cNvSpPr>
          <p:nvPr>
            <p:ph type="body" idx="4294967295"/>
          </p:nvPr>
        </p:nvSpPr>
        <p:spPr>
          <a:xfrm>
            <a:off x="71120" y="1780540"/>
            <a:ext cx="11785599" cy="4447540"/>
          </a:xfrm>
        </p:spPr>
        <p:txBody>
          <a:bodyPr/>
          <a:lstStyle/>
          <a:p>
            <a:pPr marL="533400" indent="-533400" algn="just">
              <a:lnSpc>
                <a:spcPct val="70000"/>
              </a:lnSpc>
              <a:buFont typeface="Arial" charset="0"/>
              <a:buNone/>
            </a:pPr>
            <a:r>
              <a:rPr lang="uk-UA" sz="1700" b="1" dirty="0"/>
              <a:t>Стаття 14. Розширена конфіскація</a:t>
            </a:r>
          </a:p>
          <a:p>
            <a:pPr marL="533400" indent="-533400" algn="just">
              <a:lnSpc>
                <a:spcPct val="70000"/>
              </a:lnSpc>
              <a:buFont typeface="Arial" charset="0"/>
              <a:buNone/>
            </a:pPr>
            <a:r>
              <a:rPr lang="uk-UA" sz="1700" b="1" dirty="0"/>
              <a:t>(1) Держави-члени вживають необхідних заходів для того, щоб майно особи, засудженої за злочин, який, як передбачається, прямо або опосередковано приносить економічну вигоду, могло бути конфісковане повністю або частково, якщо національний суд переконаний, що це майно було отримане в результаті злочинної діяльності.</a:t>
            </a:r>
          </a:p>
          <a:p>
            <a:pPr marL="533400" indent="-533400" algn="just">
              <a:lnSpc>
                <a:spcPct val="70000"/>
              </a:lnSpc>
              <a:buFont typeface="Arial" charset="0"/>
              <a:buNone/>
            </a:pPr>
            <a:r>
              <a:rPr lang="uk-UA" sz="1700" b="1" dirty="0"/>
              <a:t>(2) При встановленні того, чи були відповідні об'єкти майна отримані в результаті злочинної діяльності, слід враховувати всі обставини справи, включаючи конкретні факти та наявні докази, такі як невідповідність вартості об'єктів майна легітимним доходам засудженої особи.</a:t>
            </a:r>
          </a:p>
          <a:p>
            <a:pPr marL="533400" indent="-533400" algn="just">
              <a:lnSpc>
                <a:spcPct val="70000"/>
              </a:lnSpc>
              <a:buFont typeface="Arial" charset="0"/>
              <a:buNone/>
            </a:pPr>
            <a:r>
              <a:rPr lang="uk-UA" sz="1700" b="1" dirty="0"/>
              <a:t>(3) У розумінні цієї статті термін «злочин» охоплює щонайменше злочини, зазначені в статті 2, пункти 1–3, якщо такі злочини караються позбавленням волі на строк не менше чотирьох років.</a:t>
            </a:r>
          </a:p>
          <a:p>
            <a:pPr marL="533400" indent="-533400" algn="just">
              <a:lnSpc>
                <a:spcPct val="70000"/>
              </a:lnSpc>
              <a:buFont typeface="Arial" charset="0"/>
              <a:buNone/>
            </a:pPr>
            <a:r>
              <a:rPr lang="uk-UA" sz="1700" u="sng" dirty="0"/>
              <a:t>Для ефективної боротьби з організованою злочинністю</a:t>
            </a:r>
            <a:r>
              <a:rPr lang="uk-UA" sz="1700" dirty="0"/>
              <a:t> Директива вважає за необхідне, щоб за певних умов, після кримінального засудження за злочин, який приніс економічну вигоду, конфісковували не лише активи, включно з доходами від злочинів і знаряддя їх вчинення, але й майно, яке суд вважає отриманим в результаті злочинної діяльності.</a:t>
            </a:r>
          </a:p>
          <a:p>
            <a:pPr marL="533400" indent="-533400" algn="just">
              <a:lnSpc>
                <a:spcPct val="70000"/>
              </a:lnSpc>
              <a:buFont typeface="Arial" charset="0"/>
              <a:buNone/>
            </a:pPr>
            <a:r>
              <a:rPr lang="uk-UA" sz="1700" dirty="0"/>
              <a:t>Розширена конфіскація завжди розглядається тоді, коли між відповідним майном та злочином, за який було винесено </a:t>
            </a:r>
            <a:r>
              <a:rPr lang="uk-UA" sz="1700" i="1" dirty="0"/>
              <a:t>остаточний вирок, немає зв'язку</a:t>
            </a:r>
            <a:r>
              <a:rPr lang="uk-UA" sz="1700" dirty="0"/>
              <a:t>, </a:t>
            </a:r>
            <a:r>
              <a:rPr lang="uk-UA" sz="1700" u="sng" dirty="0"/>
              <a:t>внаслідок чого не йдеться про конфіскацію за ст. 12.</a:t>
            </a:r>
          </a:p>
          <a:p>
            <a:pPr marL="533400" indent="-533400" algn="just">
              <a:lnSpc>
                <a:spcPct val="70000"/>
              </a:lnSpc>
              <a:buFont typeface="Arial" charset="0"/>
              <a:buNone/>
            </a:pPr>
            <a:r>
              <a:rPr lang="uk-UA" sz="1700" dirty="0"/>
              <a:t>Окремі злочини </a:t>
            </a:r>
            <a:r>
              <a:rPr lang="uk-UA" sz="1700" i="1" dirty="0"/>
              <a:t>не обов'язково мають бути доведені</a:t>
            </a:r>
            <a:r>
              <a:rPr lang="uk-UA" sz="1700" dirty="0"/>
              <a:t> (у ступені, необхідному для встановлення вини), проте суд повинен бути переконаний, що майно отримано в результаті злочинної діяльності (зокрема, коли вартість майнових об'єктів істотно не відповідає легальним доходам засудженої особи).</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p:cNvSpPr>
          <p:nvPr>
            <p:ph type="body" idx="4294967295"/>
          </p:nvPr>
        </p:nvSpPr>
        <p:spPr>
          <a:xfrm>
            <a:off x="195262" y="1828484"/>
            <a:ext cx="10595426" cy="4226876"/>
          </a:xfrm>
        </p:spPr>
        <p:txBody>
          <a:bodyPr/>
          <a:lstStyle/>
          <a:p>
            <a:pPr marL="533400" indent="-533400" algn="just">
              <a:lnSpc>
                <a:spcPct val="70000"/>
              </a:lnSpc>
              <a:buFont typeface="Arial" charset="0"/>
              <a:buNone/>
            </a:pPr>
            <a:r>
              <a:rPr lang="uk-UA" sz="1700" b="1" dirty="0"/>
              <a:t>Стаття 15. Конфіскація без попереднього засудження</a:t>
            </a:r>
          </a:p>
          <a:p>
            <a:pPr marL="533400" indent="-533400" algn="just">
              <a:lnSpc>
                <a:spcPct val="70000"/>
              </a:lnSpc>
              <a:buFont typeface="Arial" charset="0"/>
              <a:buNone/>
            </a:pPr>
            <a:r>
              <a:rPr lang="uk-UA" sz="1700" b="1" dirty="0"/>
              <a:t>(1) Держави-члени вживають необхідних заходів для того, щоб за умов, передбачених у пункті 2 цієї статті, забезпечити можливість конфіскації знарядь злочину, доходів або майна відповідно до статті 12 або доходів або майна, переданих третім особам, відповідно до статті 13, якщо кримінальне провадження було розпочато, але не могло бути продовжено через одну або декілька з таких обставин:</a:t>
            </a:r>
          </a:p>
          <a:p>
            <a:pPr marL="533400" indent="-533400" algn="just">
              <a:lnSpc>
                <a:spcPct val="70000"/>
              </a:lnSpc>
              <a:buFont typeface="Arial" charset="0"/>
              <a:buNone/>
            </a:pPr>
            <a:r>
              <a:rPr lang="uk-UA" sz="1700" b="1" dirty="0"/>
              <a:t>a) хвороба підозрюваної або обвинуваченої особи;</a:t>
            </a:r>
          </a:p>
          <a:p>
            <a:pPr marL="533400" indent="-533400" algn="just">
              <a:lnSpc>
                <a:spcPct val="70000"/>
              </a:lnSpc>
              <a:buFont typeface="Arial" charset="0"/>
              <a:buNone/>
            </a:pPr>
            <a:r>
              <a:rPr lang="uk-UA" sz="1700" b="1" dirty="0"/>
              <a:t>b) втеча підозрюваної або обвинуваченої особи;</a:t>
            </a:r>
          </a:p>
          <a:p>
            <a:pPr marL="533400" indent="-533400" algn="just">
              <a:lnSpc>
                <a:spcPct val="70000"/>
              </a:lnSpc>
              <a:buFont typeface="Arial" charset="0"/>
              <a:buNone/>
            </a:pPr>
            <a:r>
              <a:rPr lang="uk-UA" sz="1700" b="1" dirty="0"/>
              <a:t>c) смерть підозрюваної або обвинуваченої особи;</a:t>
            </a:r>
          </a:p>
          <a:p>
            <a:pPr marL="533400" indent="-533400" algn="just">
              <a:lnSpc>
                <a:spcPct val="70000"/>
              </a:lnSpc>
              <a:buFont typeface="Arial" charset="0"/>
              <a:buNone/>
            </a:pPr>
            <a:r>
              <a:rPr lang="uk-UA" sz="1700" b="1" dirty="0"/>
              <a:t>d) строк давності за відповідний злочин згідно з національним законодавством становить менше 15 років і минув після порушення кримінальної справи.</a:t>
            </a:r>
          </a:p>
          <a:p>
            <a:pPr marL="533400" indent="-533400" algn="just">
              <a:lnSpc>
                <a:spcPct val="70000"/>
              </a:lnSpc>
              <a:buFont typeface="Arial" charset="0"/>
              <a:buNone/>
            </a:pPr>
            <a:r>
              <a:rPr lang="uk-UA" sz="1700" b="1" dirty="0"/>
              <a:t>(2) Конфіскація без попереднього засудження відповідно до цієї статті обмежується випадками, коли кримінальне провадження без наявності обставин, зазначених у пункті 1, </a:t>
            </a:r>
            <a:r>
              <a:rPr lang="uk-UA" sz="1700" b="1" dirty="0">
                <a:solidFill>
                  <a:srgbClr val="ED2B36"/>
                </a:solidFill>
              </a:rPr>
              <a:t>*</a:t>
            </a:r>
            <a:r>
              <a:rPr lang="uk-UA" sz="1700" b="1" dirty="0"/>
              <a:t>могло б принаймні призвести до кримінального засудження за </a:t>
            </a:r>
            <a:r>
              <a:rPr lang="uk-UA" sz="1700" b="1" dirty="0">
                <a:solidFill>
                  <a:srgbClr val="ED2B36"/>
                </a:solidFill>
              </a:rPr>
              <a:t>*</a:t>
            </a:r>
            <a:r>
              <a:rPr lang="uk-UA" sz="1700" b="1" dirty="0"/>
              <a:t>діяння, яке, ймовірно, прямо або опосередковано призведе до значної економічної вигоди, і коли </a:t>
            </a:r>
            <a:r>
              <a:rPr lang="uk-UA" sz="1700" b="1" dirty="0">
                <a:solidFill>
                  <a:srgbClr val="ED2B36"/>
                </a:solidFill>
              </a:rPr>
              <a:t>*</a:t>
            </a:r>
            <a:r>
              <a:rPr lang="uk-UA" sz="1700" b="1" dirty="0"/>
              <a:t>суд переконаний, що знаряддя злочину, доходи або майно були отримані в результаті вчинення відповідного злочину або прямо чи опосередковано пов'язані з ним.</a:t>
            </a:r>
          </a:p>
          <a:p>
            <a:pPr marL="533400" indent="-533400" algn="just">
              <a:lnSpc>
                <a:spcPct val="70000"/>
              </a:lnSpc>
              <a:buFont typeface="Arial" charset="0"/>
              <a:buNone/>
            </a:pPr>
            <a:r>
              <a:rPr lang="uk-UA" sz="1700" dirty="0"/>
              <a:t>Перешкодою для конфіскації не є імунітет або амністія.</a:t>
            </a:r>
          </a:p>
        </p:txBody>
      </p:sp>
      <p:pic>
        <p:nvPicPr>
          <p:cNvPr id="68612" name="object 3"/>
          <p:cNvPicPr>
            <a:picLocks noChangeAspect="1" noChangeArrowheads="1"/>
          </p:cNvPicPr>
          <p:nvPr/>
        </p:nvPicPr>
        <p:blipFill>
          <a:blip r:embed="rId2"/>
          <a:srcRect/>
          <a:stretch>
            <a:fillRect/>
          </a:stretch>
        </p:blipFill>
        <p:spPr bwMode="auto">
          <a:xfrm>
            <a:off x="10922000" y="2033588"/>
            <a:ext cx="1074738" cy="1312862"/>
          </a:xfrm>
          <a:prstGeom prst="rect">
            <a:avLst/>
          </a:prstGeom>
          <a:noFill/>
          <a:ln w="9525">
            <a:noFill/>
            <a:miter lim="800000"/>
            <a:headEnd/>
            <a:tailEnd/>
          </a:ln>
        </p:spPr>
      </p:pic>
      <p:grpSp>
        <p:nvGrpSpPr>
          <p:cNvPr id="68614" name="object 7"/>
          <p:cNvGrpSpPr>
            <a:grpSpLocks/>
          </p:cNvGrpSpPr>
          <p:nvPr/>
        </p:nvGrpSpPr>
        <p:grpSpPr bwMode="auto">
          <a:xfrm>
            <a:off x="10801350" y="3829050"/>
            <a:ext cx="1195388" cy="1085850"/>
            <a:chOff x="7785100" y="3848100"/>
            <a:chExt cx="1922145" cy="1943100"/>
          </a:xfrm>
        </p:grpSpPr>
        <p:sp>
          <p:nvSpPr>
            <p:cNvPr id="68615" name="object 8"/>
            <p:cNvSpPr>
              <a:spLocks/>
            </p:cNvSpPr>
            <p:nvPr/>
          </p:nvSpPr>
          <p:spPr bwMode="auto">
            <a:xfrm>
              <a:off x="7785100" y="5776383"/>
              <a:ext cx="1922145" cy="0"/>
            </a:xfrm>
            <a:custGeom>
              <a:avLst/>
              <a:gdLst>
                <a:gd name="T0" fmla="*/ 0 w 1922145"/>
                <a:gd name="T1" fmla="*/ 1921933 w 1922145"/>
                <a:gd name="T2" fmla="*/ 0 60000 65536"/>
                <a:gd name="T3" fmla="*/ 0 60000 65536"/>
                <a:gd name="T4" fmla="*/ 0 w 1922145"/>
                <a:gd name="T5" fmla="*/ 1922145 w 1922145"/>
              </a:gdLst>
              <a:ahLst/>
              <a:cxnLst>
                <a:cxn ang="T2">
                  <a:pos x="T0" y="0"/>
                </a:cxn>
                <a:cxn ang="T3">
                  <a:pos x="T1" y="0"/>
                </a:cxn>
              </a:cxnLst>
              <a:rect l="T4" t="0" r="T5" b="0"/>
              <a:pathLst>
                <a:path w="1922145">
                  <a:moveTo>
                    <a:pt x="0" y="0"/>
                  </a:moveTo>
                  <a:lnTo>
                    <a:pt x="1921933" y="0"/>
                  </a:lnTo>
                </a:path>
              </a:pathLst>
            </a:custGeom>
            <a:noFill/>
            <a:ln w="29633">
              <a:solidFill>
                <a:srgbClr val="576774"/>
              </a:solidFill>
              <a:round/>
              <a:headEnd/>
              <a:tailEnd/>
            </a:ln>
          </p:spPr>
          <p:txBody>
            <a:bodyPr lIns="0" tIns="0" rIns="0" bIns="0"/>
            <a:lstStyle/>
            <a:p>
              <a:endParaRPr lang="uk-UA"/>
            </a:p>
          </p:txBody>
        </p:sp>
        <p:sp>
          <p:nvSpPr>
            <p:cNvPr id="68616" name="object 9"/>
            <p:cNvSpPr>
              <a:spLocks/>
            </p:cNvSpPr>
            <p:nvPr/>
          </p:nvSpPr>
          <p:spPr bwMode="auto">
            <a:xfrm>
              <a:off x="7785100" y="5738283"/>
              <a:ext cx="1922145" cy="0"/>
            </a:xfrm>
            <a:custGeom>
              <a:avLst/>
              <a:gdLst>
                <a:gd name="T0" fmla="*/ 0 w 1922145"/>
                <a:gd name="T1" fmla="*/ 1921933 w 1922145"/>
                <a:gd name="T2" fmla="*/ 0 60000 65536"/>
                <a:gd name="T3" fmla="*/ 0 60000 65536"/>
                <a:gd name="T4" fmla="*/ 0 w 1922145"/>
                <a:gd name="T5" fmla="*/ 1922145 w 1922145"/>
              </a:gdLst>
              <a:ahLst/>
              <a:cxnLst>
                <a:cxn ang="T2">
                  <a:pos x="T0" y="0"/>
                </a:cxn>
                <a:cxn ang="T3">
                  <a:pos x="T1" y="0"/>
                </a:cxn>
              </a:cxnLst>
              <a:rect l="T4" t="0" r="T5" b="0"/>
              <a:pathLst>
                <a:path w="1922145">
                  <a:moveTo>
                    <a:pt x="0" y="0"/>
                  </a:moveTo>
                  <a:lnTo>
                    <a:pt x="1921933" y="0"/>
                  </a:lnTo>
                </a:path>
              </a:pathLst>
            </a:custGeom>
            <a:noFill/>
            <a:ln w="29633">
              <a:solidFill>
                <a:srgbClr val="576774"/>
              </a:solidFill>
              <a:round/>
              <a:headEnd/>
              <a:tailEnd/>
            </a:ln>
          </p:spPr>
          <p:txBody>
            <a:bodyPr lIns="0" tIns="0" rIns="0" bIns="0"/>
            <a:lstStyle/>
            <a:p>
              <a:endParaRPr lang="uk-UA"/>
            </a:p>
          </p:txBody>
        </p:sp>
        <p:pic>
          <p:nvPicPr>
            <p:cNvPr id="68617" name="object 10"/>
            <p:cNvPicPr>
              <a:picLocks noChangeAspect="1" noChangeArrowheads="1"/>
            </p:cNvPicPr>
            <p:nvPr/>
          </p:nvPicPr>
          <p:blipFill>
            <a:blip r:embed="rId3"/>
            <a:srcRect/>
            <a:stretch>
              <a:fillRect/>
            </a:stretch>
          </p:blipFill>
          <p:spPr bwMode="auto">
            <a:xfrm>
              <a:off x="7912100" y="3848100"/>
              <a:ext cx="1651000" cy="1879600"/>
            </a:xfrm>
            <a:prstGeom prst="rect">
              <a:avLst/>
            </a:prstGeom>
            <a:noFill/>
            <a:ln w="9525">
              <a:noFill/>
              <a:miter lim="800000"/>
              <a:headEnd/>
              <a:tailEnd/>
            </a:ln>
          </p:spPr>
        </p:pic>
      </p:grpSp>
      <p:pic>
        <p:nvPicPr>
          <p:cNvPr id="68618" name="object 4"/>
          <p:cNvPicPr>
            <a:picLocks noChangeAspect="1" noChangeArrowheads="1"/>
          </p:cNvPicPr>
          <p:nvPr/>
        </p:nvPicPr>
        <p:blipFill>
          <a:blip r:embed="rId4"/>
          <a:srcRect/>
          <a:stretch>
            <a:fillRect/>
          </a:stretch>
        </p:blipFill>
        <p:spPr bwMode="auto">
          <a:xfrm>
            <a:off x="11017250" y="5289550"/>
            <a:ext cx="898525" cy="13239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D132C3-C4FD-3E7E-098B-3BF0F7C9C138}"/>
              </a:ext>
            </a:extLst>
          </p:cNvPr>
          <p:cNvSpPr/>
          <p:nvPr/>
        </p:nvSpPr>
        <p:spPr>
          <a:xfrm>
            <a:off x="3403600" y="5689600"/>
            <a:ext cx="5344160" cy="1066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635" name="Rectangle 3"/>
          <p:cNvSpPr>
            <a:spLocks noGrp="1"/>
          </p:cNvSpPr>
          <p:nvPr>
            <p:ph type="body" idx="4294967295"/>
          </p:nvPr>
        </p:nvSpPr>
        <p:spPr>
          <a:xfrm>
            <a:off x="137160" y="1970723"/>
            <a:ext cx="11917679" cy="5329237"/>
          </a:xfrm>
        </p:spPr>
        <p:txBody>
          <a:bodyPr/>
          <a:lstStyle/>
          <a:p>
            <a:pPr marL="533400" indent="-533400" algn="just">
              <a:lnSpc>
                <a:spcPct val="70000"/>
              </a:lnSpc>
              <a:buFont typeface="Arial" charset="0"/>
              <a:buNone/>
            </a:pPr>
            <a:r>
              <a:rPr lang="uk-UA" sz="1600" b="1" dirty="0"/>
              <a:t>Стаття 16. Конфіскація майна невідомого походження у зв’язку зі злочинною діяльністю</a:t>
            </a:r>
          </a:p>
          <a:p>
            <a:pPr marL="533400" indent="-533400" algn="just">
              <a:lnSpc>
                <a:spcPct val="70000"/>
              </a:lnSpc>
              <a:buFont typeface="Arial" charset="0"/>
              <a:buNone/>
            </a:pPr>
            <a:r>
              <a:rPr lang="uk-UA" sz="1600" b="1" dirty="0"/>
              <a:t>(1) Держави-члени вживають необхідних заходів, щоб у випадках, коли заходи конфіскації відповідно до статей 12–15 не можуть бути застосовані згідно з національним законодавством, забезпечити конфіскацію майна, яке було виявлено в ході розслідування злочину, за умови, що національний суд переконаний, що виявлене майно було отримано в результаті злочинної діяльності в рамках злочинного угруповання і що ця діяльність, ймовірно, прямо або опосередковано принесе значну економічну вигоду.</a:t>
            </a:r>
          </a:p>
          <a:p>
            <a:pPr marL="533400" indent="-533400" algn="just">
              <a:lnSpc>
                <a:spcPct val="70000"/>
              </a:lnSpc>
              <a:buFont typeface="Arial" charset="0"/>
              <a:buNone/>
            </a:pPr>
            <a:r>
              <a:rPr lang="uk-UA" sz="1600" b="1" dirty="0"/>
              <a:t>(2) При визначенні того, чи слід конфіскувати майно, зазначене в п. 1, слід враховувати всі обставини конкретного випадку, включаючи наявні докази та конкретні факти, які можуть включати наступне:</a:t>
            </a:r>
          </a:p>
          <a:p>
            <a:pPr marL="533400" indent="-533400" algn="just">
              <a:lnSpc>
                <a:spcPct val="70000"/>
              </a:lnSpc>
              <a:buFont typeface="Arial" charset="0"/>
              <a:buNone/>
            </a:pPr>
            <a:r>
              <a:rPr lang="uk-UA" sz="1600" b="1" dirty="0"/>
              <a:t>a) вартість майна значною мірою не відповідає легальним доходам відповідної особи;</a:t>
            </a:r>
          </a:p>
          <a:p>
            <a:pPr marL="533400" indent="-533400" algn="just">
              <a:lnSpc>
                <a:spcPct val="70000"/>
              </a:lnSpc>
              <a:buFont typeface="Arial" charset="0"/>
              <a:buNone/>
            </a:pPr>
            <a:r>
              <a:rPr lang="uk-UA" sz="1600" b="1" dirty="0"/>
              <a:t>b) відсутнє правдоподібне пояснення легального походження майна;</a:t>
            </a:r>
          </a:p>
          <a:p>
            <a:pPr marL="533400" indent="-533400" algn="just">
              <a:lnSpc>
                <a:spcPct val="70000"/>
              </a:lnSpc>
              <a:buFont typeface="Arial" charset="0"/>
              <a:buNone/>
            </a:pPr>
            <a:r>
              <a:rPr lang="uk-UA" sz="1600" b="1" dirty="0"/>
              <a:t>c) відповідна особа пов'язана з особами, які мають стосунок до злочинного угруповання.</a:t>
            </a:r>
          </a:p>
          <a:p>
            <a:pPr marL="533400" indent="-533400" algn="just">
              <a:lnSpc>
                <a:spcPct val="70000"/>
              </a:lnSpc>
              <a:buFont typeface="Arial" charset="0"/>
              <a:buNone/>
            </a:pPr>
            <a:r>
              <a:rPr lang="uk-UA" sz="1600" b="1" dirty="0"/>
              <a:t>(3) Пункт 1 не зачіпає прав добросовісних третіх осіб.</a:t>
            </a:r>
          </a:p>
          <a:p>
            <a:pPr marL="533400" indent="-533400" algn="just">
              <a:lnSpc>
                <a:spcPct val="70000"/>
              </a:lnSpc>
              <a:buFont typeface="Arial" charset="0"/>
              <a:buNone/>
            </a:pPr>
            <a:r>
              <a:rPr lang="uk-UA" sz="1600" b="1" dirty="0"/>
              <a:t>(4) У розумінні цієї статті термін «злочин» охоплює злочини, зазначені в статті 2, пункти 1–3, якщо такі злочини караються позбавленням волі на строк не менше чотирьох років.</a:t>
            </a:r>
          </a:p>
          <a:p>
            <a:pPr marL="533400" indent="-533400" algn="just">
              <a:lnSpc>
                <a:spcPct val="70000"/>
              </a:lnSpc>
              <a:buFont typeface="Arial" charset="0"/>
              <a:buNone/>
            </a:pPr>
            <a:r>
              <a:rPr lang="uk-UA" sz="1600" b="1" dirty="0"/>
              <a:t>(5) Держави-члени можуть передбачити, що конфіскація майна невідомого походження відповідно до цієї статті може застосовуватися лише в тому випадку, якщо майно, що підлягає конфіскації, було попередньо заарештовано в рамках розслідування злочину, вчиненого у складі злочинного угруповання.</a:t>
            </a:r>
          </a:p>
          <a:p>
            <a:pPr marL="533400" indent="-533400" algn="just">
              <a:lnSpc>
                <a:spcPct val="70000"/>
              </a:lnSpc>
              <a:buFont typeface="Arial" charset="0"/>
              <a:buNone/>
            </a:pPr>
            <a:r>
              <a:rPr lang="uk-UA" sz="1600" dirty="0"/>
              <a:t>Необхідно, щоб національний суд був </a:t>
            </a:r>
            <a:r>
              <a:rPr lang="uk-UA" sz="1600" i="1" dirty="0"/>
              <a:t>переконаний</a:t>
            </a:r>
            <a:r>
              <a:rPr lang="uk-UA" sz="1600" dirty="0"/>
              <a:t>, що виявлені майнові об'єкти були отримані </a:t>
            </a:r>
            <a:r>
              <a:rPr lang="uk-UA" sz="1600" i="1" dirty="0"/>
              <a:t>в результаті злочинної діяльності в рамках злочинного угруповання</a:t>
            </a:r>
            <a:r>
              <a:rPr lang="uk-UA" sz="1600" dirty="0"/>
              <a:t> і що ця діяльність, ймовірно, прямо або опосередковано призведе до значної економічної вигоди.</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idx="4294967295"/>
          </p:nvPr>
        </p:nvSpPr>
        <p:spPr>
          <a:xfrm>
            <a:off x="0" y="862965"/>
            <a:ext cx="7300595" cy="612775"/>
          </a:xfrm>
        </p:spPr>
        <p:txBody>
          <a:bodyPr/>
          <a:lstStyle/>
          <a:p>
            <a:pPr algn="ctr"/>
            <a:r>
              <a:rPr lang="uk-UA" sz="4000" b="1" dirty="0">
                <a:solidFill>
                  <a:schemeClr val="bg1"/>
                </a:solidFill>
                <a:effectLst>
                  <a:outerShdw blurRad="38100" dist="38100" dir="2700000" algn="tl">
                    <a:srgbClr val="000000">
                      <a:alpha val="43137"/>
                    </a:srgbClr>
                  </a:outerShdw>
                </a:effectLst>
              </a:rPr>
              <a:t>6. Види конфіскації майна за перспективним КК</a:t>
            </a:r>
          </a:p>
        </p:txBody>
      </p:sp>
      <p:sp>
        <p:nvSpPr>
          <p:cNvPr id="70659" name="Rectangle 3"/>
          <p:cNvSpPr>
            <a:spLocks noGrp="1"/>
          </p:cNvSpPr>
          <p:nvPr>
            <p:ph type="body" idx="4294967295"/>
          </p:nvPr>
        </p:nvSpPr>
        <p:spPr>
          <a:xfrm>
            <a:off x="182563" y="1808798"/>
            <a:ext cx="11897677" cy="4684077"/>
          </a:xfrm>
        </p:spPr>
        <p:txBody>
          <a:bodyPr/>
          <a:lstStyle/>
          <a:p>
            <a:pPr marL="533400" indent="-533400" algn="just">
              <a:lnSpc>
                <a:spcPct val="70000"/>
              </a:lnSpc>
              <a:buFont typeface="Arial" charset="0"/>
              <a:buNone/>
            </a:pPr>
            <a:r>
              <a:rPr lang="uk-UA" sz="1700" dirty="0"/>
              <a:t>Після обговорення положень Директиви з німецькими експертами, Робоча група вирішила так.</a:t>
            </a:r>
          </a:p>
          <a:p>
            <a:pPr marL="533400" indent="-533400" algn="just">
              <a:lnSpc>
                <a:spcPct val="70000"/>
              </a:lnSpc>
              <a:buFont typeface="Arial" charset="0"/>
              <a:buNone/>
            </a:pPr>
            <a:r>
              <a:rPr lang="uk-UA" sz="1700" dirty="0"/>
              <a:t>Конфіскація майна та вилучення речі є </a:t>
            </a:r>
            <a:r>
              <a:rPr lang="uk-UA" sz="1700" b="1" dirty="0"/>
              <a:t>видами кримінально-правових засобів,</a:t>
            </a:r>
            <a:r>
              <a:rPr lang="uk-UA" sz="1700" dirty="0"/>
              <a:t> але не є засобами КВ (не є санкцією). Вони можуть бути застосовані як до засудженої особи, так і до особи, яка вчинила протиправне діяння, що не є КП (ст. 3.1.2).</a:t>
            </a:r>
          </a:p>
          <a:p>
            <a:pPr marL="533400" indent="-533400" algn="just">
              <a:lnSpc>
                <a:spcPct val="70000"/>
              </a:lnSpc>
              <a:buFont typeface="Arial" charset="0"/>
              <a:buNone/>
            </a:pPr>
            <a:r>
              <a:rPr lang="uk-UA" sz="1700" dirty="0"/>
              <a:t>Розділом 3.9 </a:t>
            </a:r>
            <a:r>
              <a:rPr lang="uk-UA" sz="1700" dirty="0" err="1"/>
              <a:t>проєкту</a:t>
            </a:r>
            <a:r>
              <a:rPr lang="uk-UA" sz="1700" dirty="0"/>
              <a:t> КК передбачено такі </a:t>
            </a:r>
            <a:r>
              <a:rPr lang="uk-UA" sz="1700" b="1" dirty="0"/>
              <a:t>види конфіскації майна:</a:t>
            </a:r>
            <a:endParaRPr lang="uk-UA" sz="1700" dirty="0"/>
          </a:p>
          <a:p>
            <a:pPr marL="533400" indent="-533400" algn="just">
              <a:lnSpc>
                <a:spcPct val="70000"/>
              </a:lnSpc>
              <a:buFont typeface="Arial" charset="0"/>
              <a:buNone/>
            </a:pPr>
            <a:r>
              <a:rPr lang="uk-UA" sz="1700" dirty="0"/>
              <a:t>1) конфіскація майна (базова, тобто предмету КП чи іншого діяння, його знарядь чи засобів, майна, одержаного внаслідок діяння чи доходів від такого майна) (ст. 3.9.1) </a:t>
            </a:r>
          </a:p>
          <a:p>
            <a:pPr marL="533400" indent="-533400" algn="just">
              <a:lnSpc>
                <a:spcPct val="70000"/>
              </a:lnSpc>
              <a:buFont typeface="Arial" charset="0"/>
              <a:buNone/>
            </a:pPr>
            <a:r>
              <a:rPr lang="uk-UA" sz="1700" dirty="0"/>
              <a:t>1-1) і вилучення речі, яка не належить засудженій особі на праві власності (ст. 3.9.3) </a:t>
            </a:r>
            <a:r>
              <a:rPr lang="uk-UA" sz="1700" b="1" dirty="0">
                <a:solidFill>
                  <a:srgbClr val="ED2B36"/>
                </a:solidFill>
              </a:rPr>
              <a:t>- ???</a:t>
            </a:r>
            <a:endParaRPr lang="uk-UA" sz="1700" b="1" u="sng" dirty="0">
              <a:solidFill>
                <a:srgbClr val="ED2B36"/>
              </a:solidFill>
            </a:endParaRPr>
          </a:p>
          <a:p>
            <a:pPr marL="533400" indent="-533400" algn="just">
              <a:lnSpc>
                <a:spcPct val="70000"/>
              </a:lnSpc>
              <a:buFont typeface="Arial" charset="0"/>
              <a:buNone/>
            </a:pPr>
            <a:r>
              <a:rPr lang="uk-UA" sz="1700" dirty="0"/>
              <a:t>2) конфіскація еквіваленту майна (перетвореного майна та доходів від нього) (ст. 3.9.2);</a:t>
            </a:r>
          </a:p>
          <a:p>
            <a:pPr marL="533400" indent="-533400" algn="just">
              <a:lnSpc>
                <a:spcPct val="70000"/>
              </a:lnSpc>
              <a:buFont typeface="Arial" charset="0"/>
              <a:buNone/>
            </a:pPr>
            <a:r>
              <a:rPr lang="uk-UA" sz="1700" dirty="0"/>
              <a:t>3) конфіскація майна і вилучення речі у разі вчинення діяння неосудною особою чи особою, яка не досягла віку кримінальної відповідальності (ч. 1 ст. 3.9.4);</a:t>
            </a:r>
          </a:p>
          <a:p>
            <a:pPr marL="533400" indent="-533400" algn="just">
              <a:lnSpc>
                <a:spcPct val="70000"/>
              </a:lnSpc>
              <a:buFont typeface="Arial" charset="0"/>
              <a:buNone/>
            </a:pPr>
            <a:r>
              <a:rPr lang="uk-UA" sz="1700" dirty="0"/>
              <a:t>4) конфіскація майна і вилучення речі у третьої особи (ч. 2 ст. 3.9.4);</a:t>
            </a:r>
          </a:p>
          <a:p>
            <a:pPr marL="533400" indent="-533400" algn="just">
              <a:lnSpc>
                <a:spcPct val="70000"/>
              </a:lnSpc>
              <a:buFont typeface="Arial" charset="0"/>
              <a:buNone/>
            </a:pPr>
            <a:r>
              <a:rPr lang="uk-UA" sz="1700" dirty="0"/>
              <a:t>5) розширена конфіскація – коли вчинений особою тяжкий чи особливо тяжкий злочин може призвести до прямого чи опосередкованого отримання нею економічної вигоди і відповідне майно засудженої особи отримане в результаті злочинної діяльності (ст. 3.9.5);</a:t>
            </a:r>
          </a:p>
          <a:p>
            <a:pPr marL="533400" indent="-533400" algn="just">
              <a:lnSpc>
                <a:spcPct val="70000"/>
              </a:lnSpc>
              <a:buFont typeface="Arial" charset="0"/>
              <a:buNone/>
            </a:pPr>
            <a:r>
              <a:rPr lang="uk-UA" sz="1700" dirty="0"/>
              <a:t>6) конфіскація без попереднього засудження особи (ст. 3.9.6);</a:t>
            </a:r>
          </a:p>
          <a:p>
            <a:pPr marL="533400" indent="-533400" algn="just">
              <a:lnSpc>
                <a:spcPct val="70000"/>
              </a:lnSpc>
              <a:buFont typeface="Arial" charset="0"/>
              <a:buNone/>
            </a:pPr>
            <a:r>
              <a:rPr lang="uk-UA" sz="1700" dirty="0"/>
              <a:t>7) конфіскація безпідставних активів, пов'язаних з організованою злочинною діяльністю (ст. 3.9.7).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p:cNvSpPr>
          <p:nvPr>
            <p:ph type="body" idx="4294967295"/>
          </p:nvPr>
        </p:nvSpPr>
        <p:spPr>
          <a:xfrm>
            <a:off x="182880" y="1964373"/>
            <a:ext cx="11937999" cy="2160587"/>
          </a:xfrm>
        </p:spPr>
        <p:txBody>
          <a:bodyPr/>
          <a:lstStyle/>
          <a:p>
            <a:pPr marL="533400" indent="-533400" algn="just">
              <a:lnSpc>
                <a:spcPct val="70000"/>
              </a:lnSpc>
              <a:buFont typeface="Arial" charset="0"/>
              <a:buNone/>
            </a:pPr>
            <a:r>
              <a:rPr lang="uk-UA" sz="2400" dirty="0"/>
              <a:t>Давність не застосовується щодо конфіскації майна та вилучення речі (ст. 3.1.3).</a:t>
            </a:r>
          </a:p>
          <a:p>
            <a:pPr marL="533400" indent="-533400" algn="just">
              <a:lnSpc>
                <a:spcPct val="70000"/>
              </a:lnSpc>
              <a:buFont typeface="Arial" charset="0"/>
              <a:buNone/>
            </a:pPr>
            <a:r>
              <a:rPr lang="uk-UA" sz="2400" dirty="0"/>
              <a:t>Судимість </a:t>
            </a:r>
            <a:r>
              <a:rPr lang="uk-UA" sz="2400" i="1" dirty="0"/>
              <a:t>погашається</a:t>
            </a:r>
            <a:r>
              <a:rPr lang="uk-UA" sz="2400" dirty="0"/>
              <a:t>, за загальним правилом, у разі виконання покарання. Але, якщо суд призначив конфіскацію майна, то судимість </a:t>
            </a:r>
            <a:r>
              <a:rPr lang="uk-UA" sz="2400" i="1" dirty="0"/>
              <a:t>знімається</a:t>
            </a:r>
            <a:r>
              <a:rPr lang="uk-UA" sz="2400" dirty="0"/>
              <a:t> з дня набрання законної сили рішенням суду, яким встановлено повне виконання конфіскації майна (ст. 3.10.3).</a:t>
            </a:r>
          </a:p>
          <a:p>
            <a:pPr marL="533400" indent="-533400" algn="just">
              <a:lnSpc>
                <a:spcPct val="70000"/>
              </a:lnSpc>
              <a:buFont typeface="Arial" charset="0"/>
              <a:buNone/>
            </a:pPr>
            <a:r>
              <a:rPr lang="uk-UA" sz="2400" dirty="0"/>
              <a:t>Конфіскація майна та вилучення речі юридичної особи здійснюються щодо предметів, в обсязі та порядку, передбачених статтями 3.9.1–3.9.7 (ст. 3.12.7).</a:t>
            </a:r>
          </a:p>
          <a:p>
            <a:pPr marL="533400" indent="-533400">
              <a:lnSpc>
                <a:spcPct val="70000"/>
              </a:lnSpc>
              <a:buFont typeface="Arial" charset="0"/>
              <a:buNone/>
            </a:pPr>
            <a:endParaRPr lang="uk-UA" sz="2400" dirty="0"/>
          </a:p>
        </p:txBody>
      </p:sp>
      <p:pic>
        <p:nvPicPr>
          <p:cNvPr id="2" name="object 2">
            <a:extLst>
              <a:ext uri="{FF2B5EF4-FFF2-40B4-BE49-F238E27FC236}">
                <a16:creationId xmlns:a16="http://schemas.microsoft.com/office/drawing/2014/main" id="{BC4E19AE-1771-51C4-2D37-06E62C99A7D6}"/>
              </a:ext>
            </a:extLst>
          </p:cNvPr>
          <p:cNvPicPr>
            <a:picLocks noChangeAspect="1" noChangeArrowheads="1"/>
          </p:cNvPicPr>
          <p:nvPr/>
        </p:nvPicPr>
        <p:blipFill>
          <a:blip r:embed="rId2"/>
          <a:srcRect/>
          <a:stretch>
            <a:fillRect/>
          </a:stretch>
        </p:blipFill>
        <p:spPr bwMode="auto">
          <a:xfrm>
            <a:off x="2850356" y="4675505"/>
            <a:ext cx="6491287" cy="20574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idx="4294967295"/>
          </p:nvPr>
        </p:nvSpPr>
        <p:spPr>
          <a:xfrm>
            <a:off x="-137160" y="852805"/>
            <a:ext cx="3865880" cy="817563"/>
          </a:xfrm>
        </p:spPr>
        <p:txBody>
          <a:bodyPr/>
          <a:lstStyle/>
          <a:p>
            <a:pPr algn="ctr"/>
            <a:r>
              <a:rPr lang="uk-UA" b="1" dirty="0">
                <a:solidFill>
                  <a:schemeClr val="bg1"/>
                </a:solidFill>
                <a:effectLst>
                  <a:outerShdw blurRad="38100" dist="38100" dir="2700000" algn="tl">
                    <a:srgbClr val="000000">
                      <a:alpha val="43137"/>
                    </a:srgbClr>
                  </a:outerShdw>
                </a:effectLst>
              </a:rPr>
              <a:t>Висновки</a:t>
            </a:r>
            <a:endParaRPr lang="uk-UA" dirty="0">
              <a:solidFill>
                <a:schemeClr val="bg1"/>
              </a:solidFill>
              <a:effectLst>
                <a:outerShdw blurRad="38100" dist="38100" dir="2700000" algn="tl">
                  <a:srgbClr val="000000">
                    <a:alpha val="43137"/>
                  </a:srgbClr>
                </a:outerShdw>
              </a:effectLst>
            </a:endParaRPr>
          </a:p>
        </p:txBody>
      </p:sp>
      <p:sp>
        <p:nvSpPr>
          <p:cNvPr id="72707" name="Rectangle 3"/>
          <p:cNvSpPr>
            <a:spLocks noGrp="1"/>
          </p:cNvSpPr>
          <p:nvPr>
            <p:ph type="body" idx="4294967295"/>
          </p:nvPr>
        </p:nvSpPr>
        <p:spPr>
          <a:xfrm>
            <a:off x="401320" y="1886585"/>
            <a:ext cx="9423400" cy="4025900"/>
          </a:xfrm>
        </p:spPr>
        <p:txBody>
          <a:bodyPr/>
          <a:lstStyle/>
          <a:p>
            <a:pPr algn="just">
              <a:buFont typeface="Arial" charset="0"/>
              <a:buNone/>
            </a:pPr>
            <a:r>
              <a:rPr lang="uk-UA" sz="2400" dirty="0"/>
              <a:t>1. Поняття «конфіскація», а також «майно» і «активи» в національному законодавстві є суперечливими.</a:t>
            </a:r>
          </a:p>
          <a:p>
            <a:pPr algn="just">
              <a:buFont typeface="Arial" charset="0"/>
              <a:buNone/>
            </a:pPr>
            <a:r>
              <a:rPr lang="uk-UA" sz="2400" dirty="0"/>
              <a:t>2. Чинне законодавство передбачає досить багато різновидів конфіскації, недостатньо узгоджених між собою.</a:t>
            </a:r>
          </a:p>
          <a:p>
            <a:pPr algn="just">
              <a:buFont typeface="Arial" charset="0"/>
              <a:buNone/>
            </a:pPr>
            <a:r>
              <a:rPr lang="uk-UA" sz="2400" dirty="0"/>
              <a:t>3. Судова статистика щодо застосування конфіскації є недостатньою і не дає можливості створити повну картину.</a:t>
            </a:r>
          </a:p>
          <a:p>
            <a:pPr algn="just">
              <a:buFont typeface="Arial" charset="0"/>
              <a:buNone/>
            </a:pPr>
            <a:r>
              <a:rPr lang="uk-UA" sz="2400" dirty="0"/>
              <a:t>4. Міжнародні зобов’язання України та вимоги ЄС щодо конфіскації виконано неповно.</a:t>
            </a:r>
          </a:p>
          <a:p>
            <a:pPr algn="just">
              <a:buFont typeface="Arial" charset="0"/>
              <a:buNone/>
            </a:pPr>
            <a:r>
              <a:rPr lang="uk-UA" sz="2400" dirty="0"/>
              <a:t>5. У </a:t>
            </a:r>
            <a:r>
              <a:rPr lang="uk-UA" sz="2400" dirty="0" err="1"/>
              <a:t>проєкті</a:t>
            </a:r>
            <a:r>
              <a:rPr lang="uk-UA" sz="2400" dirty="0"/>
              <a:t> КК зроблено спробу виконати їх, але ці питання все ще потребують ретельного дослідження.</a:t>
            </a:r>
          </a:p>
        </p:txBody>
      </p:sp>
      <p:pic>
        <p:nvPicPr>
          <p:cNvPr id="72708" name="Picture 5" descr="images (18)"/>
          <p:cNvPicPr>
            <a:picLocks noChangeAspect="1" noChangeArrowheads="1"/>
          </p:cNvPicPr>
          <p:nvPr/>
        </p:nvPicPr>
        <p:blipFill>
          <a:blip r:embed="rId2"/>
          <a:srcRect/>
          <a:stretch>
            <a:fillRect/>
          </a:stretch>
        </p:blipFill>
        <p:spPr bwMode="auto">
          <a:xfrm>
            <a:off x="10044113" y="2887345"/>
            <a:ext cx="2147887" cy="22860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txBox="1">
            <a:spLocks/>
          </p:cNvSpPr>
          <p:nvPr/>
        </p:nvSpPr>
        <p:spPr bwMode="auto">
          <a:xfrm>
            <a:off x="1524000" y="3308668"/>
            <a:ext cx="9144000" cy="688975"/>
          </a:xfrm>
          <a:prstGeom prst="rect">
            <a:avLst/>
          </a:prstGeom>
          <a:noFill/>
          <a:ln w="9525">
            <a:noFill/>
            <a:miter lim="800000"/>
            <a:headEnd/>
            <a:tailEnd/>
          </a:ln>
        </p:spPr>
        <p:txBody>
          <a:bodyPr anchor="b"/>
          <a:lstStyle/>
          <a:p>
            <a:pPr algn="ctr">
              <a:lnSpc>
                <a:spcPct val="90000"/>
              </a:lnSpc>
            </a:pPr>
            <a:r>
              <a:rPr lang="uk-UA" sz="4000" b="1" dirty="0">
                <a:effectLst>
                  <a:outerShdw blurRad="38100" dist="38100" dir="2700000" algn="tl">
                    <a:srgbClr val="000000">
                      <a:alpha val="43137"/>
                    </a:srgbClr>
                  </a:outerShdw>
                </a:effectLst>
                <a:latin typeface="Circe"/>
                <a:ea typeface="Circe"/>
                <a:cs typeface="Circe"/>
              </a:rPr>
              <a:t>Дякую за увагу!</a:t>
            </a:r>
            <a:endParaRPr lang="en-US" sz="4000" b="1" dirty="0">
              <a:effectLst>
                <a:outerShdw blurRad="38100" dist="38100" dir="2700000" algn="tl">
                  <a:srgbClr val="000000">
                    <a:alpha val="43137"/>
                  </a:srgbClr>
                </a:outerShdw>
              </a:effectLst>
              <a:latin typeface="Circe"/>
              <a:ea typeface="Circe"/>
              <a:cs typeface="Circe"/>
            </a:endParaRP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p:cNvSpPr>
          <p:nvPr>
            <p:ph type="body" sz="half" idx="4294967295"/>
          </p:nvPr>
        </p:nvSpPr>
        <p:spPr>
          <a:xfrm>
            <a:off x="2800350" y="1803400"/>
            <a:ext cx="9245599" cy="4378007"/>
          </a:xfrm>
        </p:spPr>
        <p:txBody>
          <a:bodyPr/>
          <a:lstStyle/>
          <a:p>
            <a:pPr algn="just">
              <a:buFont typeface="Arial" charset="0"/>
              <a:buNone/>
            </a:pPr>
            <a:r>
              <a:rPr lang="uk-UA" sz="2200" dirty="0"/>
              <a:t>Забігаючи трохи наперед, згадаємо, що ст. 354 ЦК звужує можливість конфіскації майна, визначаючи, що позбавлення </a:t>
            </a:r>
            <a:r>
              <a:rPr lang="uk-UA" sz="2200" i="1" dirty="0"/>
              <a:t>особи права власності</a:t>
            </a:r>
            <a:r>
              <a:rPr lang="uk-UA" sz="2200" dirty="0"/>
              <a:t> на майно може бути застосоване </a:t>
            </a:r>
            <a:r>
              <a:rPr lang="uk-UA" sz="2200" i="1" dirty="0"/>
              <a:t>виключно як санкція</a:t>
            </a:r>
            <a:r>
              <a:rPr lang="uk-UA" sz="2200" dirty="0"/>
              <a:t> за вчинення правопорушення. Це положення створює </a:t>
            </a:r>
            <a:r>
              <a:rPr lang="uk-UA" sz="2200" b="1" dirty="0"/>
              <a:t>колізію</a:t>
            </a:r>
            <a:r>
              <a:rPr lang="uk-UA" sz="2200" dirty="0"/>
              <a:t>, зокрема, з положенням:</a:t>
            </a:r>
          </a:p>
          <a:p>
            <a:pPr algn="just">
              <a:buFont typeface="Arial" charset="0"/>
              <a:buNone/>
            </a:pPr>
            <a:r>
              <a:rPr lang="uk-UA" sz="2200" dirty="0"/>
              <a:t>а) ч. 3 ст. 96-2 КК, згідно з яким спеціальна конфіскація застосовується також у разі, коли особа не підлягає кримінальній відповідальності у зв’язку з недосягненням віку КВ або неосудністю, або звільняється від КВ чи покарання з підстав, передбачених КК, крім звільнення від КВ у зв’язку із закінченням строків давності;</a:t>
            </a:r>
          </a:p>
          <a:p>
            <a:pPr algn="just">
              <a:buFont typeface="Arial" charset="0"/>
              <a:buNone/>
            </a:pPr>
            <a:r>
              <a:rPr lang="uk-UA" sz="2200" dirty="0"/>
              <a:t>б) ст. 461 Митного кодексу, згідно з яким конфіскація деяких видів товарів і транспортних засобів може відбутися незалежно від того, чи є вони власністю особи.</a:t>
            </a:r>
          </a:p>
        </p:txBody>
      </p:sp>
      <p:pic>
        <p:nvPicPr>
          <p:cNvPr id="47109" name="Picture 5" descr="0000013534-zakon"/>
          <p:cNvPicPr>
            <a:picLocks noChangeAspect="1" noChangeArrowheads="1"/>
          </p:cNvPicPr>
          <p:nvPr/>
        </p:nvPicPr>
        <p:blipFill>
          <a:blip r:embed="rId2"/>
          <a:srcRect/>
          <a:stretch>
            <a:fillRect/>
          </a:stretch>
        </p:blipFill>
        <p:spPr bwMode="auto">
          <a:xfrm>
            <a:off x="238125" y="2711290"/>
            <a:ext cx="2562225" cy="25622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4"/>
          <p:cNvSpPr>
            <a:spLocks noGrp="1"/>
          </p:cNvSpPr>
          <p:nvPr>
            <p:ph type="body" idx="4294967295"/>
          </p:nvPr>
        </p:nvSpPr>
        <p:spPr>
          <a:xfrm>
            <a:off x="355600" y="1793875"/>
            <a:ext cx="10160000" cy="3936365"/>
          </a:xfrm>
        </p:spPr>
        <p:txBody>
          <a:bodyPr/>
          <a:lstStyle/>
          <a:p>
            <a:pPr algn="just">
              <a:lnSpc>
                <a:spcPct val="80000"/>
              </a:lnSpc>
              <a:buFont typeface="Arial" charset="0"/>
              <a:buNone/>
            </a:pPr>
            <a:r>
              <a:rPr lang="uk-UA" sz="2600" dirty="0"/>
              <a:t>Водночас в </a:t>
            </a:r>
            <a:r>
              <a:rPr lang="uk-UA" sz="2600" b="1" dirty="0"/>
              <a:t>міжнародних договорах</a:t>
            </a:r>
            <a:r>
              <a:rPr lang="uk-UA" sz="2600" dirty="0"/>
              <a:t> </a:t>
            </a:r>
            <a:r>
              <a:rPr lang="uk-UA" sz="2600" b="1" dirty="0"/>
              <a:t>України </a:t>
            </a:r>
            <a:r>
              <a:rPr lang="uk-UA" sz="2600" dirty="0"/>
              <a:t>дещо інші визначення конфіскації (Рада Європи по своєму, ООН по своєму):</a:t>
            </a:r>
          </a:p>
          <a:p>
            <a:pPr algn="just">
              <a:lnSpc>
                <a:spcPct val="80000"/>
              </a:lnSpc>
              <a:buFont typeface="Arial" charset="0"/>
              <a:buNone/>
            </a:pPr>
            <a:r>
              <a:rPr lang="uk-UA" sz="2600" dirty="0"/>
              <a:t>– </a:t>
            </a:r>
            <a:r>
              <a:rPr lang="uk-UA" sz="2600" i="1" u="sng" dirty="0"/>
              <a:t>покарання або захід</a:t>
            </a:r>
            <a:r>
              <a:rPr lang="uk-UA" sz="2600" dirty="0"/>
              <a:t>, призначені судом після розгляду справи стосовно злочину чи злочинів, результатом якого є остаточне позбавлення майна (Конвенція РЄ про відмивання, пошук, арешт та конфіскацію доходів...);</a:t>
            </a:r>
          </a:p>
          <a:p>
            <a:pPr algn="just">
              <a:lnSpc>
                <a:spcPct val="80000"/>
              </a:lnSpc>
              <a:buFont typeface="Arial" charset="0"/>
              <a:buNone/>
            </a:pPr>
            <a:r>
              <a:rPr lang="uk-UA" sz="2600" dirty="0"/>
              <a:t>– остаточне позбавлення майна (власності) за постановою суду </a:t>
            </a:r>
            <a:r>
              <a:rPr lang="uk-UA" sz="2600" i="1" u="sng" dirty="0"/>
              <a:t>або іншого компетентного органу</a:t>
            </a:r>
            <a:r>
              <a:rPr lang="uk-UA" sz="2600" dirty="0"/>
              <a:t> (Конвенція ООН проти корупції і Конвенція ООН проти транснаціональної </a:t>
            </a:r>
            <a:r>
              <a:rPr lang="uk-UA" sz="2600" dirty="0" err="1"/>
              <a:t>орг</a:t>
            </a:r>
            <a:r>
              <a:rPr lang="uk-UA" sz="2600" dirty="0"/>
              <a:t>. злочинності, Конвенція ООН про боротьбу проти незаконного обігу наркотичних засобів і психотропних речовин). </a:t>
            </a:r>
          </a:p>
        </p:txBody>
      </p:sp>
      <p:pic>
        <p:nvPicPr>
          <p:cNvPr id="48133" name="Picture 5" descr="240_F_78009934_80JASTLfaPkj1pgavxCUAcYZk8WwFT5D"/>
          <p:cNvPicPr>
            <a:picLocks noChangeAspect="1" noChangeArrowheads="1"/>
          </p:cNvPicPr>
          <p:nvPr/>
        </p:nvPicPr>
        <p:blipFill>
          <a:blip r:embed="rId2"/>
          <a:srcRect/>
          <a:stretch>
            <a:fillRect/>
          </a:stretch>
        </p:blipFill>
        <p:spPr bwMode="auto">
          <a:xfrm>
            <a:off x="10406063" y="3028950"/>
            <a:ext cx="1785937" cy="21431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5"/>
          <p:cNvSpPr>
            <a:spLocks noGrp="1"/>
          </p:cNvSpPr>
          <p:nvPr>
            <p:ph type="body" sz="half" idx="4294967295"/>
          </p:nvPr>
        </p:nvSpPr>
        <p:spPr>
          <a:xfrm>
            <a:off x="1717040" y="1768159"/>
            <a:ext cx="10322560" cy="4500562"/>
          </a:xfrm>
        </p:spPr>
        <p:txBody>
          <a:bodyPr/>
          <a:lstStyle/>
          <a:p>
            <a:pPr algn="just">
              <a:lnSpc>
                <a:spcPct val="80000"/>
              </a:lnSpc>
              <a:buFont typeface="Arial" charset="0"/>
              <a:buNone/>
            </a:pPr>
            <a:r>
              <a:rPr lang="uk-UA" sz="2300" b="1" i="1" dirty="0"/>
              <a:t>Майном</a:t>
            </a:r>
            <a:r>
              <a:rPr lang="uk-UA" sz="2300" dirty="0"/>
              <a:t> згідно зі ст. 190 ЦК, є окрема річ, сукупність речей, а також майнові права та обов'язки. У статтях 96-1 і 96-2 КК йдеться про гроші, цінності та інше майно.</a:t>
            </a:r>
          </a:p>
          <a:p>
            <a:pPr algn="just">
              <a:lnSpc>
                <a:spcPct val="80000"/>
              </a:lnSpc>
              <a:buFont typeface="Arial" charset="0"/>
              <a:buNone/>
            </a:pPr>
            <a:r>
              <a:rPr lang="uk-UA" sz="2300" dirty="0"/>
              <a:t>Водночас міжнародні договори України визначають так:</a:t>
            </a:r>
          </a:p>
          <a:p>
            <a:pPr algn="just">
              <a:lnSpc>
                <a:spcPct val="80000"/>
              </a:lnSpc>
              <a:buFont typeface="Arial" charset="0"/>
              <a:buNone/>
            </a:pPr>
            <a:r>
              <a:rPr lang="uk-UA" sz="2300" dirty="0"/>
              <a:t>– майно будь-якого виду, незалежно від того, матеріальне воно чи виражене в правах, рухоме чи нерухоме, та правові документи або документи, які підтверджують право на таке майно або частку в ньому (Конвенція Ради Європи про відмивання, пошук, арешт та конфіскацію доходів...);</a:t>
            </a:r>
          </a:p>
          <a:p>
            <a:pPr algn="just">
              <a:lnSpc>
                <a:spcPct val="80000"/>
              </a:lnSpc>
              <a:buFont typeface="Arial" charset="0"/>
              <a:buNone/>
            </a:pPr>
            <a:r>
              <a:rPr lang="uk-UA" sz="2300" dirty="0"/>
              <a:t>– будь-які активи, матеріальні або нематеріальні, рухомі або нерухомі, виражені в речах або в правах, а також юридичні документи або акти, що підтверджують право власності на такі активи або інтерес у них (Конвенція ООН проти корупції, Конвенція ООН проти транснаціональної організованої злочинності). </a:t>
            </a:r>
          </a:p>
          <a:p>
            <a:pPr algn="just">
              <a:lnSpc>
                <a:spcPct val="80000"/>
              </a:lnSpc>
              <a:buFont typeface="Arial" charset="0"/>
              <a:buNone/>
            </a:pPr>
            <a:r>
              <a:rPr lang="uk-UA" sz="2300" dirty="0"/>
              <a:t>Якщо так, то поняття «майно» і «активи» є </a:t>
            </a:r>
            <a:r>
              <a:rPr lang="uk-UA" sz="2300" b="1" dirty="0"/>
              <a:t>синонімами</a:t>
            </a:r>
            <a:r>
              <a:rPr lang="uk-UA" sz="2300" dirty="0"/>
              <a:t>.</a:t>
            </a:r>
          </a:p>
        </p:txBody>
      </p:sp>
      <p:pic>
        <p:nvPicPr>
          <p:cNvPr id="49157" name="Picture 6" descr="da3c896b0bad38e9bbc6bb05acb2d327"/>
          <p:cNvPicPr>
            <a:picLocks noChangeAspect="1" noChangeArrowheads="1"/>
          </p:cNvPicPr>
          <p:nvPr/>
        </p:nvPicPr>
        <p:blipFill>
          <a:blip r:embed="rId2"/>
          <a:srcRect/>
          <a:stretch>
            <a:fillRect/>
          </a:stretch>
        </p:blipFill>
        <p:spPr bwMode="auto">
          <a:xfrm>
            <a:off x="-1905" y="3046096"/>
            <a:ext cx="1787525" cy="194468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idx="4294967295"/>
          </p:nvPr>
        </p:nvSpPr>
        <p:spPr>
          <a:xfrm>
            <a:off x="134620" y="507365"/>
            <a:ext cx="7170420" cy="1131888"/>
          </a:xfrm>
        </p:spPr>
        <p:txBody>
          <a:bodyPr/>
          <a:lstStyle/>
          <a:p>
            <a:pPr algn="ctr"/>
            <a:r>
              <a:rPr lang="uk-UA" sz="3600" b="1" dirty="0">
                <a:solidFill>
                  <a:schemeClr val="bg1"/>
                </a:solidFill>
                <a:effectLst>
                  <a:outerShdw blurRad="38100" dist="38100" dir="2700000" algn="tl">
                    <a:srgbClr val="000000">
                      <a:alpha val="43137"/>
                    </a:srgbClr>
                  </a:outerShdw>
                </a:effectLst>
              </a:rPr>
              <a:t>2. Ґенеза і розвиток положень про конфіскацію майна в незалежній Україні</a:t>
            </a:r>
          </a:p>
        </p:txBody>
      </p:sp>
      <p:sp>
        <p:nvSpPr>
          <p:cNvPr id="50179" name="Rectangle 3"/>
          <p:cNvSpPr>
            <a:spLocks noGrp="1"/>
          </p:cNvSpPr>
          <p:nvPr>
            <p:ph type="body" sz="half" idx="4294967295"/>
          </p:nvPr>
        </p:nvSpPr>
        <p:spPr>
          <a:xfrm>
            <a:off x="377825" y="2076449"/>
            <a:ext cx="9852025" cy="3826512"/>
          </a:xfrm>
        </p:spPr>
        <p:txBody>
          <a:bodyPr/>
          <a:lstStyle/>
          <a:p>
            <a:pPr algn="just">
              <a:lnSpc>
                <a:spcPct val="70000"/>
              </a:lnSpc>
            </a:pPr>
            <a:r>
              <a:rPr lang="uk-UA" sz="2400" dirty="0"/>
              <a:t>КК 1960 року передбачав як додатковий вид покарання конфіскацію всього або частини майна, яке є особистою власністю засудженого, у випадках, передбачених ОЧ КК, – і станом на 2001 рік таких випадків було </a:t>
            </a:r>
            <a:r>
              <a:rPr lang="uk-UA" sz="2400" b="1" dirty="0"/>
              <a:t>200</a:t>
            </a:r>
            <a:r>
              <a:rPr lang="uk-UA" sz="2400" dirty="0"/>
              <a:t>.</a:t>
            </a:r>
          </a:p>
          <a:p>
            <a:pPr algn="just">
              <a:lnSpc>
                <a:spcPct val="70000"/>
              </a:lnSpc>
            </a:pPr>
            <a:r>
              <a:rPr lang="uk-UA" sz="2400" dirty="0"/>
              <a:t>Також і КК 2001 року передбачив додаткове покарання у виді конфіскації всього або частини майна, яке є власністю засудженого, у випадках, спеціально передбачених в ОЧ КК, але встановив таку можливість лише за </a:t>
            </a:r>
            <a:r>
              <a:rPr lang="uk-UA" sz="2400" u="sng" dirty="0"/>
              <a:t>тяжкі та особливо тяжкі корисливі</a:t>
            </a:r>
            <a:r>
              <a:rPr lang="uk-UA" sz="2400" dirty="0"/>
              <a:t> злочини. </a:t>
            </a:r>
          </a:p>
          <a:p>
            <a:pPr algn="just">
              <a:lnSpc>
                <a:spcPct val="70000"/>
              </a:lnSpc>
            </a:pPr>
            <a:r>
              <a:rPr lang="uk-UA" sz="2400" dirty="0"/>
              <a:t>Станом на 1 вересня 2001 року таких випадків було лише </a:t>
            </a:r>
            <a:r>
              <a:rPr lang="uk-UA" sz="2400" b="1" dirty="0"/>
              <a:t>37</a:t>
            </a:r>
            <a:r>
              <a:rPr lang="uk-UA" sz="2400" dirty="0"/>
              <a:t>, а ще у </a:t>
            </a:r>
            <a:r>
              <a:rPr lang="uk-UA" sz="2400" b="1" dirty="0"/>
              <a:t>18</a:t>
            </a:r>
            <a:r>
              <a:rPr lang="uk-UA" sz="2400" dirty="0"/>
              <a:t> випадках ОЧ КК у санкціях передбачала можливість конфіскації предмета або засобу (знаряддя) вчинення злочину.</a:t>
            </a:r>
          </a:p>
          <a:p>
            <a:pPr algn="just">
              <a:lnSpc>
                <a:spcPct val="70000"/>
              </a:lnSpc>
            </a:pPr>
            <a:r>
              <a:rPr lang="uk-UA" sz="2400" dirty="0"/>
              <a:t>Станом на 11 січня 2026 року випадків конфіскації майна в ОЧ КК стало – </a:t>
            </a:r>
            <a:r>
              <a:rPr lang="uk-UA" sz="2400" b="1" dirty="0"/>
              <a:t>135</a:t>
            </a:r>
            <a:r>
              <a:rPr lang="uk-UA" sz="2400" dirty="0"/>
              <a:t>. </a:t>
            </a:r>
          </a:p>
        </p:txBody>
      </p:sp>
      <p:pic>
        <p:nvPicPr>
          <p:cNvPr id="50181" name="Picture 6" descr="images (20)"/>
          <p:cNvPicPr>
            <a:picLocks noChangeAspect="1" noChangeArrowheads="1"/>
          </p:cNvPicPr>
          <p:nvPr/>
        </p:nvPicPr>
        <p:blipFill>
          <a:blip r:embed="rId2"/>
          <a:srcRect/>
          <a:stretch>
            <a:fillRect/>
          </a:stretch>
        </p:blipFill>
        <p:spPr bwMode="auto">
          <a:xfrm>
            <a:off x="10229850" y="3248818"/>
            <a:ext cx="1962150" cy="2143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p:cNvSpPr>
          <p:nvPr>
            <p:ph type="body" sz="half" idx="4294967295"/>
          </p:nvPr>
        </p:nvSpPr>
        <p:spPr>
          <a:xfrm>
            <a:off x="121920" y="1750379"/>
            <a:ext cx="11887200" cy="4569142"/>
          </a:xfrm>
        </p:spPr>
        <p:txBody>
          <a:bodyPr/>
          <a:lstStyle/>
          <a:p>
            <a:pPr algn="just">
              <a:lnSpc>
                <a:spcPct val="80000"/>
              </a:lnSpc>
              <a:buFont typeface="Arial" charset="0"/>
              <a:buNone/>
            </a:pPr>
            <a:r>
              <a:rPr lang="uk-UA" sz="1700" dirty="0"/>
              <a:t>Законом від 18 квітня 2013 КК було доповнено </a:t>
            </a:r>
            <a:r>
              <a:rPr lang="uk-UA" sz="1700" b="1" dirty="0"/>
              <a:t>статтями 96-1 і 96-2.</a:t>
            </a:r>
            <a:r>
              <a:rPr lang="uk-UA" sz="1700" dirty="0"/>
              <a:t> Рішенням КСУ від 30 червня 2022 року їх визнано конституційними.</a:t>
            </a:r>
          </a:p>
          <a:p>
            <a:pPr algn="just">
              <a:lnSpc>
                <a:spcPct val="80000"/>
              </a:lnSpc>
              <a:buFont typeface="Arial" charset="0"/>
              <a:buNone/>
            </a:pPr>
            <a:r>
              <a:rPr lang="uk-UA" sz="1700" dirty="0"/>
              <a:t>Далі із статей ОЧ КК було виключено </a:t>
            </a:r>
            <a:r>
              <a:rPr lang="uk-UA" sz="1700" b="1" dirty="0"/>
              <a:t>56</a:t>
            </a:r>
            <a:r>
              <a:rPr lang="uk-UA" sz="1700" dirty="0"/>
              <a:t> згадок про конфіскацію предмета або засобу (знаряддя) вчинення злочину. </a:t>
            </a:r>
          </a:p>
          <a:p>
            <a:pPr algn="just">
              <a:lnSpc>
                <a:spcPct val="80000"/>
              </a:lnSpc>
              <a:buFont typeface="Arial" charset="0"/>
              <a:buNone/>
            </a:pPr>
            <a:r>
              <a:rPr lang="uk-UA" sz="1700" dirty="0"/>
              <a:t>Усі ці положення сконцентровано у ЗЧ КК, і наразі СК застосовується за умови вчинення умисного КП :</a:t>
            </a:r>
          </a:p>
          <a:p>
            <a:pPr algn="just">
              <a:lnSpc>
                <a:spcPct val="80000"/>
              </a:lnSpc>
              <a:buFont typeface="Arial" charset="0"/>
              <a:buNone/>
            </a:pPr>
            <a:r>
              <a:rPr lang="uk-UA" sz="1700" dirty="0"/>
              <a:t>а) або суспільно небезпечного діяння, що підпадає під ознаки діяння, передбаченого ОЧ КК, за які встановлено основне покарання у виді позбавлення волі або штрафу понад 3 000 </a:t>
            </a:r>
            <a:r>
              <a:rPr lang="uk-UA" sz="1700" dirty="0" err="1"/>
              <a:t>нмдг</a:t>
            </a:r>
            <a:r>
              <a:rPr lang="uk-UA" sz="1700" dirty="0"/>
              <a:t>;</a:t>
            </a:r>
          </a:p>
          <a:p>
            <a:pPr algn="just">
              <a:lnSpc>
                <a:spcPct val="80000"/>
              </a:lnSpc>
              <a:buFont typeface="Arial" charset="0"/>
              <a:buNone/>
            </a:pPr>
            <a:r>
              <a:rPr lang="uk-UA" sz="1700" dirty="0"/>
              <a:t>б) передбаченого ч. 1 ст. 150, ст. 154, частинами 2 і 3 ст. 159-1, ч. 1 ст. 190, ст. 192, ч. 1 статей 204, 209-1, 210, частинами 1 і 2 статей 212, 212-1, ч. 1 статей 222, 229, 239-1, 239-2, ч. 2 ст. 244, ч. 1 статей 248, 249, частинами 1 і 2 ст. 300, ч. 1 статей 301, 302, 310, 311, 313, 318, 319, 362, ст. 363, ч. 1 статей 363-1, 364-1, 365-2 КК.</a:t>
            </a:r>
          </a:p>
          <a:p>
            <a:pPr algn="just">
              <a:lnSpc>
                <a:spcPct val="80000"/>
              </a:lnSpc>
              <a:buFont typeface="Arial" charset="0"/>
              <a:buNone/>
            </a:pPr>
            <a:r>
              <a:rPr lang="uk-UA" sz="1700" dirty="0"/>
              <a:t>Крім того, непослідовний законодавець Законом від 23.11.2018 додав у санкції </a:t>
            </a:r>
            <a:r>
              <a:rPr lang="uk-UA" sz="1700" b="1" dirty="0"/>
              <a:t>ст. 204 КК</a:t>
            </a:r>
            <a:r>
              <a:rPr lang="uk-UA" sz="1700" dirty="0"/>
              <a:t> ще й такі заходи, як:</a:t>
            </a:r>
          </a:p>
          <a:p>
            <a:pPr algn="just">
              <a:lnSpc>
                <a:spcPct val="80000"/>
              </a:lnSpc>
              <a:buFont typeface="Arial" charset="0"/>
              <a:buNone/>
            </a:pPr>
            <a:r>
              <a:rPr lang="uk-UA" sz="1700" dirty="0"/>
              <a:t>– конфіскація та знищення незаконно виготовлених товарів (ч. 1);</a:t>
            </a:r>
          </a:p>
          <a:p>
            <a:pPr algn="just">
              <a:lnSpc>
                <a:spcPct val="80000"/>
              </a:lnSpc>
              <a:buFont typeface="Arial" charset="0"/>
              <a:buNone/>
            </a:pPr>
            <a:r>
              <a:rPr lang="uk-UA" sz="1700" dirty="0"/>
              <a:t>– конфіскація та знищення незаконно вироблених або придбаних товарів, знарядь виробництва, сировини для їх виготовлення (ч. 2);</a:t>
            </a:r>
          </a:p>
          <a:p>
            <a:pPr algn="just">
              <a:lnSpc>
                <a:spcPct val="80000"/>
              </a:lnSpc>
              <a:buFont typeface="Arial" charset="0"/>
              <a:buNone/>
            </a:pPr>
            <a:r>
              <a:rPr lang="uk-UA" sz="1700" dirty="0"/>
              <a:t>– вилучення та знищення незаконно виробленої або придбаної продукції, обладнання для її виготовлення (ч. 3).</a:t>
            </a:r>
          </a:p>
          <a:p>
            <a:pPr algn="just">
              <a:lnSpc>
                <a:spcPct val="80000"/>
              </a:lnSpc>
              <a:buFont typeface="Arial" charset="0"/>
              <a:buNone/>
            </a:pPr>
            <a:r>
              <a:rPr lang="uk-UA" sz="1700" dirty="0"/>
              <a:t>Який статус цих заходів і в якому порядку вони мають застосовуватися, сказати важко.</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a:xfrm>
            <a:off x="106680" y="527685"/>
            <a:ext cx="5745480" cy="1082675"/>
          </a:xfrm>
        </p:spPr>
        <p:txBody>
          <a:bodyPr/>
          <a:lstStyle/>
          <a:p>
            <a:pPr algn="ctr"/>
            <a:r>
              <a:rPr lang="uk-UA" sz="3600" b="1" dirty="0">
                <a:solidFill>
                  <a:schemeClr val="bg1"/>
                </a:solidFill>
                <a:effectLst>
                  <a:outerShdw blurRad="38100" dist="38100" dir="2700000" algn="tl">
                    <a:srgbClr val="000000">
                      <a:alpha val="43137"/>
                    </a:srgbClr>
                  </a:outerShdw>
                </a:effectLst>
              </a:rPr>
              <a:t>3. Види конфіскації майна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за чинними законами</a:t>
            </a:r>
          </a:p>
        </p:txBody>
      </p:sp>
      <p:sp>
        <p:nvSpPr>
          <p:cNvPr id="52227" name="Rectangle 6"/>
          <p:cNvSpPr>
            <a:spLocks noGrp="1"/>
          </p:cNvSpPr>
          <p:nvPr>
            <p:ph type="body" sz="half" idx="4294967295"/>
          </p:nvPr>
        </p:nvSpPr>
        <p:spPr>
          <a:xfrm>
            <a:off x="663575" y="1792288"/>
            <a:ext cx="11080750" cy="4735512"/>
          </a:xfrm>
        </p:spPr>
        <p:txBody>
          <a:bodyPr/>
          <a:lstStyle/>
          <a:p>
            <a:pPr algn="just">
              <a:lnSpc>
                <a:spcPct val="80000"/>
              </a:lnSpc>
              <a:buFont typeface="Arial" charset="0"/>
              <a:buNone/>
            </a:pPr>
            <a:r>
              <a:rPr lang="uk-UA" sz="2400" dirty="0"/>
              <a:t>Законами, які відповідно до Конституції України визначають випадки застосування конфіскації майна, на сьогодні є:</a:t>
            </a:r>
          </a:p>
          <a:p>
            <a:pPr algn="just">
              <a:lnSpc>
                <a:spcPct val="80000"/>
              </a:lnSpc>
              <a:buFont typeface="Arial" charset="0"/>
              <a:buNone/>
            </a:pPr>
            <a:r>
              <a:rPr lang="uk-UA" sz="2400" dirty="0"/>
              <a:t>1) КК – щодо конфіскації майна як виду додаткового покарання (статті 52, 59);</a:t>
            </a:r>
          </a:p>
          <a:p>
            <a:pPr algn="just">
              <a:lnSpc>
                <a:spcPct val="80000"/>
              </a:lnSpc>
              <a:buFont typeface="Arial" charset="0"/>
              <a:buNone/>
            </a:pPr>
            <a:r>
              <a:rPr lang="uk-UA" sz="2400" dirty="0"/>
              <a:t>2) КК – щодо спеціальної конфіскації як виду заходу (статті 96-1 і 96-2), а також КПК (ст. 100);</a:t>
            </a:r>
          </a:p>
          <a:p>
            <a:pPr algn="just">
              <a:lnSpc>
                <a:spcPct val="80000"/>
              </a:lnSpc>
              <a:buFont typeface="Arial" charset="0"/>
              <a:buNone/>
            </a:pPr>
            <a:r>
              <a:rPr lang="uk-UA" sz="2400" dirty="0"/>
              <a:t>3) КК – щодо конфіскації майна як виду заходу до юридичних осіб (ст. 96-8 КК);</a:t>
            </a:r>
          </a:p>
          <a:p>
            <a:pPr algn="just">
              <a:lnSpc>
                <a:spcPct val="80000"/>
              </a:lnSpc>
              <a:buFont typeface="Arial" charset="0"/>
              <a:buNone/>
            </a:pPr>
            <a:r>
              <a:rPr lang="uk-UA" sz="2400" dirty="0"/>
              <a:t>4) КУпАП (ст. 29 та ін.) – щодо конфіскації: предмета, який став знаряддям вчинення або безпосереднім об'єктом АП; грошей, одержаних внаслідок вчинення АП, – як основне або додаткове стягнення. Передбачена у статтях ОЧ </a:t>
            </a:r>
            <a:r>
              <a:rPr lang="uk-UA" sz="2400" b="1" dirty="0"/>
              <a:t>114</a:t>
            </a:r>
            <a:r>
              <a:rPr lang="uk-UA" sz="2400" dirty="0"/>
              <a:t> разів;</a:t>
            </a:r>
          </a:p>
          <a:p>
            <a:pPr algn="just">
              <a:lnSpc>
                <a:spcPct val="80000"/>
              </a:lnSpc>
              <a:buFont typeface="Arial" charset="0"/>
              <a:buNone/>
            </a:pPr>
            <a:r>
              <a:rPr lang="uk-UA" sz="2400" dirty="0"/>
              <a:t>5) Митний кодекс (ст. 465 та ін.) – щодо конфіскації товарів і транспортних засобів – </a:t>
            </a:r>
            <a:r>
              <a:rPr lang="uk-UA" sz="2400" i="1" u="sng" dirty="0"/>
              <a:t>незалежно від того, чи є вони власністю особи</a:t>
            </a:r>
            <a:r>
              <a:rPr lang="uk-UA" sz="2400" dirty="0"/>
              <a:t>, яка вчинила правопорушення. Передбачена у статтях ОЧ МК </a:t>
            </a:r>
            <a:r>
              <a:rPr lang="uk-UA" sz="2400" b="1" dirty="0"/>
              <a:t>11</a:t>
            </a:r>
            <a:r>
              <a:rPr lang="uk-UA" sz="2400" dirty="0"/>
              <a:t> разів;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6"/>
          <p:cNvSpPr>
            <a:spLocks noGrp="1"/>
          </p:cNvSpPr>
          <p:nvPr>
            <p:ph type="body" sz="half" idx="4294967295"/>
          </p:nvPr>
        </p:nvSpPr>
        <p:spPr>
          <a:xfrm>
            <a:off x="132081" y="1813560"/>
            <a:ext cx="11704320" cy="4201160"/>
          </a:xfrm>
        </p:spPr>
        <p:txBody>
          <a:bodyPr/>
          <a:lstStyle/>
          <a:p>
            <a:pPr algn="just">
              <a:buFont typeface="Arial" charset="0"/>
              <a:buNone/>
            </a:pPr>
            <a:r>
              <a:rPr lang="uk-UA" sz="2300" dirty="0"/>
              <a:t>6) ЦПК (глава 12, статті 290-292) – щодо стягнення в дохід держави активів, визнаних судом необґрунтованими, якщо на підставі поданих доказів </a:t>
            </a:r>
            <a:r>
              <a:rPr lang="uk-UA" sz="2300" i="1" u="sng" dirty="0"/>
              <a:t>не встановлено</a:t>
            </a:r>
            <a:r>
              <a:rPr lang="uk-UA" sz="2300" dirty="0"/>
              <a:t>, що активи або грошові кошти, необхідні для придбання активів, щодо яких поданий позов, були набуті за рахунок законних доходів;</a:t>
            </a:r>
          </a:p>
          <a:p>
            <a:pPr algn="just">
              <a:buFont typeface="Arial" charset="0"/>
              <a:buNone/>
            </a:pPr>
            <a:r>
              <a:rPr lang="uk-UA" sz="2300" dirty="0"/>
              <a:t>7) Податковий кодекс – щодо конфіскації, зокрема: реалізованої тютюнової сировини суб’єктом господарювання, який не є виробником тютюнових виробів (ст. 221.5); алкогольних напоїв, тютюнових виробів, рідин, що використовуються в електронних сигаретах, без наявності графічного елемента електронних марок акцизного податку (ст. 228.3);</a:t>
            </a:r>
          </a:p>
          <a:p>
            <a:pPr algn="just">
              <a:buFont typeface="Arial" charset="0"/>
              <a:buNone/>
            </a:pPr>
            <a:r>
              <a:rPr lang="uk-UA" sz="2300" dirty="0"/>
              <a:t>8) Земельний кодекс – щодо конфіскації земельної ділянки за: порушення порядку набуття права власності на неї в частині суб’єкта або загальної площі ділянки (ст. 130, ст. 145); не відчуження земельної ділянки власником протягом певного строку (ст. 145); </a:t>
            </a:r>
          </a:p>
        </p:txBody>
      </p:sp>
    </p:spTree>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6EA1AD0-CAC0-46E6-A8EB-085ED143983E}" vid="{50EB6AD9-6FD8-41A1-9D22-44D4AC3C3F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PGG-III-Powerpoint-template</Template>
  <TotalTime>23</TotalTime>
  <Words>4645</Words>
  <Application>Microsoft Office PowerPoint</Application>
  <PresentationFormat>Widescreen</PresentationFormat>
  <Paragraphs>185</Paragraphs>
  <Slides>29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Circe</vt:lpstr>
      <vt:lpstr>Office Theme</vt:lpstr>
      <vt:lpstr>КОНФІСКАЦІЯ МАЙНА  ТА ЇЇ ВИДИ</vt:lpstr>
      <vt:lpstr>1. Ключові поняття</vt:lpstr>
      <vt:lpstr>PowerPoint Presentation</vt:lpstr>
      <vt:lpstr>PowerPoint Presentation</vt:lpstr>
      <vt:lpstr>PowerPoint Presentation</vt:lpstr>
      <vt:lpstr>2. Ґенеза і розвиток положень про конфіскацію майна в незалежній Україні</vt:lpstr>
      <vt:lpstr>PowerPoint Presentation</vt:lpstr>
      <vt:lpstr>3. Види конфіскації майна  за чинними законами</vt:lpstr>
      <vt:lpstr>PowerPoint Presentation</vt:lpstr>
      <vt:lpstr>PowerPoint Presentation</vt:lpstr>
      <vt:lpstr>PowerPoint Presentation</vt:lpstr>
      <vt:lpstr>Судова статистика</vt:lpstr>
      <vt:lpstr>PowerPoint Presentation</vt:lpstr>
      <vt:lpstr>Огляд судової практики ККС ВС (2018) </vt:lpstr>
      <vt:lpstr>4. Міжнародні зобов’язання України  щодо конфіскації та їх імплементація</vt:lpstr>
      <vt:lpstr>Чи всі положення міжнародних договорів  відображено у КК?</vt:lpstr>
      <vt:lpstr>PowerPoint Presentation</vt:lpstr>
      <vt:lpstr>...</vt:lpstr>
      <vt:lpstr>5. Види конфіскації майна за законодавством ЄС</vt:lpstr>
      <vt:lpstr>PowerPoint Presentation</vt:lpstr>
      <vt:lpstr>PowerPoint Presentation</vt:lpstr>
      <vt:lpstr>PowerPoint Presentation</vt:lpstr>
      <vt:lpstr>...</vt:lpstr>
      <vt:lpstr>PowerPoint Presentation</vt:lpstr>
      <vt:lpstr>PowerPoint Presentation</vt:lpstr>
      <vt:lpstr>6. Види конфіскації майна за перспективним КК</vt:lpstr>
      <vt:lpstr>PowerPoint Presentation</vt:lpstr>
      <vt:lpstr>Висновки</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LARSEN Kim-Andreas</dc:creator>
  <cp:lastModifiedBy>RYBCHENKO Sergii</cp:lastModifiedBy>
  <cp:revision>33</cp:revision>
  <dcterms:created xsi:type="dcterms:W3CDTF">2023-09-25T10:12:54Z</dcterms:created>
  <dcterms:modified xsi:type="dcterms:W3CDTF">2026-03-24T13:20:55Z</dcterms:modified>
</cp:coreProperties>
</file>