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67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2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B6841-B739-0028-B0F0-644CC85776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EA0F8E-54CD-BB14-DDB0-EDF0EC9511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BC5D9F-B479-2655-30CD-788572FBE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D2C8C-E66E-41BC-B9D7-8C5302004BE5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189BED-9007-A455-A40F-DBFD6183B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9D8ECB-561A-6511-15A9-8C6288FAF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D933-A287-4353-8D12-B6F43318A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1676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FBB01-DD63-90D9-21CC-D42551478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45E47C-4D41-441E-566D-CB4E8B38F3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C307E4-9EDF-4DFF-808D-D8DF861F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D2C8C-E66E-41BC-B9D7-8C5302004BE5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C3D9F1-24B4-426B-C0F6-B186D1BFE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D491A5-F7FF-D417-48B0-986B71492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D933-A287-4353-8D12-B6F43318A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0834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64CA30-47D9-3F3E-E71C-E36D208ED1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159026-F6AC-5D5E-82E8-5810701062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303AA3-BA80-9F13-BD59-C60AC58C5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D2C8C-E66E-41BC-B9D7-8C5302004BE5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5FFE1F-9A2A-52C6-BD45-EBA15B134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7A38C2-17C2-02E2-433E-9556A7301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D933-A287-4353-8D12-B6F43318A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3845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0E874-A81C-6E22-53EE-129B44873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1E603-D184-CC1B-7AD4-73B112F221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729B4B-B0C0-E4DE-BA1B-FB61CD6B3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D2C8C-E66E-41BC-B9D7-8C5302004BE5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E99197-98AC-EDE4-91AD-C0057650A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0C2117-C820-92CE-E6AB-8DC6A48F0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D933-A287-4353-8D12-B6F43318A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371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FCFD9-8D44-DBEE-133E-1128E6F9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630261-5964-EDD3-6C17-200A3DCBA0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807797-1D09-CAA5-A103-ED776415C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D2C8C-E66E-41BC-B9D7-8C5302004BE5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DD7F3A-69D6-2D42-EBD5-5A9B5BF72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316A49-071F-1355-C6A9-0B16359C9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D933-A287-4353-8D12-B6F43318A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4713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5838E-6D1A-090E-14E8-846020F3C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873333-D46E-5130-95CB-DFCCB5A958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7F43BA-1967-4660-44DE-6EF102555F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AF9128-82F2-682A-DF36-3CA61B44B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D2C8C-E66E-41BC-B9D7-8C5302004BE5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7335A5-76A9-923F-03AE-7D9815DF6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22F89F-EF0D-3742-4FAD-630B3D0FE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D933-A287-4353-8D12-B6F43318A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3888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B6F7E-96EC-CF58-99A5-10F5D1D1A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4DB659-0CB4-E9E7-BDC2-636CE1BDB4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E117DF-7E36-705B-9B53-72554BD0E4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8870A7-8646-4B73-4350-913E85D2DC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6861C1-53AD-95E6-2320-8BD769B2E1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29271B-C8EE-141F-21BA-FFD98413E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D2C8C-E66E-41BC-B9D7-8C5302004BE5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06F677-FC2B-4677-3ACC-4A1CC5AF1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8C0278-7B7D-9937-76A6-972629E07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D933-A287-4353-8D12-B6F43318A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1836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4E76C-6B16-18B5-AE00-9FF620692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CE8EDF-D735-11B7-B094-BB5F447F2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D2C8C-E66E-41BC-B9D7-8C5302004BE5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E03606-1316-2EF8-015C-3E386D9DD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E7C7A0-3DB1-75EC-4678-411BF7D2C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D933-A287-4353-8D12-B6F43318A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01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02309D-35EB-F3AE-BCB2-C22F8FA4B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D2C8C-E66E-41BC-B9D7-8C5302004BE5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C2BC51-9D74-E863-36E1-3D69A5149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09A800-8074-0835-53F1-D4D4AE008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D933-A287-4353-8D12-B6F43318A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627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3C3DD-D276-0346-BF52-F311AC683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40FAEB-A485-CCC9-AF54-0CA9010D15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CE98C7-02FF-EC8E-92CD-C0F4AD1B4B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98A373-7EE3-8CBE-4372-6BFC45EF2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D2C8C-E66E-41BC-B9D7-8C5302004BE5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44FEB6-694E-602C-0A35-1633F213D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0AC0D8-7DA0-3892-CBA1-F920A6D48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D933-A287-4353-8D12-B6F43318A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283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47725-4AE7-6262-6AED-5AE6E2C38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F19A6B-D8C0-D563-915D-AB64AED23D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C507E8-25EF-1D52-CC17-B5ED9E960A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FF9E20-5212-7BBF-AEA1-96577F534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D2C8C-E66E-41BC-B9D7-8C5302004BE5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E2CAA0-2A2D-312C-B1D5-B935C74DB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0AE802-0ED2-E5B1-CA5C-BB8095B1D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D933-A287-4353-8D12-B6F43318A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213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E4939D-5233-501E-A5EE-04CB23EFE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Натисніть, щоб редагувати стиль заголовка-шаблону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57DAE9-EE9D-ADA1-49DD-AE45146B05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Натисніть, щоб редагувати стилі основного тексту</a:t>
            </a:r>
          </a:p>
          <a:p>
            <a:pPr lvl="1"/>
            <a:r>
              <a:rPr lang="en-GB"/>
              <a:t>Другий рівень</a:t>
            </a:r>
          </a:p>
          <a:p>
            <a:pPr lvl="2"/>
            <a:r>
              <a:rPr lang="en-GB"/>
              <a:t>Третій рівень</a:t>
            </a:r>
          </a:p>
          <a:p>
            <a:pPr lvl="3"/>
            <a:r>
              <a:rPr lang="en-GB"/>
              <a:t>Четвертий рівень</a:t>
            </a:r>
          </a:p>
          <a:p>
            <a:pPr lvl="4"/>
            <a:r>
              <a:rPr lang="en-GB"/>
              <a:t>П'ятий рівень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282EF-4B2D-C88E-AF5C-AD3263D351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BD2C8C-E66E-41BC-B9D7-8C5302004BE5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176C06-4ECA-A5AD-4B36-6020F22726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C59391-6015-6DDA-9943-7CAE058825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5CD933-A287-4353-8D12-B6F43318A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3342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hudoc.echr.coe.int/eng#{%22appno%22:[%2256581/00%22]}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724D1-6089-227C-5F70-40504DA8FD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2800" b="1" dirty="0"/>
              <a:t>ПРОЦЕДУРА ПРОВЕДЕННЯ СУДОВОГО РОЗГЛЯДУ ЗА ВІДСУТНОСТІ ОБВИНУВАЧЕНОГО, ВКЛЮЧ</a:t>
            </a:r>
            <a:r>
              <a:rPr lang="uk-UA" sz="2800" b="1" dirty="0"/>
              <a:t>НО ІЗ</a:t>
            </a:r>
            <a:r>
              <a:rPr lang="en-GB" sz="2800" b="1" dirty="0"/>
              <a:t> ЙОГО УЧАСТ</a:t>
            </a:r>
            <a:r>
              <a:rPr lang="uk-UA" sz="2800" b="1" dirty="0"/>
              <a:t>Ю</a:t>
            </a:r>
            <a:r>
              <a:rPr lang="en-GB" sz="2800" b="1" dirty="0"/>
              <a:t> У СУДОВИХ ЗАСІДАННЯХ ЧЕРЕЗ ВІДЕОКОНФЕРЕНЦІЮ ПІД ЧАС ПЕРЕБУВАННЯ ЗА КОРДОНОМ</a:t>
            </a:r>
            <a:endParaRPr lang="en-GB" sz="2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54A2A6-ACC8-DB4E-3988-DA160C4FE2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endParaRPr lang="en-GB" dirty="0"/>
          </a:p>
          <a:p>
            <a:r>
              <a:rPr lang="en-GB" b="1" dirty="0" err="1"/>
              <a:t>Джеремі</a:t>
            </a:r>
            <a:r>
              <a:rPr lang="en-GB" b="1" dirty="0"/>
              <a:t> </a:t>
            </a:r>
            <a:r>
              <a:rPr lang="en-GB" b="1" dirty="0" err="1"/>
              <a:t>Макбрайд</a:t>
            </a:r>
            <a:endParaRPr lang="uk-UA" b="1" dirty="0"/>
          </a:p>
          <a:p>
            <a:r>
              <a:rPr lang="uk-UA" b="1" dirty="0"/>
              <a:t>Міжнародний консультант Ради Європи</a:t>
            </a:r>
            <a:endParaRPr lang="en-GB" b="1" dirty="0"/>
          </a:p>
          <a:p>
            <a:r>
              <a:rPr lang="uk-UA" b="1" u="sng" dirty="0" err="1"/>
              <a:t>Проєкт</a:t>
            </a:r>
            <a:r>
              <a:rPr lang="uk-UA" b="1" u="sng" dirty="0"/>
              <a:t> «Зміцнення прав людини в системі кримінальної юстиції України – Фаза ІІ»</a:t>
            </a:r>
            <a:endParaRPr lang="en-GB" b="1" u="sng" dirty="0"/>
          </a:p>
          <a:p>
            <a:r>
              <a:rPr lang="en-GB" b="1" dirty="0"/>
              <a:t>Monckton Chambers, Лондон</a:t>
            </a:r>
          </a:p>
        </p:txBody>
      </p:sp>
      <p:pic>
        <p:nvPicPr>
          <p:cNvPr id="5" name="Picture 4" descr="A blue flag with yellow stars and a circle in the middle&#10;&#10;AI-generated content may be incorrect.">
            <a:extLst>
              <a:ext uri="{FF2B5EF4-FFF2-40B4-BE49-F238E27FC236}">
                <a16:creationId xmlns:a16="http://schemas.microsoft.com/office/drawing/2014/main" id="{20635336-F188-4798-7CCB-C18A9EE9B6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2438" y="282702"/>
            <a:ext cx="11049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6857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6068DB4-3D44-ED71-2269-B2D6B46445D4}"/>
              </a:ext>
            </a:extLst>
          </p:cNvPr>
          <p:cNvSpPr txBox="1"/>
          <p:nvPr/>
        </p:nvSpPr>
        <p:spPr>
          <a:xfrm>
            <a:off x="3047485" y="2136339"/>
            <a:ext cx="609497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hangingPunc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Організація відеоконференцій повинна фактично забезпечувати участь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Марчелло Віола проти Італії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№ 45106/04, 5 жовтня 2006 р.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Асчутто проти Італії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№ 35795/02, 27 листопада 2007 р.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Кабве та Чунгу проти Сполученого Королівства 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(рішення), № 29647/08, 2 лютого 2010 р.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Улімаєв </a:t>
            </a:r>
            <a:r>
              <a:rPr lang="en-GB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проти Росії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№ 23324/04, 21 лютого 2017 р.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Григор’євських </a:t>
            </a:r>
            <a:r>
              <a:rPr lang="en-GB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проти Росії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№ 22/03, 9 квітня 2009 р.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2EDE54F-9CE9-095D-01D5-966C4518B4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8715" y="40386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921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44C5BDF-1708-F3B5-727C-EDB97170E438}"/>
              </a:ext>
            </a:extLst>
          </p:cNvPr>
          <p:cNvSpPr txBox="1"/>
          <p:nvPr/>
        </p:nvSpPr>
        <p:spPr>
          <a:xfrm>
            <a:off x="3047485" y="2690336"/>
            <a:ext cx="609497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hangingPunct="0">
              <a:buNone/>
            </a:pPr>
            <a:r>
              <a:rPr lang="en-GB" sz="18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Сл</a:t>
            </a:r>
            <a:r>
              <a:rPr lang="uk-UA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є</a:t>
            </a:r>
            <a:r>
              <a:rPr lang="en-GB" sz="18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саревський</a:t>
            </a:r>
            <a:r>
              <a:rPr lang="en-GB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та Локтіонов проти Росії 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(рішення), № 43538/16, 5 листопада 2020 р.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П</a:t>
            </a:r>
            <a:r>
              <a:rPr lang="uk-UA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а</a:t>
            </a:r>
            <a:r>
              <a:rPr lang="en-GB" sz="18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нкратов</a:t>
            </a:r>
            <a:r>
              <a:rPr lang="en-GB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проти Росії 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(рішення), № 26545/20, 30 червня 2022 р.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Стефан Кучера проти Австрії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№ 13810/22, 9 грудня 2025 р.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Джаллоу проти Норвегії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№ 36516/19, 2 грудня 2021 р.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2F706D6-689F-5DA2-16C7-851DD2C45F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91567" y="453028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9951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AD5BEE8-8B19-F4B7-4F3C-D1577B709251}"/>
              </a:ext>
            </a:extLst>
          </p:cNvPr>
          <p:cNvSpPr txBox="1"/>
          <p:nvPr/>
        </p:nvSpPr>
        <p:spPr>
          <a:xfrm>
            <a:off x="3047485" y="2690336"/>
            <a:ext cx="609497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hangingPunc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Обвинувачений не повинен з’являтися в суді в одязі, що суперечить статті 3 ЄКПЛ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Мокшин проти Росії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№ 2316/20, 4 липня 2024 р.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Кашуба та інші проти Росії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№ 56247/15, 2 листопада 2023 р.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8316252-DC54-C901-78C8-CE1CA91959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877" y="384203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9600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92343D1-E928-1CBB-AA76-E5106C5F443B}"/>
              </a:ext>
            </a:extLst>
          </p:cNvPr>
          <p:cNvSpPr txBox="1"/>
          <p:nvPr/>
        </p:nvSpPr>
        <p:spPr>
          <a:xfrm>
            <a:off x="3047485" y="2413338"/>
            <a:ext cx="609497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hangingPunc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Необхідний доступ </a:t>
            </a:r>
            <a:r>
              <a:rPr lang="en-GB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до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прав</a:t>
            </a:r>
            <a:r>
              <a:rPr lang="uk-UA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ничої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допомоги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Шулепов </a:t>
            </a:r>
            <a:r>
              <a:rPr lang="en-GB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проти Росії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№ 15435/03, 26 червня 2008 р.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Григор'євських </a:t>
            </a:r>
            <a:r>
              <a:rPr lang="en-GB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проти Росії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№ 22/03, 9 квітня 2009 р.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Самошенков </a:t>
            </a:r>
            <a:r>
              <a:rPr lang="en-GB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та </a:t>
            </a:r>
            <a:r>
              <a:rPr lang="en-GB" sz="18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Строков </a:t>
            </a:r>
            <a:r>
              <a:rPr lang="en-GB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проти Росії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№ 21731/03, 22 липня 2010 р.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Сірак </a:t>
            </a:r>
            <a:r>
              <a:rPr lang="en-GB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проти Росії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№ 38094/05, 19 грудня 2013 р.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Місюкевич </a:t>
            </a:r>
            <a:r>
              <a:rPr lang="en-GB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проти Росії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№ 63053/09, 30 квітня 2015 р.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5387CD2-D478-FFE1-0AED-407458ACE1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8045" y="433364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026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E1FD229-8A32-92BD-17A1-A70EACD2316A}"/>
              </a:ext>
            </a:extLst>
          </p:cNvPr>
          <p:cNvSpPr txBox="1"/>
          <p:nvPr/>
        </p:nvSpPr>
        <p:spPr>
          <a:xfrm>
            <a:off x="3047485" y="2136339"/>
            <a:ext cx="609497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hangingPunc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Але від цього можна відмовитися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Хаксія проти Албанії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№ 29861/03, 8 жовтня 2013 р.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uk-U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Правнича допомога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має бути доступною до початку слухання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Стафєєв </a:t>
            </a:r>
            <a:r>
              <a:rPr lang="en-GB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проти Росії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№ 32984/06, 8 грудня 2020 р.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Са</a:t>
            </a:r>
            <a:r>
              <a:rPr lang="uk-UA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х</a:t>
            </a:r>
            <a:r>
              <a:rPr lang="en-GB" sz="18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новський</a:t>
            </a:r>
            <a:r>
              <a:rPr lang="en-GB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проти Росії 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[Велика палата], № 21272/03, 2 листопада 2010 р.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Джаллоу проти Норвегії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№ 36516/19, 2 грудня 2021 р.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51F01D4-A7FD-027F-2097-C7BF034B91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7709" y="374370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43547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15EF71A-57C9-CE65-E522-11E44E3A8D12}"/>
              </a:ext>
            </a:extLst>
          </p:cNvPr>
          <p:cNvSpPr txBox="1"/>
          <p:nvPr/>
        </p:nvSpPr>
        <p:spPr>
          <a:xfrm>
            <a:off x="3047485" y="2690336"/>
            <a:ext cx="609497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hangingPunc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Необхідно забезпечити конфіденційність комунікації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Са</a:t>
            </a:r>
            <a:r>
              <a:rPr lang="uk-UA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х</a:t>
            </a:r>
            <a:r>
              <a:rPr lang="en-GB" sz="18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новський</a:t>
            </a:r>
            <a:r>
              <a:rPr lang="en-GB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проти Росії 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[GC], № 21272/03, 2 листопада 2010 р.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Голубєв проти Росії 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(рішення), № 26260/02, 9 листопада 2006 р.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Загарія </a:t>
            </a:r>
            <a:r>
              <a:rPr lang="en-GB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проти Італії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№ 58295/00, 27 листопада 2007 р.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C032465-FC20-0A90-38DB-C4237D8064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7206" y="374370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880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F2E4712-298D-805C-1C58-96E2C6DCF878}"/>
              </a:ext>
            </a:extLst>
          </p:cNvPr>
          <p:cNvSpPr txBox="1"/>
          <p:nvPr/>
        </p:nvSpPr>
        <p:spPr>
          <a:xfrm>
            <a:off x="3047485" y="2828836"/>
            <a:ext cx="609497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hangingPunct="0">
              <a:buNone/>
            </a:pPr>
            <a:r>
              <a:rPr lang="en-GB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Інші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учасники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також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можуть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скористатися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системою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відеоконференцій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Альппі </a:t>
            </a:r>
            <a:r>
              <a:rPr lang="en-GB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проти Фінляндії 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(рішення), № 15736/22, 28 листопада 2023 р.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Стефан Кучера проти Австрії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№ 13810/22, 9 грудня 2025 р.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9832A49-5BDD-892E-6A79-A7ABCC0B0B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876" y="364538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84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403982B-C8A2-5843-A9B8-4B72257D5371}"/>
              </a:ext>
            </a:extLst>
          </p:cNvPr>
          <p:cNvSpPr txBox="1"/>
          <p:nvPr/>
        </p:nvSpPr>
        <p:spPr>
          <a:xfrm>
            <a:off x="3047485" y="2222163"/>
            <a:ext cx="6094970" cy="24136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hangingPunc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Відсутність на судовому засіданні може бути виправдана, наприклад: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Times New Roman" panose="02020603050405020304" pitchFamily="18" charset="0"/>
              <a:buChar char="-"/>
            </a:pP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Затримання</a:t>
            </a:r>
            <a:endParaRPr lang="en-GB" sz="16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Times New Roman" panose="02020603050405020304" pitchFamily="18" charset="0"/>
              <a:buChar char="-"/>
            </a:pP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Імміграційний контроль</a:t>
            </a:r>
            <a:endParaRPr lang="en-GB" sz="16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Times New Roman" panose="02020603050405020304" pitchFamily="18" charset="0"/>
              <a:buChar char="-"/>
            </a:pP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Хвороба або інвалідність</a:t>
            </a:r>
            <a:endParaRPr lang="en-GB" sz="16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Times New Roman" panose="02020603050405020304" pitchFamily="18" charset="0"/>
              <a:buChar char="-"/>
            </a:pP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Виключення за поведінку</a:t>
            </a:r>
            <a:endParaRPr lang="en-GB" sz="16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Times New Roman" panose="02020603050405020304" pitchFamily="18" charset="0"/>
              <a:buChar char="-"/>
            </a:pP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Прискорення розгляду справи</a:t>
            </a:r>
            <a:endParaRPr lang="en-GB" sz="16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Times New Roman" panose="02020603050405020304" pitchFamily="18" charset="0"/>
              <a:buChar char="-"/>
            </a:pP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Пандемія</a:t>
            </a:r>
            <a:endParaRPr lang="en-GB" sz="16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A blue flag with yellow stars and a circle in the middle&#10;&#10;AI-generated content may be incorrect.">
            <a:extLst>
              <a:ext uri="{FF2B5EF4-FFF2-40B4-BE49-F238E27FC236}">
                <a16:creationId xmlns:a16="http://schemas.microsoft.com/office/drawing/2014/main" id="{A49CDE26-EA49-DE29-8D2E-ADC500C0C7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3369" y="396363"/>
            <a:ext cx="11049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703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D5BC590-4E70-3CB6-1874-C15144F3754F}"/>
              </a:ext>
            </a:extLst>
          </p:cNvPr>
          <p:cNvSpPr txBox="1"/>
          <p:nvPr/>
        </p:nvSpPr>
        <p:spPr>
          <a:xfrm>
            <a:off x="3047485" y="2274838"/>
            <a:ext cx="609497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hangingPunc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Як правило, обвинувачений повинен з’являтися в суді особисто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Справа «Сейдович </a:t>
            </a:r>
            <a:r>
              <a:rPr lang="en-GB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проти Італії» 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[GC], №</a:t>
            </a:r>
            <a:r>
              <a:rPr lang="en-GB" sz="1800" u="none" strike="noStrike" dirty="0">
                <a:solidFill>
                  <a:srgbClr val="46788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2"/>
              </a:rPr>
              <a:t> 56581/00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та мати можливість чути та стежити за ходом судового розгляду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Стенфорд проти Сполученого Королівства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№ 16757/90, 23 лютого 1994 р.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489338-39BC-2037-B9FE-6D4B539746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71903" y="443196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9649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D2FE3F-F60A-765D-D1B5-6072D3844E66}"/>
              </a:ext>
            </a:extLst>
          </p:cNvPr>
          <p:cNvSpPr txBox="1"/>
          <p:nvPr/>
        </p:nvSpPr>
        <p:spPr>
          <a:xfrm>
            <a:off x="3047485" y="2551837"/>
            <a:ext cx="609497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hangingPunct="0">
              <a:buNone/>
            </a:pPr>
            <a:r>
              <a:rPr lang="en-GB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Ви</a:t>
            </a:r>
            <a:r>
              <a:rPr lang="uk-UA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далення</a:t>
            </a:r>
            <a:r>
              <a:rPr lang="uk-U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із зали суду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за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порушення правил </a:t>
            </a:r>
            <a:r>
              <a:rPr lang="en-GB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поведінк</a:t>
            </a:r>
            <a:r>
              <a:rPr lang="uk-UA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и</a:t>
            </a:r>
            <a:r>
              <a:rPr lang="en-GB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може бути виправданим, якщо особа усвідомлювала наслідки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Ананьєв проти Росії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№ 20292/04, 30 липня 2009 р.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Ідалов </a:t>
            </a:r>
            <a:r>
              <a:rPr lang="en-GB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проти Росії 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[GC], № 5826/03, 22 травня 2012 р.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Ідалов </a:t>
            </a:r>
            <a:r>
              <a:rPr lang="en-GB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проти Росії (№ 2)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№ 41858/08, 13 грудня 2016 р.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37D41B4-0F65-F642-6F9F-6FB753ECF2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22742" y="413699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828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563653E-4EA2-2B0F-4B36-0940333489B2}"/>
              </a:ext>
            </a:extLst>
          </p:cNvPr>
          <p:cNvSpPr txBox="1"/>
          <p:nvPr/>
        </p:nvSpPr>
        <p:spPr>
          <a:xfrm>
            <a:off x="3047485" y="2828836"/>
            <a:ext cx="609497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hangingPunc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Однак необхідним залишається спілкування з адвокатами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Енслін, Баадер і Распе проти Федеративної Республіки Німеччина 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(рішення), № 7572/76, 8 липня 1978 р.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DEEA06A-7478-E642-6490-8CAAE1C76C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1903" y="453028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516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A810177-5FFA-D87D-43F9-3FC71ECA5EC1}"/>
              </a:ext>
            </a:extLst>
          </p:cNvPr>
          <p:cNvSpPr txBox="1"/>
          <p:nvPr/>
        </p:nvSpPr>
        <p:spPr>
          <a:xfrm>
            <a:off x="3047485" y="2274838"/>
            <a:ext cx="609497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hangingPunc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Використання відеоконференцій, в принципі, не суперечить Європейській конвенції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Козлітін </a:t>
            </a:r>
            <a:r>
              <a:rPr lang="en-GB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проти Росії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№ 17092/04, 14 листопада 2013 р.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Марчелло Віола проти Італії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№ 45106/04, 5 жовтня 2006 р.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Кабве та Чунгу проти Сполученого Королівства 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(рішення), № 29647/08, 2 лютого 2010 р.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Біволару </a:t>
            </a:r>
            <a:r>
              <a:rPr lang="en-GB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проти Румунії (№ 2)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№ 66580/12, 2 жовтня 2018 р.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69FB251-E4C5-FEAD-4083-2993124BB4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1064" y="413699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4301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9CFFE60-6397-6196-36B5-4C166D87642E}"/>
              </a:ext>
            </a:extLst>
          </p:cNvPr>
          <p:cNvSpPr txBox="1"/>
          <p:nvPr/>
        </p:nvSpPr>
        <p:spPr>
          <a:xfrm>
            <a:off x="3047485" y="2828836"/>
            <a:ext cx="609497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hangingPunc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Це може допомогти людям з інвалідністю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F.S.M. проти Іспанії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№ 56712/21, 13 березня 2025 року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0D8167C-82C6-640D-00C5-4518B46F3B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0561" y="315376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10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DF64C72-A6A4-5494-E755-C9E5691DD03C}"/>
              </a:ext>
            </a:extLst>
          </p:cNvPr>
          <p:cNvSpPr txBox="1"/>
          <p:nvPr/>
        </p:nvSpPr>
        <p:spPr>
          <a:xfrm>
            <a:off x="3047485" y="2136339"/>
            <a:ext cx="609497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hangingPunc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Необхідно розглянути питання про те, чи слід застосовувати це рішення у випадках, коли особиста явка неможлива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Полякова та інші проти Росії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№ 35090/09, 7 березня 2017 р.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Козлітін </a:t>
            </a:r>
            <a:r>
              <a:rPr lang="en-GB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проти Росії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№ 17092/04, 14 листопада 2013 р.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Відстань від суду не виключає фізичної присутності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Севастьянов проти Росії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№ 37024/02, 22 квітня 2010 р.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587EEBB-6EA9-978A-2CE5-34DD8E2A49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60393" y="354705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6509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4043CD1-F421-83B8-239C-6CAC0D86A95A}"/>
              </a:ext>
            </a:extLst>
          </p:cNvPr>
          <p:cNvSpPr txBox="1"/>
          <p:nvPr/>
        </p:nvSpPr>
        <p:spPr>
          <a:xfrm>
            <a:off x="3047485" y="2967335"/>
            <a:ext cx="609497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hangingPunc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Необхідне обладнання має бути надане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buNone/>
            </a:pPr>
            <a:r>
              <a:rPr lang="en-GB" sz="18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Таавітсайнен </a:t>
            </a:r>
            <a:r>
              <a:rPr lang="en-GB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проти Фінляндії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№ 25597/07, 8 грудня 2009 року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98411B0-9AAD-DDC2-ADEC-628FC0C480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0896" y="325209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543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54d175e1-9fc9-4eb5-b6a6-3b34418f0238}" enabled="0" method="" siteId="{54d175e1-9fc9-4eb5-b6a6-3b34418f0238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773</Words>
  <Application>Microsoft Office PowerPoint</Application>
  <PresentationFormat>Widescreen</PresentationFormat>
  <Paragraphs>90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Aptos</vt:lpstr>
      <vt:lpstr>Aptos Display</vt:lpstr>
      <vt:lpstr>Arial</vt:lpstr>
      <vt:lpstr>Calibri</vt:lpstr>
      <vt:lpstr>Times New Roman</vt:lpstr>
      <vt:lpstr>Office Theme</vt:lpstr>
      <vt:lpstr>ПРОЦЕДУРА ПРОВЕДЕННЯ СУДОВОГО РОЗГЛЯДУ ЗА ВІДСУТНОСТІ ОБВИНУВАЧЕНОГО, ВКЛЮЧНО ІЗ ЙОГО УЧАСТЮ У СУДОВИХ ЗАСІДАННЯХ ЧЕРЕЗ ВІДЕОКОНФЕРЕНЦІЮ ПІД ЧАС ПЕРЕБУВАННЯ ЗА КОРДОНОМ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Jeremy Mcbride</dc:creator>
  <cp:keywords>, docId:DFE78D1083A7ED9984C589EDD1C45444</cp:keywords>
  <cp:lastModifiedBy>PIETUKHOVA Alisa-Tetiana</cp:lastModifiedBy>
  <cp:revision>4</cp:revision>
  <dcterms:created xsi:type="dcterms:W3CDTF">2026-03-13T15:37:44Z</dcterms:created>
  <dcterms:modified xsi:type="dcterms:W3CDTF">2026-03-16T15:13:20Z</dcterms:modified>
</cp:coreProperties>
</file>