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59" r:id="rId5"/>
    <p:sldId id="297" r:id="rId6"/>
    <p:sldId id="269" r:id="rId7"/>
    <p:sldId id="270" r:id="rId8"/>
    <p:sldId id="261" r:id="rId9"/>
    <p:sldId id="268" r:id="rId10"/>
    <p:sldId id="271" r:id="rId11"/>
    <p:sldId id="274" r:id="rId12"/>
    <p:sldId id="278" r:id="rId13"/>
    <p:sldId id="263" r:id="rId14"/>
    <p:sldId id="279" r:id="rId15"/>
    <p:sldId id="280" r:id="rId16"/>
    <p:sldId id="281" r:id="rId17"/>
    <p:sldId id="282" r:id="rId18"/>
    <p:sldId id="276" r:id="rId19"/>
    <p:sldId id="277" r:id="rId20"/>
    <p:sldId id="283" r:id="rId21"/>
    <p:sldId id="262" r:id="rId22"/>
    <p:sldId id="266" r:id="rId23"/>
    <p:sldId id="284" r:id="rId24"/>
    <p:sldId id="300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8" r:id="rId36"/>
    <p:sldId id="299" r:id="rId37"/>
    <p:sldId id="267" r:id="rId38"/>
    <p:sldId id="272" r:id="rId39"/>
    <p:sldId id="294" r:id="rId4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E47C1-A7FD-4825-9CE1-8B1BF63B0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9F3428C-B484-4D5E-B261-81B84BA0F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994573-5A06-4B42-BA9E-16197932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61CED35-36F0-4B39-8E3C-16C53C2B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1200F9-16E8-431C-BF64-16C1A9AE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0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A8EA9-CBCF-40F5-84C1-B0011FE0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6117C9F-4F02-4434-A678-F33CA2176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B73C54-1A74-48B0-B24E-1753656C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3E8FD13-FABE-49C8-9521-A8E44675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E454E9-3B76-4DB1-9523-2DA8A446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9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639F053-A339-411D-8A70-E59CEE37F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47E4D9-5F05-431A-80AD-7BD59C46B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D454FF-E001-47E3-AC29-ABB57CAB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DBE62F-7021-4EEA-AAFD-D97059C7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A6BE8F-8FCF-4599-9700-56737CBB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90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BC557-F0EB-4A3D-A850-CF43CDEB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4ED0A5-C696-46F5-A051-3933CA4C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29F21E-3860-439F-9249-E4C44DCE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DD5FC0-4B31-4425-AE97-C5EDBDBC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3AACEB-CED9-497D-847A-9B689489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2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75324-CB9C-4D4F-BAFB-E1ECAAFE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BE711-C0C2-46FD-9336-0BC69E7B3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1CDDCD-1C31-4ACF-9622-770DCA5C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0B8FD4-DBD3-40EB-A02C-EB62EE34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7498C1-593A-45A9-9C26-14EBA97C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5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65353-F94D-48CC-BA4A-CBDB7DAF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43B963-6460-4D6D-8A30-2F0FDBA89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08834BE-DF95-4A9C-92CA-71A6DC6DA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81DC6B-57C5-4EC3-BA6C-F2D50189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5D1E88E-3289-42C5-81AD-8D52FCE6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F377E4-AB3F-47BC-8C80-DAD60A1B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8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BBF89-3F69-4EA9-AFCB-D31938D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4EB64A-1B7B-4A19-B68D-75EAAA252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58D0B13-8F53-4FF3-9E64-8C95E0552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69F5810-B06F-47DE-A1EE-066423621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E8CFE1-65B9-45B5-A8BC-063D522B0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0B830B7-7CB7-47DB-BB9A-88AC182F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E11A68B-9F03-4665-85BD-F19C1CB4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44E01A7-9A7E-4B45-93E7-19DFCA39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0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00B39-8409-4053-BF66-DD42C31C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63610A4-38DB-49FE-96A8-8AAA05EA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739BC86-B50A-4C96-A160-41816DB2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D8BAA5D-DB35-477A-8CE8-8483698F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FDB301-E8DA-4729-8CAB-2F963B02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05085E2-24DF-42CA-8508-11243776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930E09A-8EB4-4167-A675-E19B5179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27707-C8B3-41F9-9E81-11AF3BFD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E9B970-D820-4607-A494-166D0A5A2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B0358A3-9E12-4B6E-9A64-CF552ECC9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763DE6-8C5A-4018-B4B2-FF80427A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9C40042-93DB-4F39-AF6F-57AC9E39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0FCD9D-CBDF-4109-B1E1-86BFFBA8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0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39FBA-3B8E-42C5-92ED-E24F1F33E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C59E3EA-D468-470A-8F3E-4FBB7C44C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0A8F3D-3687-47A8-A2CA-4E9A7BDB8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CEF468D-EA4A-4F37-A1A9-FBB3157A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2C34559-9ED5-4410-9FFB-8A8903F8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618535-E124-4819-822A-3864BC01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9000"/>
                <a:lumOff val="71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96AC696-FF09-4AF2-A1A7-4E8CC08C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4A8992-A0CE-4356-B280-D63E5234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89000-9E90-40B5-8183-995A305C6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83781D-2CEB-4ABE-91B4-D4F0ED0C4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93E1B6-6184-4533-B2DB-0F1BF393A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9888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en-US" dirty="0"/>
              <a:t/>
            </a:r>
            <a:br>
              <a:rPr lang="en-US" dirty="0"/>
            </a:br>
            <a:r>
              <a:rPr lang="uk-UA" sz="4400" b="1" cap="none" spc="50" dirty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Дослідження доказів у суді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37051CBB-7B2B-4B01-BDBD-E412B5D69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4610" y="3226619"/>
            <a:ext cx="5210175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1C07A-F578-48D8-8A79-62695C4D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1913"/>
            <a:ext cx="8229600" cy="13763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 представлення обсягу доказів стороною обвинувачення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EC5749-27B3-4C04-A7F6-EE92996A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8482"/>
            <a:ext cx="8686800" cy="4939646"/>
          </a:xfrm>
        </p:spPr>
        <p:txBody>
          <a:bodyPr/>
          <a:lstStyle/>
          <a:p>
            <a:endParaRPr lang="uk-UA" sz="2400" dirty="0"/>
          </a:p>
          <a:p>
            <a:endParaRPr lang="uk-UA" sz="2400" dirty="0"/>
          </a:p>
          <a:p>
            <a:pPr marL="0" indent="0" algn="ctr">
              <a:buNone/>
            </a:pPr>
            <a:r>
              <a:rPr lang="uk-UA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Шановний Суд! </a:t>
            </a:r>
          </a:p>
          <a:p>
            <a:pPr marL="0" indent="0" algn="ctr">
              <a:buNone/>
            </a:pPr>
            <a:r>
              <a:rPr lang="uk-UA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Сторона обвинувачення має наступний обсяг доказів у даній справі по ст. 368 КК України: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253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3867CD1B-76D0-4C97-93BA-78483DC41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316091"/>
              </p:ext>
            </p:extLst>
          </p:nvPr>
        </p:nvGraphicFramePr>
        <p:xfrm>
          <a:off x="304014" y="188535"/>
          <a:ext cx="8535972" cy="6485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413">
                  <a:extLst>
                    <a:ext uri="{9D8B030D-6E8A-4147-A177-3AD203B41FA5}">
                      <a16:colId xmlns:a16="http://schemas.microsoft.com/office/drawing/2014/main" val="1576859588"/>
                    </a:ext>
                  </a:extLst>
                </a:gridCol>
                <a:gridCol w="2111604">
                  <a:extLst>
                    <a:ext uri="{9D8B030D-6E8A-4147-A177-3AD203B41FA5}">
                      <a16:colId xmlns:a16="http://schemas.microsoft.com/office/drawing/2014/main" val="3371859687"/>
                    </a:ext>
                  </a:extLst>
                </a:gridCol>
                <a:gridCol w="2146955">
                  <a:extLst>
                    <a:ext uri="{9D8B030D-6E8A-4147-A177-3AD203B41FA5}">
                      <a16:colId xmlns:a16="http://schemas.microsoft.com/office/drawing/2014/main" val="627812874"/>
                    </a:ext>
                  </a:extLst>
                </a:gridCol>
              </a:tblGrid>
              <a:tr h="1640359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Елементи складу злочину та процесуальні аспекти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матеріалів із зазначенням найменування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кожного документа</a:t>
                      </a:r>
                      <a:endParaRPr lang="uk-U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Орієнтовний час, необхідний для дослідження та висловлення своєї позиції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14083"/>
                  </a:ext>
                </a:extLst>
              </a:tr>
              <a:tr h="1234497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Суб'єкт злочину (документи, що підтверджують повноваження особи, відповідність його загальним ознакам суб'єкта, </a:t>
                      </a:r>
                      <a:r>
                        <a:rPr lang="uk-UA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характеризуючі</a:t>
                      </a:r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дані)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том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година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755708"/>
                  </a:ext>
                </a:extLst>
              </a:tr>
              <a:tr h="1526414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lang="uk-UA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єктивна</a:t>
                      </a:r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суб'єктивна сторона (протоколи </a:t>
                      </a:r>
                      <a:r>
                        <a:rPr lang="uk-UA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нсрд</a:t>
                      </a:r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документи за наявності, що підтверджують вчинення чи невчинення дій, за які отримувався хабар)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5-7 розмов загальною тривалістю 60 хв та 1 том документів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 години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589227"/>
                  </a:ext>
                </a:extLst>
              </a:tr>
              <a:tr h="568664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Обшуки та огляди телефонів, іншої техніки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томи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години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16871"/>
                  </a:ext>
                </a:extLst>
              </a:tr>
              <a:tr h="353803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Експертизи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томи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години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883053"/>
                  </a:ext>
                </a:extLst>
              </a:tr>
              <a:tr h="808101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Арешти майна, постанови про визнання речовими доказами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томи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години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390882"/>
                  </a:ext>
                </a:extLst>
              </a:tr>
              <a:tr h="353803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Рух провадження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томи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години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59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88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93BF03-2170-43BE-A4E6-5F206AA70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622"/>
            <a:ext cx="8229600" cy="56265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 прокурор зазначає у вступній промові: прошу надати можливість стороні обвинувачення </a:t>
            </a:r>
            <a:r>
              <a:rPr lang="uk-UA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виступити по вказаному обсягу доказів безперервно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вже після дослідження доказів обвинувачення надати стороні захисту час для висловлення своєї позиції.</a:t>
            </a:r>
          </a:p>
          <a:p>
            <a:pPr marL="0" indent="0">
              <a:buNone/>
            </a:pPr>
            <a:endParaRPr lang="uk-UA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Орієнтовний строк дослідження вказаних доказів сторони обвинувачення та висловлення своєї позиції прокурором складає до 12 годин, орієнтовно 5-6 засідань тривалістю по 2 години.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1883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491" y="365126"/>
            <a:ext cx="7886700" cy="1325563"/>
          </a:xfrm>
        </p:spPr>
        <p:txBody>
          <a:bodyPr/>
          <a:lstStyle/>
          <a:p>
            <a:pPr algn="ctr"/>
            <a:r>
              <a:rPr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доказів</a:t>
            </a:r>
            <a:endParaRPr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Тобто с</a:t>
            </a:r>
            <a:r>
              <a:rPr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початку</a:t>
            </a:r>
            <a:r>
              <a:rPr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сторона</a:t>
            </a:r>
            <a:r>
              <a:rPr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обвинувачення</a:t>
            </a: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оголошує та висловлюється по всім своїм доказам, а вже п</a:t>
            </a:r>
            <a:r>
              <a:rPr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отім</a:t>
            </a:r>
            <a:r>
              <a:rPr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сторона</a:t>
            </a:r>
            <a:r>
              <a:rPr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матиме можливість відреагувати і представити свою позицію.</a:t>
            </a:r>
            <a:endParaRPr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6FB9D-67E6-4CB1-AE77-A2F1AF07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268"/>
            <a:ext cx="8229600" cy="71643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 важливий та ефективний такий формат!!!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0A20E4-4732-4220-B606-14DE1EF3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0070"/>
            <a:ext cx="8229600" cy="5613662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одразу бачить повну логіку обвинувачення, а не фрагменти</a:t>
            </a:r>
          </a:p>
          <a:p>
            <a:pPr algn="just"/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великих і складних справах вина часто доводиться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одним «залізним» доказом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сукупністю непрямих доказів.</a:t>
            </a:r>
            <a:endParaRPr lang="uk-UA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прокурор змушений постійно перериватися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кожного документа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суд бачить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окремі фрагменти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але не картину загалом.</a:t>
            </a:r>
          </a:p>
          <a:p>
            <a:pPr algn="just"/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ж прокурор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спочатку досліджує всі свої докази і пояснює їх у системі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суд отримує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цілісну модель обвинувачення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яку вже можна перевіряти, підтверджувати чи спростовувати.</a:t>
            </a:r>
          </a:p>
          <a:p>
            <a:pPr marL="0" indent="0" algn="just">
              <a:buNone/>
            </a:pPr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Послідовне і безперервне представлення доказів стороною обвинувачення дозволяє суду:</a:t>
            </a:r>
          </a:p>
          <a:p>
            <a:pPr algn="just"/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побачити </a:t>
            </a:r>
            <a:r>
              <a:rPr lang="uk-UA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 подій</a:t>
            </a:r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оцінити </a:t>
            </a:r>
            <a:r>
              <a:rPr lang="uk-UA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узгодженість доказів між собою</a:t>
            </a:r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зрозуміти, </a:t>
            </a:r>
            <a:r>
              <a:rPr lang="uk-UA" sz="22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саме з фактів виводиться умисел</a:t>
            </a:r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uk-UA" sz="22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 такий порядок запобігає тому, що захист буде спочатку коментувати значення цього документа під час дослідження доказів сторони обвинувачення, а потім буде те ж саме повторювати під час дослідження доказів сторони захисту.</a:t>
            </a:r>
          </a:p>
          <a:p>
            <a:endParaRPr lang="uk-UA" sz="22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873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EBAAF-DD0F-4227-8E41-13137D69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988"/>
            <a:ext cx="7886700" cy="137631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sz="2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Такий порядок не порушує права захисту. </a:t>
            </a:r>
            <a:br>
              <a:rPr lang="uk-UA" sz="2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не порушує права, Суд організовує та управляє логікою та послідовністю процесу.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4C9762-74D8-4A21-A73E-3D9A5D7C1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8290"/>
            <a:ext cx="8229600" cy="521302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Парадоксально, але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такий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порядок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посилює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право на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не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обмежує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виступає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кожного документа —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часто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змушений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реагувати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розуміючи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 роль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відіграє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всій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конструкції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обвинувачення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їм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вигідно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треба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затягнути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ж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висловлюється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повного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викладення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позиції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прокурора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розуміє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слабкі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логіки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обвинувачення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атакувати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зв’язки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доказами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не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папери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зосереджується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суті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не на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формальних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зауваженнях</a:t>
            </a: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Суду так само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плюс,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оскільки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дійсно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важко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вибудовувати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позиції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сторони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коли вони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один одного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коментують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кожному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засіданні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суддя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розуміє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докази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прокурора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вимушений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додумувати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тримати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голові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великий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масив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контраверсійної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враховуючи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завантаженість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Суду, то очевидно, що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позиції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забуваються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засідання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засідання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витрачати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додатковий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для з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ясування</a:t>
            </a: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істини</a:t>
            </a:r>
            <a:endParaRPr lang="ru-RU" sz="5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686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E27A6-A3C7-44C3-B518-4BEAA00D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Зменшується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простір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зловживань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штучного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затягування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567F6D-2FF6-4C2D-99AE-CA78BEEFC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05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практиці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сторона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тактику:</a:t>
            </a:r>
          </a:p>
          <a:p>
            <a:pPr algn="just"/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багаторазового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перечитування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коментування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очевидних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нейтральних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формального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висловлення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позиції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без нового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прокурор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спочатку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досліджує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зникає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гальмувати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документ,</a:t>
            </a:r>
          </a:p>
          <a:p>
            <a:pPr algn="just"/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змушений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концентруватися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ключових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моментах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endParaRPr lang="ru-RU" b="1" u="sng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</a:t>
            </a:r>
            <a:r>
              <a:rPr lang="ru-RU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отримує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підстави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встановлювати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процесуальні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часові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межі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порушуючи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рівність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буде розуміти орієнтовну картину із самого початку  розгляду,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саме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обсяг доказів, що є дуже важливим для планування та чіткої структури конкретного судового процесу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625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F2E5C-74F5-4171-89C9-7BED60CDA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/>
            </a:r>
            <a:br>
              <a:rPr lang="uk-UA" b="1" dirty="0"/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Суду легше керувати процесом і дотримуватись розумних строків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0E6F72-6D6E-4E5A-8D91-C287F6AD5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Такий порядок прямо випливає з:</a:t>
            </a:r>
          </a:p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2 ст. 349 КПК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Суд визначає 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 і порядок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дослідження доказів;</a:t>
            </a:r>
          </a:p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321 КПК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головуючий усуває все, що не має значення для судового розгляду.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обвинувачення і захист працюють 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блоками у конкретній черговості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суд може:</a:t>
            </a: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планувати кількість засідань,</a:t>
            </a: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контролювати темп,</a:t>
            </a: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чітко фіксувати, 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 і на якому етапі затягує процес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3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B83010-88CE-488B-B14D-7ABBC28B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244"/>
            <a:ext cx="8229600" cy="589992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так само на етапі вступної промови повинен надати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ій обсяг доказів, оскільки логічно, що вже та стадія, коли збирання доказів закінчено і захист повинен розуміти, якими доказами буде обґрунтовуватись їх позиція, оскільки вони вже ознайомились із матеріалами розслідування </a:t>
            </a:r>
            <a:br>
              <a:rPr lang="uk-UA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виконання вимог ст. 290 </a:t>
            </a:r>
            <a:br>
              <a:rPr lang="uk-UA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КПК України. </a:t>
            </a:r>
          </a:p>
          <a:p>
            <a:pPr marL="0" indent="0" algn="ctr">
              <a:buNone/>
            </a:pPr>
            <a:endParaRPr lang="uk-UA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необхідності у подальшому вони можуть доповнити обсяг доказів, обґрунтувавши це</a:t>
            </a:r>
          </a:p>
          <a:p>
            <a:pPr marL="0" indent="0" algn="ctr">
              <a:buNone/>
            </a:pPr>
            <a:endPara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Вказане дозволить запобігти тому, що захист буде діставати докази як з рукава із засідання у засідання</a:t>
            </a:r>
          </a:p>
          <a:p>
            <a:pPr marL="0" indent="0" algn="ctr">
              <a:buNone/>
            </a:pPr>
            <a:endPara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34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FB039F-5909-4475-B6D7-2A73A719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9366"/>
            <a:ext cx="8229600" cy="5786798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стосується клопотань про очевидну недопустимість конкретних доказів чи інших клопотань.</a:t>
            </a:r>
          </a:p>
          <a:p>
            <a:pPr marL="0" indent="0" algn="just">
              <a:buNone/>
            </a:pP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 на етапі вступної промови вже бачить, які планує подавати докази прокурор і має можливість завчасно підготувати відповідні клопотання і оголосити їх перед дослідженням прокурором.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792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31" y="133212"/>
            <a:ext cx="7262567" cy="1412784"/>
          </a:xfrm>
          <a:noFill/>
        </p:spPr>
        <p:txBody>
          <a:bodyPr>
            <a:norm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sz="5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 ми тут?</a:t>
            </a:r>
            <a:endParaRPr sz="5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25" y="1677973"/>
            <a:ext cx="8229600" cy="473225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Суспільний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запит на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швидкий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судовий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розгляд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невідворотності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покарання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 свого боку ми хочемо зробити все можливе щоб полегшити роботу для Суду, запровадити у судовий процес певну логіку, темп, послідовність і не дати жодного шансу посіяти хаос у судовому процесі зацікавленим у цьому особам.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E1AA73-5D88-433E-A628-6CAA2A652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4462"/>
            <a:ext cx="8229600" cy="55417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представленні своїх доказів сторона захисту може отримати аналогічний час, який був виділений прокурору для виступу або більше часу, якщо це буде виправдано і необхідно.</a:t>
            </a:r>
          </a:p>
        </p:txBody>
      </p:sp>
    </p:spTree>
    <p:extLst>
      <p:ext uri="{BB962C8B-B14F-4D97-AF65-F5344CB8AC3E}">
        <p14:creationId xmlns:p14="http://schemas.microsoft.com/office/powerpoint/2010/main" val="1800964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Додаткові п</a:t>
            </a:r>
            <a:r>
              <a:rPr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ереваги</a:t>
            </a:r>
            <a:r>
              <a:rPr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суду</a:t>
            </a:r>
            <a:endParaRPr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ланування</a:t>
            </a:r>
            <a:r>
              <a:rPr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навантаження</a:t>
            </a:r>
            <a:endParaRPr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изначення</a:t>
            </a:r>
            <a:r>
              <a:rPr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пріоритетів</a:t>
            </a:r>
            <a:endParaRPr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онтроль</a:t>
            </a:r>
            <a:r>
              <a:rPr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строків</a:t>
            </a:r>
            <a:endParaRPr lang="uk-UA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розуміння кількості томів, кількості доказів, яких саме доказів, приблизного часу, необхідного для дослідження.</a:t>
            </a:r>
          </a:p>
          <a:p>
            <a:pPr marL="0" indent="0">
              <a:buNone/>
            </a:pPr>
            <a:endParaRPr lang="uk-UA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Тобто – «не колись побачимо, а зрозуміло з самого початку».</a:t>
            </a:r>
            <a:endParaRPr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03"/>
            <a:ext cx="8229600" cy="537329"/>
          </a:xfrm>
        </p:spPr>
        <p:txBody>
          <a:bodyPr>
            <a:noAutofit/>
          </a:bodyPr>
          <a:lstStyle/>
          <a:p>
            <a:pPr algn="ctr"/>
            <a:r>
              <a:rPr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endParaRPr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375"/>
            <a:ext cx="8229600" cy="56278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конкретна структура, межі, логіка, темп</a:t>
            </a:r>
          </a:p>
          <a:p>
            <a:pPr algn="just"/>
            <a:endParaRPr lang="uk-UA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енше</a:t>
            </a:r>
            <a:r>
              <a:rPr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маніпуляцій</a:t>
            </a: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uk-UA"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дублювань</a:t>
            </a:r>
            <a:endParaRPr lang="uk-UA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економія часу та ш</a:t>
            </a:r>
            <a:r>
              <a:rPr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видший</a:t>
            </a:r>
            <a:r>
              <a:rPr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розгляд</a:t>
            </a:r>
            <a:endParaRPr lang="uk-UA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кономічний</a:t>
            </a:r>
            <a:r>
              <a:rPr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</a:t>
            </a: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стягнені активи, поповнення державного бюджету</a:t>
            </a:r>
          </a:p>
          <a:p>
            <a:pPr marL="0" indent="0" algn="just">
              <a:buNone/>
            </a:pPr>
            <a:endParaRPr lang="uk-UA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кінцеве рішення: невідворотність покарання або виправдання особи, поновлення її прав.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968EB9-73FC-4C45-ADEA-A09E7B2D1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952"/>
            <a:ext cx="8229600" cy="58622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Додаткового навантаження Суд </a:t>
            </a:r>
          </a:p>
          <a:p>
            <a:pPr marL="0" indent="0" algn="ctr">
              <a:buNone/>
            </a:pP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зазнає</a:t>
            </a:r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схвалити цей концепт може лише Суд, оскільки ми зі свого боку лише можемо пропонувати такий варіант і готові орієнтувати прокурорів займати таку позицію у судових процесах, але нам потрібна Ваша конструктивна підтримка, оскільки щоб організувати цей процес подачі доказів, необхідний додатковий час як для детектива так і прокурора для покращення якості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презентування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доказів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суді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систематизації вже зібраних доказів.</a:t>
            </a:r>
          </a:p>
        </p:txBody>
      </p:sp>
    </p:spTree>
    <p:extLst>
      <p:ext uri="{BB962C8B-B14F-4D97-AF65-F5344CB8AC3E}">
        <p14:creationId xmlns:p14="http://schemas.microsoft.com/office/powerpoint/2010/main" val="375761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0442B-52D0-4A75-902A-FBC77051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56330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РОЗДУМІВ в плані впровадження і застосування!</a:t>
            </a:r>
            <a:b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Постанова колегії суддів Третьої судової палати ККС ВС від 20.11.2025 (справа №711/2733/23)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6E554D-1C23-4B12-8EA7-1CCE7AF93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9567"/>
            <a:ext cx="7886700" cy="38673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uk-U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Лише оголошення прокурором переліку письмових доказів, якими обґрунтовується пред'явлене обвинувачення не становить порушення вимог КПК, якщо учасникам судового провадження, в тому числі захиснику, надана можливість висловлювати свою позицію щодо належності чи допустимості таких доказів, висловлювати свої міркування чи заперечення стосовно цих доказів, заявляти з цього приводу відповідні клопотання або ж на противагу цим доказам представляти свої докази.</a:t>
            </a:r>
          </a:p>
          <a:p>
            <a:pPr marL="0" indent="0" algn="just">
              <a:buNone/>
            </a:pPr>
            <a:endParaRPr lang="uk-UA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uk-UA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 сторони реалізовують принципи </a:t>
            </a:r>
            <a:r>
              <a:rPr lang="uk-UA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диспозитивності</a:t>
            </a:r>
            <a:r>
              <a:rPr lang="uk-UA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змагальності на власний розсуд і можуть аргументувати свою позицію в дебатах, посилаючись на конкретні докази, які були долучені під час судового розгляду.</a:t>
            </a:r>
          </a:p>
        </p:txBody>
      </p:sp>
    </p:spTree>
    <p:extLst>
      <p:ext uri="{BB962C8B-B14F-4D97-AF65-F5344CB8AC3E}">
        <p14:creationId xmlns:p14="http://schemas.microsoft.com/office/powerpoint/2010/main" val="2392663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94A978-AF20-4114-833F-D74C0282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2680"/>
            <a:ext cx="7886700" cy="5234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 щоб у Вас не склалося враження про голослівність і відсутність реальних дій з нашого боку і намагання перекласти відповідальність на плечі Суду, то я дуже коротко покажу Вам концепт, який ми наразі впроваджуємо серед детективів і прокурорів</a:t>
            </a:r>
          </a:p>
        </p:txBody>
      </p:sp>
    </p:spTree>
    <p:extLst>
      <p:ext uri="{BB962C8B-B14F-4D97-AF65-F5344CB8AC3E}">
        <p14:creationId xmlns:p14="http://schemas.microsoft.com/office/powerpoint/2010/main" val="2503090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EBC96-CEB1-490B-8E89-3A33029E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505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покращить НАБУ і САП під час досудового розслідування: систематизує та уніфікує зібрані докази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2A4F39-15CD-47A4-B980-52C0E6F1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4214"/>
            <a:ext cx="8229600" cy="42219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матеріалів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кримінального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провадження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здійснюється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400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тематичних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блоках, </a:t>
            </a:r>
            <a:r>
              <a:rPr lang="ru-RU" sz="2400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відповідають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елементам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складу </a:t>
            </a:r>
            <a:r>
              <a:rPr lang="ru-RU" sz="2400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злочину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блоками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мається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увазі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послідовно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сформовані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томи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Кожен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блок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відображати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доказування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суб’єкт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об’єктивну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сторону, предмет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злочину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суб’єктивну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сторону, 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процесуальні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аспекти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арешти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майна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кожному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блоків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самому початку тому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міститися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підтверджують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процесуальне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походження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відповідного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документа та/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доказу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09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BBAD0-6D5B-4234-AE2F-A8000F0B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 складу злочину –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A95698-8688-4250-87C3-806013CF4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Блок 1.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підтверджують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суб’єкта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злочину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блок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включаються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характеризують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особу,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повноваження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процесуальний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статус,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сімейний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майнові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картка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ДМС;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характеристика з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наявності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підтверджують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повноваження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особи (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призначення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службові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інструкції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довіреності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відомості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сімейний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майновий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декларації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довідка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наявність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відсутність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судимості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підтверджують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процесуальний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статус особи у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провадженні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повідомлення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підозру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•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клопотання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ухвали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обрання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продовження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запобіжного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заходу;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узагальнювати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вказані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відомості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огляду.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вилученні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великої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наказів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регламентів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встановлюють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повноваження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особи як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службової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доцільним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конкретних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надають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статус. 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5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0F30F-6A8C-402C-A97B-466E89EF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269"/>
            <a:ext cx="7886700" cy="115007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складу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злочину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об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єктивна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сторона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F80970-DE09-4FAF-B816-0B4AB09D4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216"/>
            <a:ext cx="8229600" cy="5335572"/>
          </a:xfrm>
        </p:spPr>
        <p:txBody>
          <a:bodyPr>
            <a:noAutofit/>
          </a:bodyPr>
          <a:lstStyle/>
          <a:p>
            <a:pPr algn="just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2. Докази, що підтверджують об’єктивну сторону злочину. Сюди включаються документи, що підтверджують фактичні дії обвинувачених, спрямовані на вчинення кримінального правопорушення. Для прикладу, у справах, пов’язаних із публічними </a:t>
            </a:r>
            <a:r>
              <a:rPr lang="uk-U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закупівлями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(тендерні процедури): </a:t>
            </a:r>
          </a:p>
          <a:p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повний комплект тендерної документації, договори, додаткові угоди; </a:t>
            </a:r>
          </a:p>
          <a:p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протоколи засідань тендерного комітету; </a:t>
            </a:r>
          </a:p>
          <a:p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відомості про учасників торгів; </a:t>
            </a:r>
          </a:p>
          <a:p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документи, що підтверджують джерело походження доказів (обшук, тимчасовий доступ, добровільна видача); </a:t>
            </a:r>
          </a:p>
          <a:p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огляду з фіксацією, яка саме частина документів має доказове значення (наприклад: «додаток №3 до тендерної пропозиції підтверджує змову між учасниками»). </a:t>
            </a:r>
          </a:p>
          <a:p>
            <a:pPr marL="0" indent="0" algn="just">
              <a:buNone/>
            </a:pP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інших категорій злочинів (зловживання владою, хабарництво) – аналогічно: документи розподіляються за діями, подіями та часовими проміжками, які мають значення для доказування.</a:t>
            </a:r>
          </a:p>
        </p:txBody>
      </p:sp>
    </p:spTree>
    <p:extLst>
      <p:ext uri="{BB962C8B-B14F-4D97-AF65-F5344CB8AC3E}">
        <p14:creationId xmlns:p14="http://schemas.microsoft.com/office/powerpoint/2010/main" val="3367049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2EB4E-8228-4643-82E3-670440C7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34911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 складу злочину – </a:t>
            </a:r>
            <a:r>
              <a:rPr lang="uk-UA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єктивна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сторона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27510E-ACBF-453A-A61D-3A84C32C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4910"/>
            <a:ext cx="7886700" cy="5260157"/>
          </a:xfrm>
        </p:spPr>
        <p:txBody>
          <a:bodyPr>
            <a:noAutofit/>
          </a:bodyPr>
          <a:lstStyle/>
          <a:p>
            <a:pPr algn="just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3. Негласні слідчі (розшукові) дії (НСРД) </a:t>
            </a:r>
          </a:p>
          <a:p>
            <a:pPr marL="0" indent="0" algn="just">
              <a:buNone/>
            </a:pP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зв’язку з можливим великим обсягом інформації, що міститься у протоколах НСРД, доцільно формувати окремий огляд із чітким внутрішнім змістом та виокремленням суті доказового значення.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Рекомендації: </a:t>
            </a:r>
          </a:p>
          <a:p>
            <a:pPr marL="0" indent="0" algn="just">
              <a:buNone/>
            </a:pP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у протоколі огляду результатів НСРД зазначати конкретні епізоди чи фрази, які мають безпосереднє значення для доведення обставин; </a:t>
            </a: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разі наявності тривалих розмов та даних, що не мають значення для доведення обставин вчинення кримінального правопорушення створювати протокол огляду до кожного файлу аудіо/відео з позначенням найменування файлу, часу, осіб, контексту, що має доказове значення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Це дає змогу уникнути ситуацій, коли сторона захисту вимагає дослідження багатогодинних записів, що не мають значення для справи.</a:t>
            </a:r>
          </a:p>
        </p:txBody>
      </p:sp>
    </p:spTree>
    <p:extLst>
      <p:ext uri="{BB962C8B-B14F-4D97-AF65-F5344CB8AC3E}">
        <p14:creationId xmlns:p14="http://schemas.microsoft.com/office/powerpoint/2010/main" val="300493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9814"/>
          </a:xfrm>
        </p:spPr>
        <p:txBody>
          <a:bodyPr/>
          <a:lstStyle/>
          <a:p>
            <a:pPr algn="ctr"/>
            <a:r>
              <a:rPr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Системна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8412"/>
            <a:ext cx="8229600" cy="623116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ідсутність</a:t>
            </a:r>
            <a:r>
              <a:rPr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єдиного</a:t>
            </a:r>
            <a:r>
              <a:rPr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стандарту</a:t>
            </a:r>
            <a:r>
              <a:rPr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доказів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E6499979-26A6-4211-839F-574D0884217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637" y="1838226"/>
            <a:ext cx="8086724" cy="49625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9B000-3800-4A02-B98A-3CBDE5404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Інші процесуальні документи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8584ED-683F-4D65-A483-3FB0912CC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6312"/>
            <a:ext cx="7886700" cy="50433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4.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Арештоване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майно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Окремий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блок повинен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містити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обшуків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оглядів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ухвали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суду про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арешт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майна;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постанови про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визнання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речовими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доказами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експертизи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Кожен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супроводжується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коротким протоколом огляду у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якому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зазначено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яку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саме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обставину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підтверджує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«протокол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обшуку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15.03.2024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підтверджує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вилучення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коштів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відповідають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серійним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номерам,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зафіксованим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неправомірної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вигоди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  <a:endParaRPr lang="uk-U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86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FF8FE-7210-407B-B2D0-ECB83EBE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Інші процесуальні документи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CE7C01-F3DA-4345-A9FA-9208AF999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5. Огляд електронних носіїв (мобільних телефонів, комп’ютерів, техніки) </a:t>
            </a:r>
          </a:p>
          <a:p>
            <a:pPr algn="just"/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Доцільно формувати окремий блок або том із результатами: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протоколів огляду мобільних телефонів і техніки;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розшифровок месенджерів, листування, </a:t>
            </a:r>
            <a:r>
              <a:rPr lang="uk-UA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геолокаційних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даних.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протоколах огляду слід виокремлювати конкретні фрагменти листування чи файли, що мають доказове значення, із зазначенням, у чому полягає їх зв’язок із подією злочину.</a:t>
            </a:r>
          </a:p>
        </p:txBody>
      </p:sp>
    </p:spTree>
    <p:extLst>
      <p:ext uri="{BB962C8B-B14F-4D97-AF65-F5344CB8AC3E}">
        <p14:creationId xmlns:p14="http://schemas.microsoft.com/office/powerpoint/2010/main" val="122469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B3EB8-74A8-4E6A-80D1-D665D0C3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Інші процесуальні документи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CF884B-7E1A-445F-BAA3-6D2C87F6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6.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окремому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зберігатися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іноземних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компетентних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огляду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отриманих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матеріалів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чітким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зазначенням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відомості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кримінального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провадження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кожного блоку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обов’язково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складено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внутрішній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коротким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описом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кожного документа.</a:t>
            </a:r>
            <a:endParaRPr lang="uk-U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8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82241-D5EA-4E13-B819-CF053239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682"/>
            <a:ext cx="7886700" cy="1102937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Інші процесуальні документи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821F65-1C94-46CB-8877-07390C82D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8033"/>
            <a:ext cx="7886700" cy="4828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7. Процесуальний рух провадження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окремому томі мають зберігатися документи, що: 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стали підставою для внесення відомостей до Єдиного реєстру досудових розслідувань, 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повноваження детективів та прокурорів, 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документи, що підтверджують дотримання строків досудового розслідування після повідомлення особі про підозру 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інші документи процесуального характеру (повідомлення про завершення досудового розслідування, доручення тощо).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окремому томі мають зберігатися документи, які подавалися стороною захисту, будь-які клопотання, заяви, правова позиція тощо.</a:t>
            </a:r>
          </a:p>
        </p:txBody>
      </p:sp>
    </p:spTree>
    <p:extLst>
      <p:ext uri="{BB962C8B-B14F-4D97-AF65-F5344CB8AC3E}">
        <p14:creationId xmlns:p14="http://schemas.microsoft.com/office/powerpoint/2010/main" val="1660703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08E56-2D9D-4B97-955E-17616CF7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2548"/>
            <a:ext cx="7886700" cy="11123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чому користь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E162C8-E516-42A1-A090-D4639166D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2301"/>
            <a:ext cx="7886700" cy="473466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кінцевому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застосування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вищевказаного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стандарту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дозволить детективам та прокурорам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сформувати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протокол огляду як 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карту»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обставин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кримінального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провадження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буде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відображатися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хронологія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чітку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структуру,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послідовність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оцінити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наявність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усіх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елементів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складу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злочину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нерозривному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того,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дозволить прокурору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орієнтуватися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судового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розгляду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матеріалів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провадження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орієнтувати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 та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уникнути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затримок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дослідженні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доказів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7568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40956A-96E4-47CA-A681-7A34603C6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8474"/>
            <a:ext cx="7886700" cy="565848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результат -</a:t>
            </a:r>
          </a:p>
          <a:p>
            <a:pPr marL="0" indent="0" algn="ctr">
              <a:buNone/>
            </a:pP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Адвокати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перестануть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тими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</a:t>
            </a:r>
            <a:r>
              <a:rPr lang="uk-UA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іє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прекрасно затягувати або хоча б не зможуть це робити на стадії дослідження доказів сторони обвинувачення, що вже дозволить зекономити купу часу.</a:t>
            </a:r>
          </a:p>
          <a:p>
            <a:pPr marL="0" indent="0" algn="just">
              <a:buNone/>
            </a:pPr>
            <a:endParaRPr lang="uk-U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Прокурори перестануть бути тими, хто вміє дуже довго й вдумливо читати, оскільки будуть мотивовані тим, що процес можна пришвидшити за рахунок чітких рамок процесу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9899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022BD-DA01-4235-95BB-ADF908BF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судді перестануть бути постійними глядачами нескінченного фільму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ED16715-C886-401A-8CE9-658BEDFA6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680" y="1253331"/>
            <a:ext cx="7733420" cy="4351338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F410407-C0A1-439C-A802-BE8DB7D89AC3}"/>
              </a:ext>
            </a:extLst>
          </p:cNvPr>
          <p:cNvSpPr/>
          <p:nvPr/>
        </p:nvSpPr>
        <p:spPr>
          <a:xfrm>
            <a:off x="-692924" y="5819014"/>
            <a:ext cx="5912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uk-U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фільму «День бабака»</a:t>
            </a:r>
          </a:p>
        </p:txBody>
      </p:sp>
    </p:spTree>
    <p:extLst>
      <p:ext uri="{BB962C8B-B14F-4D97-AF65-F5344CB8AC3E}">
        <p14:creationId xmlns:p14="http://schemas.microsoft.com/office/powerpoint/2010/main" val="774569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9558"/>
            <a:ext cx="8229600" cy="16025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Трохи лірики </a:t>
            </a:r>
            <a:r>
              <a:rPr lang="uk-UA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не потрібен закон щоб змінюватись, проте нам потрібні зміни щоб зробити їх законом»</a:t>
            </a:r>
            <a:endParaRPr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5176"/>
            <a:ext cx="8229600" cy="3279268"/>
          </a:xfrm>
        </p:spPr>
        <p:txBody>
          <a:bodyPr/>
          <a:lstStyle/>
          <a:p>
            <a:pPr marL="0" indent="0" algn="ctr">
              <a:buNone/>
            </a:pP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Справедливий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 —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про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гучні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вироки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про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розумну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організацію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кожної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хвилини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Хвилини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наближає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 до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істини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endParaRPr lang="uk-UA" dirty="0"/>
          </a:p>
          <a:p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0905B-71CE-44DC-AA17-FE743816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Навіть без змін до КПК – ми можемо змінити культуру судового процесу!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AC5240A8-8BAC-44CD-B0EF-EF3D2F001EF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5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0F20B-1EDE-4879-89EE-32183A28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7C2F6A-F6EB-47F1-9952-DB85462EF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Заступник начальника п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ятого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відділу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процесуального керівництва,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підтримання публічного обвинувачення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представництва в суді			Микола КАРАСЬ</a:t>
            </a:r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B07CAB8C-7029-485B-B050-515897D99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8650" y="3625849"/>
            <a:ext cx="52101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2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8321"/>
          </a:xfrm>
        </p:spPr>
        <p:txBody>
          <a:bodyPr>
            <a:normAutofit/>
          </a:bodyPr>
          <a:lstStyle/>
          <a:p>
            <a:pPr algn="ctr"/>
            <a:r>
              <a:rPr sz="6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Наслідки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атягування</a:t>
            </a:r>
            <a:r>
              <a:rPr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розгляду</a:t>
            </a:r>
            <a:r>
              <a:rPr lang="uk-UA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sz="5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ловживання</a:t>
            </a:r>
            <a:r>
              <a:rPr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правами</a:t>
            </a:r>
            <a:r>
              <a:rPr lang="uk-UA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sz="5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 на роки та с</a:t>
            </a:r>
            <a:r>
              <a:rPr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плив</a:t>
            </a:r>
            <a:r>
              <a:rPr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строків</a:t>
            </a:r>
            <a:r>
              <a:rPr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давності</a:t>
            </a:r>
            <a:r>
              <a:rPr lang="uk-UA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5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Суд, прокурор, </a:t>
            </a:r>
            <a:r>
              <a:rPr lang="ru-RU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адвокати</a:t>
            </a:r>
            <a:r>
              <a:rPr lang="ru-RU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показують</a:t>
            </a:r>
            <a:r>
              <a:rPr lang="ru-RU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руками один на одного.</a:t>
            </a:r>
            <a:endParaRPr sz="5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57251"/>
            <a:ext cx="9143981" cy="51434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0CE97-0A11-45BA-9E81-8C0B4556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здебільшого відбувається судовий розгляд  зараз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ED65C4-ECA3-446D-A855-11F8609B9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145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визначає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</a:t>
            </a:r>
            <a:r>
              <a:rPr lang="uk-UA"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ідження</a:t>
            </a: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доказів без обсягу:</a:t>
            </a:r>
          </a:p>
          <a:p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дослідити письмові докази, речові докази сторони обвинувачення;</a:t>
            </a:r>
          </a:p>
          <a:p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допитати свідків обвинувачення;</a:t>
            </a:r>
          </a:p>
          <a:p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дослідити письмові докази </a:t>
            </a:r>
            <a:r>
              <a:rPr lang="uk-UA"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сторони захисту;</a:t>
            </a:r>
            <a:endParaRPr lang="uk-UA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допитати свідків сторони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377300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69F5E-9ACF-4C17-A557-1EF15D9A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89" y="365126"/>
            <a:ext cx="7886700" cy="97348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 проблема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3DB496-C59F-4508-BD00-503926A29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8606"/>
            <a:ext cx="8229600" cy="5154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не має уявлення на самому початку судового процесу скільки реально доказів у сторін, тобто обсяг доказів. Як результат, відсутні:</a:t>
            </a:r>
          </a:p>
          <a:p>
            <a:pPr algn="just"/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часові межі судового розгляду; </a:t>
            </a:r>
          </a:p>
          <a:p>
            <a:pPr algn="just"/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чітка структура судового процесу.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Оскільки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ми не в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змозі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вплинути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політичну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волю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законодавчих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 дозволили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пришвидшити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упорядкувати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судовий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давайте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змінимо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культуру судового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uk-UA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77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65" y="160337"/>
            <a:ext cx="7593291" cy="123483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Яке р</a:t>
            </a:r>
            <a:r>
              <a:rPr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ішення</a:t>
            </a:r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 пропонуємо</a:t>
            </a:r>
            <a:endParaRPr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0899"/>
            <a:ext cx="7886700" cy="48760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uk-UA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Впровадження с</a:t>
            </a:r>
            <a:r>
              <a:rPr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тандарт</a:t>
            </a: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доказів</a:t>
            </a:r>
            <a:endParaRPr lang="uk-UA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 до ч. 2 ст. 349 КПК України </a:t>
            </a:r>
            <a:r>
              <a:rPr lang="uk-UA" sz="36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 доказів</a:t>
            </a: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які будуть досліджуватися, та порядок їх дослідження визначаються ухвалою суду і в разі необхідності можуть бути змінені.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FA9E9-BD60-4916-82CA-6F8C03A9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634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реалізувати???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4E566C-7A24-41EA-B327-D6A7373A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1472"/>
            <a:ext cx="8229600" cy="5307291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етапі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вступних промов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сторони обов’язково подають:</a:t>
            </a:r>
          </a:p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перелік доказів, які планують досліджувати (загальний обсяг томів із найменуванням документів, перелік свідків, речові докази);</a:t>
            </a:r>
          </a:p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структуру подання;</a:t>
            </a:r>
          </a:p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орієнтовний час, який потрібен для кожного блоку доказів.</a:t>
            </a:r>
          </a:p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🔹 Суд, спираючись на це,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ухвалою визначає не тільки порядок, але й обсяг доказів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підлягають дослідженню (на основі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2 ст. 349 КПК України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0554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онкі тривимірні фігур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2220</Words>
  <Application>Microsoft Office PowerPoint</Application>
  <PresentationFormat>Екран (4:3)</PresentationFormat>
  <Paragraphs>225</Paragraphs>
  <Slides>39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39</vt:i4>
      </vt:variant>
    </vt:vector>
  </HeadingPairs>
  <TitlesOfParts>
    <vt:vector size="46" baseType="lpstr">
      <vt:lpstr>Arial</vt:lpstr>
      <vt:lpstr>Arial Rounded MT Bold</vt:lpstr>
      <vt:lpstr>Calibri</vt:lpstr>
      <vt:lpstr>Calibri Light</vt:lpstr>
      <vt:lpstr>Times New Roman</vt:lpstr>
      <vt:lpstr>Wingdings</vt:lpstr>
      <vt:lpstr>Тема Office</vt:lpstr>
      <vt:lpstr>    Дослідження доказів у суді    </vt:lpstr>
      <vt:lpstr> Чому ми тут?</vt:lpstr>
      <vt:lpstr>Системна проблема:</vt:lpstr>
      <vt:lpstr>Наслідки:</vt:lpstr>
      <vt:lpstr>Презентація PowerPoint</vt:lpstr>
      <vt:lpstr>Як здебільшого відбувається судовий розгляд  зараз</vt:lpstr>
      <vt:lpstr>Основна проблема</vt:lpstr>
      <vt:lpstr>Яке рішення ми пропонуємо</vt:lpstr>
      <vt:lpstr>Як реалізувати???</vt:lpstr>
      <vt:lpstr>Приклад представлення обсягу доказів стороною обвинувачення</vt:lpstr>
      <vt:lpstr>Презентація PowerPoint</vt:lpstr>
      <vt:lpstr>Презентація PowerPoint</vt:lpstr>
      <vt:lpstr>Порядок дослідження доказів</vt:lpstr>
      <vt:lpstr> Чому важливий та ефективний такий формат!!!</vt:lpstr>
      <vt:lpstr> Такий порядок не порушує права захисту.  Суд не порушує права, Суд організовує та управляє логікою та послідовністю процесу. </vt:lpstr>
      <vt:lpstr> Зменшується простір для зловживань і штучного затягування </vt:lpstr>
      <vt:lpstr> Суду легше керувати процесом і дотримуватись розумних строків </vt:lpstr>
      <vt:lpstr>Презентація PowerPoint</vt:lpstr>
      <vt:lpstr>Презентація PowerPoint</vt:lpstr>
      <vt:lpstr>Презентація PowerPoint</vt:lpstr>
      <vt:lpstr>Додаткові переваги для суду</vt:lpstr>
      <vt:lpstr>Результат</vt:lpstr>
      <vt:lpstr>Презентація PowerPoint</vt:lpstr>
      <vt:lpstr>  ДЛЯ РОЗДУМІВ в плані впровадження і застосування!  Постанова колегії суддів Третьої судової палати ККС ВС від 20.11.2025 (справа №711/2733/23)</vt:lpstr>
      <vt:lpstr>Презентація PowerPoint</vt:lpstr>
      <vt:lpstr>Що покращить НАБУ і САП під час досудового розслідування: систематизує та уніфікує зібрані докази</vt:lpstr>
      <vt:lpstr>Елемент складу злочину – суб’єкт</vt:lpstr>
      <vt:lpstr>Елемент складу злочину – об’єктивна сторона</vt:lpstr>
      <vt:lpstr>Елемент складу злочину – суб’єктивна сторона</vt:lpstr>
      <vt:lpstr>Інші процесуальні документи</vt:lpstr>
      <vt:lpstr>Інші процесуальні документи</vt:lpstr>
      <vt:lpstr>Інші процесуальні документи</vt:lpstr>
      <vt:lpstr>Інші процесуальні документи</vt:lpstr>
      <vt:lpstr>В чому користь</vt:lpstr>
      <vt:lpstr>Презентація PowerPoint</vt:lpstr>
      <vt:lpstr>А судді перестануть бути постійними глядачами нескінченного фільму </vt:lpstr>
      <vt:lpstr>    Трохи лірики     «Нам не потрібен закон щоб змінюватись, проте нам потрібні зміни щоб зробити їх законом»</vt:lpstr>
      <vt:lpstr>Навіть без змін до КПК – ми можемо змінити культуру судового процесу!</vt:lpstr>
      <vt:lpstr>Дякую за увагу!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дослідження доказів у суді</dc:title>
  <dc:subject/>
  <dc:creator>Прядка Оксана Миколаївна</dc:creator>
  <cp:keywords/>
  <dc:description>generated using python-pptx</dc:description>
  <cp:lastModifiedBy>Прядка Оксана Миколаївна</cp:lastModifiedBy>
  <cp:revision>63</cp:revision>
  <dcterms:created xsi:type="dcterms:W3CDTF">2013-01-27T09:14:16Z</dcterms:created>
  <dcterms:modified xsi:type="dcterms:W3CDTF">2026-03-23T09:47:32Z</dcterms:modified>
  <cp:category/>
</cp:coreProperties>
</file>