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58" r:id="rId6"/>
    <p:sldId id="260" r:id="rId7"/>
    <p:sldId id="266" r:id="rId8"/>
    <p:sldId id="311" r:id="rId9"/>
    <p:sldId id="263" r:id="rId10"/>
    <p:sldId id="312" r:id="rId11"/>
    <p:sldId id="309" r:id="rId12"/>
    <p:sldId id="310" r:id="rId13"/>
    <p:sldId id="268" r:id="rId14"/>
    <p:sldId id="307" r:id="rId15"/>
    <p:sldId id="308" r:id="rId16"/>
    <p:sldId id="272" r:id="rId17"/>
    <p:sldId id="277" r:id="rId18"/>
    <p:sldId id="279" r:id="rId19"/>
    <p:sldId id="297" r:id="rId20"/>
    <p:sldId id="298" r:id="rId21"/>
    <p:sldId id="313" r:id="rId22"/>
    <p:sldId id="314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0000"/>
    <a:srgbClr val="0045C2"/>
    <a:srgbClr val="767171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6305" autoAdjust="0"/>
  </p:normalViewPr>
  <p:slideViewPr>
    <p:cSldViewPr snapToGrid="0">
      <p:cViewPr varScale="1">
        <p:scale>
          <a:sx n="115" d="100"/>
          <a:sy n="115" d="100"/>
        </p:scale>
        <p:origin x="336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72048-F2A1-4343-B252-240D12FCD271}" type="datetimeFigureOut">
              <a:rPr lang="nl-NL" smtClean="0"/>
              <a:t>04-08-2022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6F57F-9897-47A1-BB08-531245BDF2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778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F57F-9897-47A1-BB08-531245BDF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00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825843" y="4276753"/>
            <a:ext cx="4759411" cy="83942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4400" baseline="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-1053" r="-15921" b="1053"/>
          <a:stretch/>
        </p:blipFill>
        <p:spPr>
          <a:xfrm>
            <a:off x="5757815" y="-90000"/>
            <a:ext cx="7656306" cy="69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292470"/>
            <a:ext cx="10363200" cy="71217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215662"/>
            <a:ext cx="10363200" cy="4440115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9134475" y="34290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dirty="0">
                <a:solidFill>
                  <a:srgbClr val="76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www.ssr.nl</a:t>
            </a:r>
          </a:p>
        </p:txBody>
      </p:sp>
      <p:sp>
        <p:nvSpPr>
          <p:cNvPr id="5" name="Tekstvak 4"/>
          <p:cNvSpPr txBox="1"/>
          <p:nvPr userDrawn="1"/>
        </p:nvSpPr>
        <p:spPr>
          <a:xfrm>
            <a:off x="11547021" y="6286445"/>
            <a:ext cx="64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dirty="0">
                <a:solidFill>
                  <a:srgbClr val="767171"/>
                </a:solidFill>
              </a:rPr>
              <a:t>©</a:t>
            </a:r>
            <a:r>
              <a:rPr lang="nl-NL" dirty="0">
                <a:solidFill>
                  <a:srgbClr val="767171"/>
                </a:solidFill>
              </a:rPr>
              <a:t> </a:t>
            </a:r>
            <a:r>
              <a:rPr lang="nl-NL" sz="1000" dirty="0">
                <a:solidFill>
                  <a:srgbClr val="767171"/>
                </a:solidFill>
              </a:rPr>
              <a:t>SSR</a:t>
            </a:r>
          </a:p>
        </p:txBody>
      </p:sp>
    </p:spTree>
    <p:extLst>
      <p:ext uri="{BB962C8B-B14F-4D97-AF65-F5344CB8AC3E}">
        <p14:creationId xmlns:p14="http://schemas.microsoft.com/office/powerpoint/2010/main" val="29412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/>
            </a:lvl1pPr>
            <a:lvl2pPr>
              <a:defRPr b="0" i="0">
                <a:latin typeface="Trebuchet MS" panose="020B0703020202090204" pitchFamily="34" charset="0"/>
              </a:defRPr>
            </a:lvl2pPr>
            <a:lvl3pPr>
              <a:defRPr b="0" i="0">
                <a:latin typeface="Trebuchet MS" panose="020B0703020202090204" pitchFamily="34" charset="0"/>
              </a:defRPr>
            </a:lvl3pPr>
            <a:lvl4pPr>
              <a:defRPr b="0" i="0">
                <a:latin typeface="Trebuchet MS" panose="020B0703020202090204" pitchFamily="34" charset="0"/>
              </a:defRPr>
            </a:lvl4pPr>
            <a:lvl5pPr>
              <a:defRPr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576D04F9-60C2-F242-BFBA-93991BF61DC1}" type="datetime1">
              <a:rPr lang="nl-NL" smtClean="0">
                <a:solidFill>
                  <a:prstClr val="black"/>
                </a:solidFill>
              </a:rPr>
              <a:t>04-08-2022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Trebuchet MS" panose="020B0703020202090204" pitchFamily="34" charset="0"/>
              </a:defRPr>
            </a:lvl1pPr>
          </a:lstStyle>
          <a:p>
            <a:fld id="{513B2A32-13A6-5D43-B7C6-79307AA89315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3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105150" cy="15595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23488"/>
            <a:ext cx="10515600" cy="83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1799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21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52" y="1902823"/>
            <a:ext cx="4759411" cy="4023360"/>
          </a:xfrm>
        </p:spPr>
        <p:txBody>
          <a:bodyPr/>
          <a:lstStyle/>
          <a:p>
            <a:br>
              <a:rPr lang="nl-NL" sz="3200" dirty="0">
                <a:solidFill>
                  <a:srgbClr val="0070C0"/>
                </a:solidFill>
              </a:rPr>
            </a:br>
            <a:br>
              <a:rPr lang="nl-NL" sz="3200" dirty="0">
                <a:solidFill>
                  <a:srgbClr val="0070C0"/>
                </a:solidFill>
              </a:rPr>
            </a:br>
            <a:br>
              <a:rPr lang="nl-NL" sz="3200" dirty="0">
                <a:solidFill>
                  <a:srgbClr val="0070C0"/>
                </a:solidFill>
              </a:rPr>
            </a:br>
            <a:r>
              <a:rPr lang="nl-NL" sz="3200" dirty="0" err="1">
                <a:solidFill>
                  <a:srgbClr val="0432FF"/>
                </a:solidFill>
              </a:rPr>
              <a:t>About</a:t>
            </a:r>
            <a:r>
              <a:rPr lang="nl-NL" sz="3200" dirty="0">
                <a:solidFill>
                  <a:srgbClr val="0432FF"/>
                </a:solidFill>
              </a:rPr>
              <a:t> Dutch </a:t>
            </a:r>
            <a:r>
              <a:rPr lang="nl-NL" sz="3200" dirty="0" err="1">
                <a:solidFill>
                  <a:srgbClr val="0432FF"/>
                </a:solidFill>
              </a:rPr>
              <a:t>Law</a:t>
            </a:r>
            <a:r>
              <a:rPr lang="nl-NL" sz="3200" dirty="0">
                <a:solidFill>
                  <a:srgbClr val="0432FF"/>
                </a:solidFill>
              </a:rPr>
              <a:t>, </a:t>
            </a:r>
            <a:r>
              <a:rPr lang="nl-NL" sz="3200" dirty="0" err="1">
                <a:solidFill>
                  <a:srgbClr val="0432FF"/>
                </a:solidFill>
              </a:rPr>
              <a:t>Magistrates</a:t>
            </a:r>
            <a:r>
              <a:rPr lang="nl-NL" sz="3200" dirty="0">
                <a:solidFill>
                  <a:srgbClr val="0432FF"/>
                </a:solidFill>
              </a:rPr>
              <a:t> &amp; Experts</a:t>
            </a:r>
            <a:br>
              <a:rPr lang="nl-NL" sz="3200" dirty="0">
                <a:solidFill>
                  <a:srgbClr val="0070C0"/>
                </a:solidFill>
              </a:rPr>
            </a:br>
            <a:br>
              <a:rPr lang="nl-NL" sz="3200" dirty="0">
                <a:solidFill>
                  <a:srgbClr val="0070C0"/>
                </a:solidFill>
              </a:rPr>
            </a:br>
            <a:r>
              <a:rPr lang="nl-NL" sz="1800" dirty="0">
                <a:solidFill>
                  <a:srgbClr val="0432FF"/>
                </a:solidFill>
                <a:latin typeface="+mn-lt"/>
              </a:rPr>
              <a:t>Harry </a:t>
            </a:r>
            <a:r>
              <a:rPr lang="nl-NL" sz="1800" dirty="0" err="1">
                <a:solidFill>
                  <a:srgbClr val="0045C2"/>
                </a:solidFill>
                <a:latin typeface="+mn-lt"/>
              </a:rPr>
              <a:t>Stikkelbroeck</a:t>
            </a:r>
            <a:br>
              <a:rPr lang="nl-NL" sz="1800" dirty="0">
                <a:solidFill>
                  <a:srgbClr val="0432FF"/>
                </a:solidFill>
                <a:latin typeface="+mn-lt"/>
              </a:rPr>
            </a:br>
            <a:r>
              <a:rPr lang="nl-NL" sz="1800" dirty="0">
                <a:solidFill>
                  <a:srgbClr val="0432FF"/>
                </a:solidFill>
                <a:latin typeface="+mn-lt"/>
              </a:rPr>
              <a:t>-Chairman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Advisory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Board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for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Review of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Leave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from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Detention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under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Hospital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Order</a:t>
            </a:r>
            <a:br>
              <a:rPr lang="nl-NL" sz="1800" dirty="0">
                <a:solidFill>
                  <a:srgbClr val="0432FF"/>
                </a:solidFill>
                <a:latin typeface="+mn-lt"/>
              </a:rPr>
            </a:br>
            <a:r>
              <a:rPr lang="nl-NL" sz="1800" dirty="0">
                <a:solidFill>
                  <a:srgbClr val="0432FF"/>
                </a:solidFill>
                <a:latin typeface="+mn-lt"/>
              </a:rPr>
              <a:t>-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former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senior </a:t>
            </a:r>
            <a:r>
              <a:rPr lang="nl-NL" sz="1800" dirty="0" err="1">
                <a:solidFill>
                  <a:srgbClr val="0432FF"/>
                </a:solidFill>
                <a:latin typeface="+mn-lt"/>
              </a:rPr>
              <a:t>judge</a:t>
            </a:r>
            <a:r>
              <a:rPr lang="nl-NL" sz="1800" dirty="0">
                <a:solidFill>
                  <a:srgbClr val="0432FF"/>
                </a:solidFill>
                <a:latin typeface="+mn-lt"/>
              </a:rPr>
              <a:t> in Court of Appeal</a:t>
            </a:r>
            <a:br>
              <a:rPr lang="nl-NL" sz="5400" dirty="0">
                <a:solidFill>
                  <a:srgbClr val="0432FF"/>
                </a:solidFill>
                <a:latin typeface="Trebuchet MS" panose="020B0703020202090204" pitchFamily="34" charset="0"/>
              </a:rPr>
            </a:br>
            <a:br>
              <a:rPr lang="nl-NL" sz="5400" dirty="0">
                <a:solidFill>
                  <a:srgbClr val="0432FF"/>
                </a:solidFill>
                <a:latin typeface="Trebuchet MS" panose="020B0703020202090204" pitchFamily="34" charset="0"/>
              </a:rPr>
            </a:br>
            <a:endParaRPr lang="nl-NL" sz="3200" dirty="0">
              <a:solidFill>
                <a:srgbClr val="0045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8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E5D4B-B275-6447-96F3-11C7F583E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158262"/>
            <a:ext cx="7848600" cy="98473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	</a:t>
            </a:r>
            <a:r>
              <a:rPr lang="nl-NL" sz="32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Persuasion</a:t>
            </a:r>
            <a:endParaRPr lang="nl-NL" sz="3200" dirty="0">
              <a:solidFill>
                <a:srgbClr val="0432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2F364E-FAEE-824B-8600-D0D91EA48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688124"/>
            <a:ext cx="10363200" cy="4519245"/>
          </a:xfrm>
        </p:spPr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hr-HR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W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hen making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leap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from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certain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degree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probability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categorical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judgment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not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only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rational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factors,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but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also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unknown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irrational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factors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play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role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endParaRPr lang="nl-NL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This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leap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allows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room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for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hr-HR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hr-HR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hr-HR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judge’s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sense (of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justice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), professional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intuition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hr-HR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hr-HR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instinctive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feeling.</a:t>
            </a:r>
          </a:p>
          <a:p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This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judicial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persuasion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continues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be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necessary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for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ultimate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leap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nl-NL" sz="20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inductive</a:t>
            </a:r>
            <a:r>
              <a:rPr lang="nl-NL" sz="20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step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certain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categorical</a:t>
            </a:r>
            <a:r>
              <a:rPr lang="nl-NL" sz="20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judgment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endParaRPr lang="nl-NL" sz="2000" dirty="0"/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7888F71E-BCC4-AF4A-BBC3-689CC1921AF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939" y="0"/>
            <a:ext cx="3733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192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58662" y="1"/>
            <a:ext cx="7918938" cy="1019908"/>
          </a:xfrm>
        </p:spPr>
        <p:txBody>
          <a:bodyPr/>
          <a:lstStyle/>
          <a:p>
            <a:r>
              <a:rPr lang="nl-NL" dirty="0">
                <a:solidFill>
                  <a:srgbClr val="0432FF"/>
                </a:solidFill>
              </a:rPr>
              <a:t>		</a:t>
            </a:r>
            <a:r>
              <a:rPr lang="nl-NL" dirty="0" err="1">
                <a:solidFill>
                  <a:srgbClr val="0432FF"/>
                </a:solidFill>
              </a:rPr>
              <a:t>Why</a:t>
            </a:r>
            <a:r>
              <a:rPr lang="nl-NL" dirty="0">
                <a:solidFill>
                  <a:srgbClr val="0432FF"/>
                </a:solidFill>
              </a:rPr>
              <a:t> experts?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8445228-2B08-9E47-9052-D5351AEEF1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2627452"/>
            <a:ext cx="5347504" cy="4028325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87749" y="3756304"/>
            <a:ext cx="10363200" cy="402832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Behavioral Health Expert Witnesses | ForensisGroup Consulting">
            <a:extLst>
              <a:ext uri="{FF2B5EF4-FFF2-40B4-BE49-F238E27FC236}">
                <a16:creationId xmlns:a16="http://schemas.microsoft.com/office/drawing/2014/main" id="{D1727D96-E303-E747-8884-0EF026210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99" y="2627452"/>
            <a:ext cx="50165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643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2F2C79-8D29-C341-BC3C-FB823A4A3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0"/>
            <a:ext cx="8077200" cy="879231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432FF"/>
                </a:solidFill>
              </a:rPr>
              <a:t>	</a:t>
            </a:r>
            <a:r>
              <a:rPr lang="nl-NL" sz="3200" dirty="0" err="1">
                <a:solidFill>
                  <a:srgbClr val="0432FF"/>
                </a:solidFill>
                <a:latin typeface="Trebuchet MS" panose="020B0703020202090204" pitchFamily="34" charset="0"/>
              </a:rPr>
              <a:t>Establishing</a:t>
            </a:r>
            <a:r>
              <a:rPr lang="nl-NL" sz="3200" dirty="0">
                <a:solidFill>
                  <a:srgbClr val="0432FF"/>
                </a:solidFill>
                <a:latin typeface="Trebuchet MS" panose="020B0703020202090204" pitchFamily="34" charset="0"/>
              </a:rPr>
              <a:t> </a:t>
            </a:r>
            <a:r>
              <a:rPr lang="nl-NL" sz="3200" dirty="0" err="1">
                <a:solidFill>
                  <a:srgbClr val="0432FF"/>
                </a:solidFill>
                <a:latin typeface="Trebuchet MS" panose="020B0703020202090204" pitchFamily="34" charset="0"/>
              </a:rPr>
              <a:t>the</a:t>
            </a:r>
            <a:r>
              <a:rPr lang="nl-NL" sz="3200" dirty="0">
                <a:solidFill>
                  <a:srgbClr val="0432FF"/>
                </a:solidFill>
                <a:latin typeface="Trebuchet MS" panose="020B0703020202090204" pitchFamily="34" charset="0"/>
              </a:rPr>
              <a:t> </a:t>
            </a:r>
            <a:r>
              <a:rPr lang="nl-NL" sz="3200" dirty="0" err="1">
                <a:solidFill>
                  <a:srgbClr val="0432FF"/>
                </a:solidFill>
                <a:latin typeface="Trebuchet MS" panose="020B0703020202090204" pitchFamily="34" charset="0"/>
              </a:rPr>
              <a:t>truth</a:t>
            </a:r>
            <a:endParaRPr lang="nl-NL" sz="3200" dirty="0">
              <a:solidFill>
                <a:srgbClr val="0432FF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4A1368A-3B61-5242-BF84-534C3A9DE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4354"/>
            <a:ext cx="10363200" cy="5231423"/>
          </a:xfrm>
        </p:spPr>
        <p:txBody>
          <a:bodyPr/>
          <a:lstStyle/>
          <a:p>
            <a:pPr>
              <a:defRPr/>
            </a:pPr>
            <a:endParaRPr lang="nl-NL" dirty="0">
              <a:solidFill>
                <a:srgbClr val="0000FF"/>
              </a:solidFill>
            </a:endParaRPr>
          </a:p>
          <a:p>
            <a:pPr>
              <a:defRPr/>
            </a:pPr>
            <a:endParaRPr lang="nl-NL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Experts</a:t>
            </a:r>
            <a:r>
              <a:rPr lang="nl-NL" sz="2000" dirty="0">
                <a:solidFill>
                  <a:srgbClr val="CC33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can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be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involved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in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process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of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establishing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truth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in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criminal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law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, at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request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of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judge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or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parties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proceedings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. The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fact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that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they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do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not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act on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their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own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initiative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makes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them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dependent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of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questions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and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requests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made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to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them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by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their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client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(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judge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or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prosecutor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).</a:t>
            </a:r>
          </a:p>
          <a:p>
            <a:pPr>
              <a:buFont typeface="Arial"/>
              <a:buChar char="•"/>
              <a:defRPr/>
            </a:pPr>
            <a:endParaRPr lang="nl-NL" sz="2000" dirty="0">
              <a:solidFill>
                <a:srgbClr val="CC3300"/>
              </a:solidFill>
              <a:latin typeface="Trebuchet MS" panose="020B0703020202090204" pitchFamily="34" charset="0"/>
            </a:endParaRPr>
          </a:p>
          <a:p>
            <a:pPr>
              <a:defRPr/>
            </a:pP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This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also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often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means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that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experts tackle a set of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facts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, events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and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statements,</a:t>
            </a:r>
            <a:r>
              <a:rPr lang="nl-NL" sz="2000" dirty="0">
                <a:solidFill>
                  <a:srgbClr val="FFFF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without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knowing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all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ins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and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outs of </a:t>
            </a:r>
            <a:r>
              <a:rPr lang="nl-NL" sz="2000" dirty="0" err="1">
                <a:solidFill>
                  <a:srgbClr val="0000FF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FF"/>
                </a:solidFill>
                <a:latin typeface="Trebuchet MS" panose="020B0703020202090204" pitchFamily="34" charset="0"/>
              </a:rPr>
              <a:t> matter.</a:t>
            </a:r>
            <a:r>
              <a:rPr lang="nl-NL" sz="2000" dirty="0">
                <a:latin typeface="Trebuchet MS" panose="020B0703020202090204" pitchFamily="34" charset="0"/>
              </a:rPr>
              <a:t> 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Experts are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not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moved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by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an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alleged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offence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under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law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, but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by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an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instruction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to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investigate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a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subarea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of </a:t>
            </a:r>
            <a:r>
              <a:rPr lang="nl-NL" sz="2000" dirty="0" err="1">
                <a:solidFill>
                  <a:srgbClr val="000000"/>
                </a:solidFill>
                <a:latin typeface="Trebuchet MS" panose="020B0703020202090204" pitchFamily="34" charset="0"/>
              </a:rPr>
              <a:t>the</a:t>
            </a:r>
            <a:r>
              <a:rPr lang="nl-NL" sz="2000" dirty="0">
                <a:solidFill>
                  <a:srgbClr val="000000"/>
                </a:solidFill>
                <a:latin typeface="Trebuchet MS" panose="020B0703020202090204" pitchFamily="34" charset="0"/>
              </a:rPr>
              <a:t> matter.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23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6E834-4736-C74F-AE2E-5DD1474B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984" y="0"/>
            <a:ext cx="8059615" cy="879231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432FF"/>
                </a:solidFill>
              </a:rPr>
              <a:t>	</a:t>
            </a:r>
            <a:r>
              <a:rPr lang="nl-NL" sz="3200" dirty="0" err="1">
                <a:solidFill>
                  <a:srgbClr val="0432FF"/>
                </a:solidFill>
              </a:rPr>
              <a:t>Appointment</a:t>
            </a:r>
            <a:r>
              <a:rPr lang="nl-NL" sz="3200" dirty="0">
                <a:solidFill>
                  <a:srgbClr val="0432FF"/>
                </a:solidFill>
              </a:rPr>
              <a:t> of experts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2A4668-6DC1-224B-A003-8B0E8893CD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59524"/>
            <a:ext cx="10363200" cy="5196254"/>
          </a:xfrm>
        </p:spPr>
        <p:txBody>
          <a:bodyPr/>
          <a:lstStyle/>
          <a:p>
            <a:r>
              <a:rPr lang="nl-NL" sz="2000" dirty="0"/>
              <a:t>Code of </a:t>
            </a:r>
            <a:r>
              <a:rPr lang="nl-NL" sz="2000" dirty="0" err="1"/>
              <a:t>criminal</a:t>
            </a:r>
            <a:r>
              <a:rPr lang="nl-NL" sz="2000" dirty="0"/>
              <a:t> procedure in </a:t>
            </a:r>
            <a:r>
              <a:rPr lang="nl-NL" sz="2000" dirty="0" err="1"/>
              <a:t>the</a:t>
            </a:r>
            <a:r>
              <a:rPr lang="nl-NL" sz="2000" dirty="0"/>
              <a:t> Netherlands:</a:t>
            </a:r>
          </a:p>
          <a:p>
            <a:endParaRPr lang="nl-NL" sz="2000" dirty="0"/>
          </a:p>
          <a:p>
            <a:r>
              <a:rPr lang="nl-NL" sz="2000" dirty="0"/>
              <a:t>Art. 150(1) Sv: The </a:t>
            </a:r>
            <a:r>
              <a:rPr lang="nl-NL" sz="2000" dirty="0">
                <a:solidFill>
                  <a:srgbClr val="0000FF"/>
                </a:solidFill>
              </a:rPr>
              <a:t>OvJ [public </a:t>
            </a:r>
            <a:r>
              <a:rPr lang="nl-NL" sz="2000" dirty="0" err="1">
                <a:solidFill>
                  <a:srgbClr val="0000FF"/>
                </a:solidFill>
              </a:rPr>
              <a:t>prosecutor</a:t>
            </a:r>
            <a:r>
              <a:rPr lang="nl-NL" sz="2000" dirty="0">
                <a:solidFill>
                  <a:srgbClr val="0000FF"/>
                </a:solidFill>
              </a:rPr>
              <a:t>]</a:t>
            </a:r>
            <a:r>
              <a:rPr lang="nl-NL" sz="2000" dirty="0"/>
              <a:t> </a:t>
            </a:r>
            <a:r>
              <a:rPr lang="nl-NL" sz="2000" dirty="0" err="1"/>
              <a:t>may</a:t>
            </a:r>
            <a:r>
              <a:rPr lang="nl-NL" sz="2000" dirty="0"/>
              <a:t>, in </a:t>
            </a:r>
            <a:r>
              <a:rPr lang="nl-NL" sz="2000" dirty="0" err="1"/>
              <a:t>the</a:t>
            </a:r>
            <a:r>
              <a:rPr lang="nl-NL" sz="2000" dirty="0"/>
              <a:t> interest of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investigation</a:t>
            </a:r>
            <a:r>
              <a:rPr lang="nl-NL" sz="2000" dirty="0"/>
              <a:t>, </a:t>
            </a:r>
            <a:r>
              <a:rPr lang="nl-NL" sz="2000" dirty="0">
                <a:solidFill>
                  <a:srgbClr val="0000FF"/>
                </a:solidFill>
              </a:rPr>
              <a:t>at his </a:t>
            </a:r>
            <a:r>
              <a:rPr lang="nl-NL" sz="2000" dirty="0" err="1">
                <a:solidFill>
                  <a:srgbClr val="0000FF"/>
                </a:solidFill>
              </a:rPr>
              <a:t>own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initiative</a:t>
            </a:r>
            <a:r>
              <a:rPr lang="nl-NL" sz="2000" dirty="0">
                <a:solidFill>
                  <a:srgbClr val="0000FF"/>
                </a:solidFill>
              </a:rPr>
              <a:t> or at </a:t>
            </a:r>
            <a:r>
              <a:rPr lang="nl-NL" sz="2000" dirty="0" err="1">
                <a:solidFill>
                  <a:srgbClr val="0000FF"/>
                </a:solidFill>
              </a:rPr>
              <a:t>the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request</a:t>
            </a:r>
            <a:r>
              <a:rPr lang="nl-NL" sz="2000" dirty="0">
                <a:solidFill>
                  <a:srgbClr val="0000FF"/>
                </a:solidFill>
              </a:rPr>
              <a:t> of </a:t>
            </a:r>
            <a:r>
              <a:rPr lang="nl-NL" sz="2000" dirty="0" err="1">
                <a:solidFill>
                  <a:srgbClr val="0000FF"/>
                </a:solidFill>
              </a:rPr>
              <a:t>the</a:t>
            </a:r>
            <a:r>
              <a:rPr lang="nl-NL" sz="2000" dirty="0">
                <a:solidFill>
                  <a:srgbClr val="0000FF"/>
                </a:solidFill>
              </a:rPr>
              <a:t> suspect</a:t>
            </a:r>
            <a:r>
              <a:rPr lang="nl-NL" sz="2000" dirty="0"/>
              <a:t>, </a:t>
            </a:r>
            <a:r>
              <a:rPr lang="nl-NL" sz="2000" dirty="0" err="1"/>
              <a:t>appoint</a:t>
            </a:r>
            <a:r>
              <a:rPr lang="nl-NL" sz="2000" dirty="0"/>
              <a:t> </a:t>
            </a:r>
            <a:r>
              <a:rPr lang="nl-NL" sz="2000" dirty="0" err="1"/>
              <a:t>an</a:t>
            </a:r>
            <a:r>
              <a:rPr lang="nl-NL" sz="2000" dirty="0"/>
              <a:t> expert </a:t>
            </a:r>
            <a:r>
              <a:rPr lang="nl-NL" sz="2000" dirty="0" err="1">
                <a:solidFill>
                  <a:srgbClr val="0000FF"/>
                </a:solidFill>
              </a:rPr>
              <a:t>listed</a:t>
            </a:r>
            <a:r>
              <a:rPr lang="nl-NL" sz="2000" dirty="0">
                <a:solidFill>
                  <a:srgbClr val="0000FF"/>
                </a:solidFill>
              </a:rPr>
              <a:t> as </a:t>
            </a:r>
            <a:r>
              <a:rPr lang="nl-NL" sz="2000" dirty="0" err="1">
                <a:solidFill>
                  <a:srgbClr val="0000FF"/>
                </a:solidFill>
              </a:rPr>
              <a:t>an</a:t>
            </a:r>
            <a:r>
              <a:rPr lang="nl-NL" sz="2000" dirty="0">
                <a:solidFill>
                  <a:srgbClr val="0000FF"/>
                </a:solidFill>
              </a:rPr>
              <a:t> expert on </a:t>
            </a:r>
            <a:r>
              <a:rPr lang="nl-NL" sz="2000" dirty="0" err="1">
                <a:solidFill>
                  <a:srgbClr val="0000FF"/>
                </a:solidFill>
              </a:rPr>
              <a:t>the</a:t>
            </a:r>
            <a:r>
              <a:rPr lang="nl-NL" sz="2000" dirty="0">
                <a:solidFill>
                  <a:srgbClr val="0000FF"/>
                </a:solidFill>
              </a:rPr>
              <a:t> register</a:t>
            </a:r>
            <a:r>
              <a:rPr lang="nl-NL" sz="2000" dirty="0"/>
              <a:t> </a:t>
            </a:r>
            <a:r>
              <a:rPr lang="nl-NL" sz="2000" dirty="0" err="1"/>
              <a:t>referred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in art. 51(k). </a:t>
            </a:r>
          </a:p>
          <a:p>
            <a:endParaRPr lang="nl-NL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Art. 176 Sv : The 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RC [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examining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magistrate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]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may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at his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own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initiative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, at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request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OvJ or at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request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suspect,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appoint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one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or more experts in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manner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established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articles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227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232. 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A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request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by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suspect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for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appointment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an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expert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shall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be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deemed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request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further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article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182 (=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possibility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appeal).</a:t>
            </a:r>
          </a:p>
          <a:p>
            <a:endParaRPr lang="nl-NL" sz="2000" dirty="0">
              <a:solidFill>
                <a:srgbClr val="0000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Art. 227(2) : A suspect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may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when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requesting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appointment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an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expert,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recommend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one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or more persons as experts.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Unless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this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would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be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contrary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interests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investigation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RC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shall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select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one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or more experts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from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among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persons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recommended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by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suspect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. 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Art. 51(k)(2)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shall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apply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accordingly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419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E1800A-DA8E-104F-A367-455514111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6968" y="158263"/>
            <a:ext cx="8270631" cy="703384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432FF"/>
                </a:solidFill>
              </a:rPr>
              <a:t>Court Experts (Criminal Cases) Act </a:t>
            </a:r>
            <a:endParaRPr lang="nl-NL" sz="3200" dirty="0">
              <a:solidFill>
                <a:srgbClr val="0432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B9F6350-8773-0645-9198-4E89C30BE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36432"/>
            <a:ext cx="10363200" cy="497644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nl-NL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endParaRPr lang="nl-NL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 Netherlands:</a:t>
            </a:r>
          </a:p>
          <a:p>
            <a:pPr>
              <a:lnSpc>
                <a:spcPct val="80000"/>
              </a:lnSpc>
            </a:pP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Quality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requirements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for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expert</a:t>
            </a:r>
            <a:r>
              <a:rPr lang="hr-HR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report</a:t>
            </a:r>
            <a:r>
              <a:rPr lang="hr-HR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in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article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51(l) Sv :</a:t>
            </a: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1: The expert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shall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supply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his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client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with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substantiated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report.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Where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possible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, he must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indicate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which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methods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he has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applied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extent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which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those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methods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their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results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can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be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deemed</a:t>
            </a:r>
            <a:r>
              <a:rPr lang="nl-NL" sz="2000" i="1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reliable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,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his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competence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in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application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those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methods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.</a:t>
            </a: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endParaRPr lang="nl-NL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43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F2B962-554F-5B4A-B290-D8F15B752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52092" y="1"/>
            <a:ext cx="10363200" cy="791308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	</a:t>
            </a:r>
            <a:r>
              <a:rPr lang="en-GB" sz="32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Problem areas</a:t>
            </a:r>
            <a:endParaRPr lang="nl-NL" sz="3200" dirty="0">
              <a:solidFill>
                <a:srgbClr val="0432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C6864AA-A290-CC4F-9AA5-8DBAE91A9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06770"/>
            <a:ext cx="10363200" cy="5249008"/>
          </a:xfrm>
        </p:spPr>
        <p:txBody>
          <a:bodyPr/>
          <a:lstStyle/>
          <a:p>
            <a:endParaRPr lang="nl-NL" dirty="0"/>
          </a:p>
          <a:p>
            <a:r>
              <a:rPr lang="nl-NL" sz="2000" dirty="0" err="1"/>
              <a:t>Explanatory</a:t>
            </a:r>
            <a:r>
              <a:rPr lang="nl-NL" sz="2000" dirty="0"/>
              <a:t> </a:t>
            </a:r>
            <a:r>
              <a:rPr lang="nl-NL" sz="2000" dirty="0" err="1"/>
              <a:t>Memoranum</a:t>
            </a:r>
            <a:r>
              <a:rPr lang="nl-NL" sz="2000" dirty="0"/>
              <a:t> :</a:t>
            </a: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Like the Public Prosecutor, the courts are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unable</a:t>
            </a: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to fully verify the accuracy of expert advice, while it is sometimes required to give an opinion about this advice.</a:t>
            </a: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There is a difference in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 level of knowledge </a:t>
            </a: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between the expert and the commissioning party (and other participants in the proceedings). The courts cannot be expected to fully bridge this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gap in knowledge.</a:t>
            </a:r>
          </a:p>
          <a:p>
            <a:pPr>
              <a:lnSpc>
                <a:spcPct val="80000"/>
              </a:lnSpc>
            </a:pPr>
            <a:endParaRPr lang="en-GB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pPr>
              <a:lnSpc>
                <a:spcPct val="80000"/>
              </a:lnSpc>
            </a:pP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 courts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cannot/may not delegate </a:t>
            </a: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 issue of the evaluation of the facts to science/the expert. (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Ultimate issue rule</a:t>
            </a:r>
            <a:r>
              <a:rPr lang="en-GB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).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91816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54415" y="211016"/>
            <a:ext cx="6538128" cy="685800"/>
          </a:xfrm>
        </p:spPr>
        <p:txBody>
          <a:bodyPr>
            <a:normAutofit/>
          </a:bodyPr>
          <a:lstStyle/>
          <a:p>
            <a:pPr algn="l" rtl="0"/>
            <a:r>
              <a:rPr lang="en-GB" sz="3200" u="none" baseline="0" dirty="0">
                <a:solidFill>
                  <a:srgbClr val="0432FF"/>
                </a:solidFill>
              </a:rPr>
              <a:t>Evidentiary value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4722" y="1464493"/>
            <a:ext cx="9216078" cy="4891858"/>
          </a:xfrm>
        </p:spPr>
        <p:txBody>
          <a:bodyPr>
            <a:normAutofit fontScale="92500" lnSpcReduction="20000"/>
          </a:bodyPr>
          <a:lstStyle/>
          <a:p>
            <a:pPr algn="l" rtl="0"/>
            <a:endParaRPr lang="en-GB" sz="2000" u="none" baseline="0" dirty="0"/>
          </a:p>
          <a:p>
            <a:pPr algn="l" rtl="0"/>
            <a:r>
              <a:rPr lang="en-GB" sz="2200" u="none" baseline="0" dirty="0"/>
              <a:t>Evidence (e.g. fingerprints, DNA, witness evidence) is clues, articles of </a:t>
            </a:r>
            <a:r>
              <a:rPr lang="en-GB" sz="2200" u="none" baseline="0" dirty="0">
                <a:solidFill>
                  <a:srgbClr val="0432FF"/>
                </a:solidFill>
              </a:rPr>
              <a:t>evidence.</a:t>
            </a:r>
          </a:p>
          <a:p>
            <a:pPr algn="l" rtl="0"/>
            <a:r>
              <a:rPr lang="en-GB" sz="2200" u="none" baseline="0" dirty="0"/>
              <a:t>The more substantial the article of evidence, the stronger the evidence.</a:t>
            </a:r>
          </a:p>
          <a:p>
            <a:pPr algn="l" rtl="0"/>
            <a:r>
              <a:rPr lang="en-GB" sz="2200" u="none" baseline="0" dirty="0"/>
              <a:t>But ... </a:t>
            </a:r>
            <a:r>
              <a:rPr lang="en-GB" sz="2200" u="none" baseline="0" dirty="0">
                <a:solidFill>
                  <a:srgbClr val="0000FF"/>
                </a:solidFill>
              </a:rPr>
              <a:t>how substantial is an article of evidence?</a:t>
            </a:r>
          </a:p>
          <a:p>
            <a:pPr algn="l" rtl="0"/>
            <a:r>
              <a:rPr lang="en-GB" sz="2200" u="none" baseline="0" dirty="0">
                <a:solidFill>
                  <a:srgbClr val="0000FF"/>
                </a:solidFill>
              </a:rPr>
              <a:t>The value </a:t>
            </a:r>
            <a:r>
              <a:rPr lang="en-GB" sz="2200" u="none" baseline="0" dirty="0"/>
              <a:t>or weight of an article of evidence </a:t>
            </a:r>
            <a:r>
              <a:rPr lang="en-GB" sz="2200" u="none" baseline="0" dirty="0">
                <a:solidFill>
                  <a:srgbClr val="0000FF"/>
                </a:solidFill>
              </a:rPr>
              <a:t>can be determined </a:t>
            </a:r>
            <a:r>
              <a:rPr lang="en-GB" sz="2200" u="none" baseline="0" dirty="0"/>
              <a:t>or estimated</a:t>
            </a:r>
            <a:r>
              <a:rPr lang="en-GB" sz="2200" u="none" baseline="0" dirty="0">
                <a:solidFill>
                  <a:srgbClr val="0000FF"/>
                </a:solidFill>
              </a:rPr>
              <a:t> by answering the following question:</a:t>
            </a:r>
          </a:p>
          <a:p>
            <a:pPr algn="l" rtl="0"/>
            <a:r>
              <a:rPr lang="en-GB" sz="2200" u="none" baseline="0" dirty="0">
                <a:solidFill>
                  <a:srgbClr val="0000FF"/>
                </a:solidFill>
              </a:rPr>
              <a:t>What is the likelihood that I would find this article of evidence if I assume (given) that it was the suspect who committed the offence?</a:t>
            </a:r>
          </a:p>
          <a:p>
            <a:r>
              <a:rPr lang="en-GB" sz="2200" u="none" baseline="0" dirty="0"/>
              <a:t>But there is an </a:t>
            </a:r>
            <a:r>
              <a:rPr lang="en-GB" sz="2200" u="none" baseline="0" dirty="0">
                <a:solidFill>
                  <a:srgbClr val="0000FF"/>
                </a:solidFill>
              </a:rPr>
              <a:t>alternative scenario </a:t>
            </a:r>
            <a:r>
              <a:rPr lang="en-GB" sz="2200" dirty="0"/>
              <a:t>(the suspect’s lawyer will say</a:t>
            </a:r>
            <a:r>
              <a:rPr lang="en-GB" sz="2200" dirty="0">
                <a:sym typeface="Wingdings" pitchFamily="2" charset="2"/>
              </a:rPr>
              <a:t>)</a:t>
            </a:r>
            <a:r>
              <a:rPr lang="en-GB" sz="2200" u="none" baseline="0" dirty="0"/>
              <a:t>; it was not the suspect who committed the offence but someone else.</a:t>
            </a:r>
          </a:p>
          <a:p>
            <a:pPr algn="l" rtl="0"/>
            <a:r>
              <a:rPr lang="en-GB" sz="2200" u="none" baseline="0" dirty="0"/>
              <a:t>So, also for that reason, </a:t>
            </a:r>
            <a:r>
              <a:rPr lang="en-GB" sz="2200" dirty="0"/>
              <a:t>the judge</a:t>
            </a:r>
            <a:r>
              <a:rPr lang="en-GB" sz="2200" u="none" baseline="0" dirty="0"/>
              <a:t> must </a:t>
            </a:r>
            <a:r>
              <a:rPr lang="en-GB" sz="2200" u="none" baseline="0" dirty="0">
                <a:solidFill>
                  <a:srgbClr val="0000FF"/>
                </a:solidFill>
              </a:rPr>
              <a:t>also answer the following question:</a:t>
            </a:r>
          </a:p>
          <a:p>
            <a:pPr algn="l" rtl="0"/>
            <a:r>
              <a:rPr lang="en-GB" sz="2200" u="none" baseline="0" dirty="0">
                <a:solidFill>
                  <a:srgbClr val="0000FF"/>
                </a:solidFill>
              </a:rPr>
              <a:t>What is the likelihood that I would find this (same) article of evidence if I assume that </a:t>
            </a:r>
            <a:r>
              <a:rPr lang="en-GB" sz="2200" dirty="0">
                <a:solidFill>
                  <a:srgbClr val="0000FF"/>
                </a:solidFill>
              </a:rPr>
              <a:t>(</a:t>
            </a:r>
            <a:r>
              <a:rPr lang="en-GB" sz="2200" u="none" baseline="0" dirty="0">
                <a:solidFill>
                  <a:srgbClr val="0000FF"/>
                </a:solidFill>
              </a:rPr>
              <a:t>given) it was someone else, other than the suspect, who committed the offence?</a:t>
            </a:r>
          </a:p>
          <a:p>
            <a:pPr algn="l" rtl="0"/>
            <a:r>
              <a:rPr lang="en-GB" sz="2200" u="none" baseline="0" dirty="0"/>
              <a:t>The outcome of the fracture (division) between the two likelihoods determines the </a:t>
            </a:r>
            <a:r>
              <a:rPr lang="en-GB" sz="2200" u="none" baseline="0" dirty="0">
                <a:solidFill>
                  <a:srgbClr val="0000FF"/>
                </a:solidFill>
              </a:rPr>
              <a:t>evidentiary value </a:t>
            </a:r>
            <a:r>
              <a:rPr lang="en-GB" sz="2200" u="none" baseline="0" dirty="0"/>
              <a:t>of the evidence.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9FD83-7BF5-1040-8EE9-31455FF7D1DA}" type="datetime1">
              <a:rPr lang="nl-NL" smtClean="0">
                <a:solidFill>
                  <a:prstClr val="black"/>
                </a:solidFill>
              </a:rPr>
              <a:t>04-08-2022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30262" y="123093"/>
            <a:ext cx="6737838" cy="668215"/>
          </a:xfrm>
        </p:spPr>
        <p:txBody>
          <a:bodyPr>
            <a:normAutofit/>
          </a:bodyPr>
          <a:lstStyle/>
          <a:p>
            <a:pPr algn="l" rtl="0"/>
            <a:r>
              <a:rPr lang="en-GB" sz="3200" u="none" baseline="0" dirty="0">
                <a:solidFill>
                  <a:srgbClr val="0432FF"/>
                </a:solidFill>
              </a:rPr>
              <a:t>Scenarios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1883284"/>
            <a:ext cx="8229600" cy="4838192"/>
          </a:xfrm>
        </p:spPr>
        <p:txBody>
          <a:bodyPr>
            <a:normAutofit/>
          </a:bodyPr>
          <a:lstStyle/>
          <a:p>
            <a:pPr algn="l" rtl="0"/>
            <a:r>
              <a:rPr lang="en-GB" sz="2000" u="none" baseline="0" dirty="0">
                <a:solidFill>
                  <a:srgbClr val="0000FF"/>
                </a:solidFill>
              </a:rPr>
              <a:t>The court must therefore always consider (at least) two scenarios</a:t>
            </a:r>
            <a:r>
              <a:rPr lang="en-GB" sz="2000" u="none" baseline="0" dirty="0">
                <a:solidFill>
                  <a:srgbClr val="0070C0"/>
                </a:solidFill>
              </a:rPr>
              <a:t> </a:t>
            </a:r>
            <a:r>
              <a:rPr lang="en-GB" sz="2000" u="none" baseline="0" dirty="0"/>
              <a:t>in determining the strength of the evidence.</a:t>
            </a:r>
          </a:p>
          <a:p>
            <a:endParaRPr lang="en-GB" sz="1000" dirty="0"/>
          </a:p>
          <a:p>
            <a:pPr algn="l" rtl="0"/>
            <a:r>
              <a:rPr lang="en-GB" sz="2000" u="none" baseline="0" dirty="0"/>
              <a:t>These scenarios should be mutually exclusive.</a:t>
            </a:r>
          </a:p>
          <a:p>
            <a:endParaRPr lang="en-GB" sz="1000" dirty="0"/>
          </a:p>
          <a:p>
            <a:pPr algn="l" rtl="0"/>
            <a:r>
              <a:rPr lang="en-GB" sz="2000" u="none" baseline="0" dirty="0"/>
              <a:t>In </a:t>
            </a:r>
            <a:r>
              <a:rPr lang="en-GB" sz="2000" u="none" baseline="0" dirty="0">
                <a:solidFill>
                  <a:srgbClr val="0000FF"/>
                </a:solidFill>
              </a:rPr>
              <a:t>one scenario</a:t>
            </a:r>
            <a:r>
              <a:rPr lang="en-GB" sz="2000" u="none" baseline="0" dirty="0"/>
              <a:t>, we assume </a:t>
            </a:r>
            <a:r>
              <a:rPr lang="en-GB" sz="2000" u="none" baseline="0" dirty="0">
                <a:solidFill>
                  <a:srgbClr val="FF0000"/>
                </a:solidFill>
              </a:rPr>
              <a:t>that it is established that the suspect is the perpetrator.</a:t>
            </a:r>
          </a:p>
          <a:p>
            <a:endParaRPr lang="en-GB" sz="1000" dirty="0"/>
          </a:p>
          <a:p>
            <a:pPr algn="l" rtl="0"/>
            <a:r>
              <a:rPr lang="en-GB" sz="2000" u="none" baseline="0" dirty="0"/>
              <a:t>In the </a:t>
            </a:r>
            <a:r>
              <a:rPr lang="en-GB" sz="2000" u="none" baseline="0" dirty="0">
                <a:solidFill>
                  <a:srgbClr val="0000FF"/>
                </a:solidFill>
              </a:rPr>
              <a:t>other scenario</a:t>
            </a:r>
            <a:r>
              <a:rPr lang="en-GB" sz="2000" u="none" baseline="0" dirty="0"/>
              <a:t>, we assume </a:t>
            </a:r>
            <a:r>
              <a:rPr lang="en-GB" sz="2000" u="none" baseline="0" dirty="0">
                <a:solidFill>
                  <a:srgbClr val="008000"/>
                </a:solidFill>
              </a:rPr>
              <a:t>that it is established that the suspect is NOT the perpetrator </a:t>
            </a:r>
            <a:r>
              <a:rPr lang="en-GB" sz="2000" u="none" baseline="0" dirty="0"/>
              <a:t>(even if it is very implausible).</a:t>
            </a:r>
          </a:p>
          <a:p>
            <a:endParaRPr lang="en-GB" sz="1000" dirty="0"/>
          </a:p>
          <a:p>
            <a:pPr algn="l" rtl="0"/>
            <a:r>
              <a:rPr lang="en-GB" sz="2000" u="none" baseline="0" dirty="0"/>
              <a:t>Remember: reality can be even stranger than you can imagine in a scenario! See:</a:t>
            </a:r>
            <a:r>
              <a:rPr lang="en-GB" sz="2000" u="none" dirty="0"/>
              <a:t> SUIKER (=SUGAR).</a:t>
            </a:r>
            <a:endParaRPr lang="en-GB" sz="2000" u="none" baseline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802F0-85F6-4044-825A-312CEC60CF30}" type="datetime1">
              <a:rPr lang="nl-NL" smtClean="0">
                <a:solidFill>
                  <a:prstClr val="black"/>
                </a:solidFill>
              </a:rPr>
              <a:t>04-08-2022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4FA4B-DD4B-E441-B71C-5CCA86BC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rgbClr val="0432FF"/>
                </a:solidFill>
              </a:rPr>
              <a:t>				Suiker (Sugar)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F49B32-9AD4-C34E-B339-499694E27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 err="1"/>
              <a:t>https</a:t>
            </a:r>
            <a:r>
              <a:rPr lang="nl-NL" dirty="0"/>
              <a:t>://</a:t>
            </a:r>
            <a:r>
              <a:rPr lang="nl-NL" dirty="0" err="1"/>
              <a:t>vimeo.com</a:t>
            </a:r>
            <a:r>
              <a:rPr lang="nl-NL"/>
              <a:t>/170816754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D4BAD9-4FF5-BE4B-80B6-191D50347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2A8A-9313-C646-8FEB-A9B210621FB6}" type="datetime1">
              <a:rPr lang="nl-NL" smtClean="0">
                <a:solidFill>
                  <a:prstClr val="black"/>
                </a:solidFill>
              </a:rPr>
              <a:t>04-08-2022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6EB2D1-E578-F448-9AED-36BCECB8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B2A32-13A6-5D43-B7C6-79307AA89315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138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81E170-50B4-1EFE-73DA-764AEA35A3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A67DACF-9750-FD41-3CB4-C870670502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nl-NL" sz="3200" dirty="0">
              <a:solidFill>
                <a:srgbClr val="0432FF"/>
              </a:solidFill>
            </a:endParaRPr>
          </a:p>
          <a:p>
            <a:pPr algn="r"/>
            <a:endParaRPr lang="nl-NL" sz="3200" dirty="0">
              <a:solidFill>
                <a:srgbClr val="0432FF"/>
              </a:solidFill>
            </a:endParaRPr>
          </a:p>
          <a:p>
            <a:pPr algn="r"/>
            <a:endParaRPr lang="nl-NL" sz="3200" dirty="0">
              <a:solidFill>
                <a:srgbClr val="0432FF"/>
              </a:solidFill>
            </a:endParaRPr>
          </a:p>
          <a:p>
            <a:pPr algn="r"/>
            <a:endParaRPr lang="nl-NL" sz="3200" dirty="0">
              <a:solidFill>
                <a:srgbClr val="0432FF"/>
              </a:solidFill>
            </a:endParaRPr>
          </a:p>
          <a:p>
            <a:pPr algn="r"/>
            <a:r>
              <a:rPr lang="nl-NL" sz="3200" dirty="0">
                <a:solidFill>
                  <a:srgbClr val="0432FF"/>
                </a:solidFill>
              </a:rPr>
              <a:t>																</a:t>
            </a:r>
            <a:r>
              <a:rPr lang="nl-NL" sz="3200" dirty="0" err="1">
                <a:solidFill>
                  <a:srgbClr val="0432FF"/>
                </a:solidFill>
              </a:rPr>
              <a:t>Thank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you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for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your</a:t>
            </a:r>
            <a:r>
              <a:rPr lang="nl-NL" sz="3200" dirty="0">
                <a:solidFill>
                  <a:srgbClr val="0432FF"/>
                </a:solidFill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359169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45726" y="111512"/>
            <a:ext cx="6601523" cy="791737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0432FF"/>
                </a:solidFill>
              </a:rPr>
              <a:t>	</a:t>
            </a:r>
            <a:r>
              <a:rPr lang="nl-NL" sz="2800" dirty="0" err="1">
                <a:solidFill>
                  <a:srgbClr val="0432FF"/>
                </a:solidFill>
              </a:rPr>
              <a:t>To</a:t>
            </a:r>
            <a:r>
              <a:rPr lang="nl-NL" sz="2800" dirty="0">
                <a:solidFill>
                  <a:srgbClr val="0432FF"/>
                </a:solidFill>
              </a:rPr>
              <a:t> introduce </a:t>
            </a:r>
            <a:r>
              <a:rPr lang="nl-NL" sz="2800" dirty="0" err="1">
                <a:solidFill>
                  <a:srgbClr val="0432FF"/>
                </a:solidFill>
              </a:rPr>
              <a:t>myself</a:t>
            </a:r>
            <a:r>
              <a:rPr lang="nl-NL" sz="2800" dirty="0">
                <a:solidFill>
                  <a:srgbClr val="0432FF"/>
                </a:solidFill>
              </a:rPr>
              <a:t>…..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1661532"/>
            <a:ext cx="10363200" cy="4994245"/>
          </a:xfrm>
        </p:spPr>
        <p:txBody>
          <a:bodyPr/>
          <a:lstStyle/>
          <a:p>
            <a:r>
              <a:rPr lang="nl-NL" sz="2000" dirty="0" err="1"/>
              <a:t>After</a:t>
            </a:r>
            <a:r>
              <a:rPr lang="nl-NL" sz="2000" dirty="0"/>
              <a:t> </a:t>
            </a:r>
            <a:r>
              <a:rPr lang="nl-NL" sz="2000" dirty="0" err="1"/>
              <a:t>my</a:t>
            </a:r>
            <a:r>
              <a:rPr lang="nl-NL" sz="2000" dirty="0"/>
              <a:t> </a:t>
            </a:r>
            <a:r>
              <a:rPr lang="nl-NL" sz="2000" dirty="0" err="1"/>
              <a:t>study</a:t>
            </a:r>
            <a:r>
              <a:rPr lang="nl-NL" sz="2000" dirty="0"/>
              <a:t> in Dutch </a:t>
            </a:r>
            <a:r>
              <a:rPr lang="nl-NL" sz="2000" dirty="0" err="1"/>
              <a:t>Law</a:t>
            </a:r>
            <a:r>
              <a:rPr lang="nl-NL" sz="2000" dirty="0"/>
              <a:t>, </a:t>
            </a:r>
            <a:r>
              <a:rPr lang="nl-NL" sz="2000" dirty="0" err="1"/>
              <a:t>this</a:t>
            </a:r>
            <a:r>
              <a:rPr lang="nl-NL" sz="2000" dirty="0"/>
              <a:t> is, in </a:t>
            </a:r>
            <a:r>
              <a:rPr lang="nl-NL" sz="2000" dirty="0" err="1"/>
              <a:t>retrospective</a:t>
            </a:r>
            <a:r>
              <a:rPr lang="nl-NL" sz="2000" dirty="0"/>
              <a:t>, </a:t>
            </a:r>
            <a:r>
              <a:rPr lang="nl-NL" sz="2000" dirty="0" err="1"/>
              <a:t>what</a:t>
            </a:r>
            <a:r>
              <a:rPr lang="nl-NL" sz="2000" dirty="0"/>
              <a:t> I </a:t>
            </a:r>
            <a:r>
              <a:rPr lang="nl-NL" sz="2000" dirty="0" err="1"/>
              <a:t>did</a:t>
            </a:r>
            <a:r>
              <a:rPr lang="nl-NL" sz="2000" dirty="0"/>
              <a:t> </a:t>
            </a:r>
            <a:r>
              <a:rPr lang="nl-NL" sz="2000" dirty="0" err="1"/>
              <a:t>professionally</a:t>
            </a:r>
            <a:r>
              <a:rPr lang="nl-NL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Senior </a:t>
            </a:r>
            <a:r>
              <a:rPr lang="nl-NL" sz="2000" dirty="0" err="1"/>
              <a:t>judge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Court of Appeal Arnhem – Leeuwarden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Senior Public </a:t>
            </a:r>
            <a:r>
              <a:rPr lang="nl-NL" sz="2000" dirty="0" err="1"/>
              <a:t>Prosecutor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Trial </a:t>
            </a:r>
            <a:r>
              <a:rPr lang="nl-NL" sz="2000" dirty="0" err="1"/>
              <a:t>judge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investigative</a:t>
            </a:r>
            <a:r>
              <a:rPr lang="nl-NL" sz="2000" dirty="0"/>
              <a:t> </a:t>
            </a:r>
            <a:r>
              <a:rPr lang="nl-NL" sz="2000" dirty="0" err="1"/>
              <a:t>judge</a:t>
            </a:r>
            <a:r>
              <a:rPr lang="nl-NL" sz="2000" dirty="0"/>
              <a:t> in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county</a:t>
            </a:r>
            <a:r>
              <a:rPr lang="nl-NL" sz="2000" dirty="0"/>
              <a:t> court in ‘s </a:t>
            </a:r>
            <a:r>
              <a:rPr lang="nl-NL" sz="2000" dirty="0" err="1"/>
              <a:t>Hertogenbosch</a:t>
            </a:r>
            <a:endParaRPr lang="nl-NL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Defence</a:t>
            </a:r>
            <a:r>
              <a:rPr lang="nl-NL" sz="2000" dirty="0"/>
              <a:t> </a:t>
            </a:r>
            <a:r>
              <a:rPr lang="nl-NL" sz="2000" dirty="0" err="1"/>
              <a:t>Lawyer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 err="1"/>
              <a:t>And</a:t>
            </a:r>
            <a:r>
              <a:rPr lang="nl-NL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Instructor</a:t>
            </a:r>
            <a:r>
              <a:rPr lang="nl-NL" sz="2000" dirty="0"/>
              <a:t>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lecturer</a:t>
            </a:r>
            <a:r>
              <a:rPr lang="nl-NL" sz="2000" dirty="0"/>
              <a:t> at </a:t>
            </a:r>
            <a:r>
              <a:rPr lang="nl-NL" sz="2000" dirty="0" err="1"/>
              <a:t>the</a:t>
            </a:r>
            <a:r>
              <a:rPr lang="nl-NL" sz="2000" dirty="0"/>
              <a:t> Dutch Training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study</a:t>
            </a:r>
            <a:r>
              <a:rPr lang="nl-NL" sz="2000" dirty="0"/>
              <a:t> Centre </a:t>
            </a:r>
            <a:r>
              <a:rPr lang="nl-NL" sz="2000" dirty="0" err="1"/>
              <a:t>for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Judiciary</a:t>
            </a:r>
            <a:r>
              <a:rPr lang="nl-NL" sz="2000" dirty="0"/>
              <a:t> (SSR)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 err="1"/>
              <a:t>Instructor</a:t>
            </a:r>
            <a:r>
              <a:rPr lang="nl-NL" sz="2000" dirty="0"/>
              <a:t> at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Law</a:t>
            </a:r>
            <a:r>
              <a:rPr lang="nl-NL" sz="2000" dirty="0"/>
              <a:t> School </a:t>
            </a:r>
            <a:r>
              <a:rPr lang="nl-NL" sz="2000" dirty="0" err="1"/>
              <a:t>for</a:t>
            </a:r>
            <a:r>
              <a:rPr lang="nl-NL" sz="2000" dirty="0"/>
              <a:t> Barristers</a:t>
            </a:r>
          </a:p>
          <a:p>
            <a:endParaRPr lang="nl-NL" sz="2000" dirty="0"/>
          </a:p>
          <a:p>
            <a:r>
              <a:rPr lang="nl-NL" sz="2000" dirty="0" err="1"/>
              <a:t>Nowadays</a:t>
            </a:r>
            <a:r>
              <a:rPr lang="nl-NL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/>
              <a:t>Chairman </a:t>
            </a:r>
            <a:r>
              <a:rPr lang="nl-NL" sz="2000" dirty="0" err="1"/>
              <a:t>Advisory</a:t>
            </a:r>
            <a:r>
              <a:rPr lang="nl-NL" sz="2000" dirty="0"/>
              <a:t> Board </a:t>
            </a:r>
            <a:r>
              <a:rPr lang="nl-NL" sz="2000" dirty="0" err="1"/>
              <a:t>for</a:t>
            </a:r>
            <a:r>
              <a:rPr lang="nl-NL" sz="2000" dirty="0"/>
              <a:t> Review of </a:t>
            </a:r>
            <a:r>
              <a:rPr lang="nl-NL" sz="2000" dirty="0" err="1"/>
              <a:t>Leave</a:t>
            </a:r>
            <a:r>
              <a:rPr lang="nl-NL" sz="2000" dirty="0"/>
              <a:t> </a:t>
            </a:r>
            <a:r>
              <a:rPr lang="nl-NL" sz="2000" dirty="0" err="1"/>
              <a:t>from</a:t>
            </a:r>
            <a:r>
              <a:rPr lang="nl-NL" sz="2000" dirty="0"/>
              <a:t> </a:t>
            </a:r>
            <a:r>
              <a:rPr lang="nl-NL" sz="2000" dirty="0" err="1"/>
              <a:t>Detention</a:t>
            </a:r>
            <a:r>
              <a:rPr lang="nl-NL" sz="2000" dirty="0"/>
              <a:t> </a:t>
            </a:r>
            <a:r>
              <a:rPr lang="nl-NL" sz="2000" dirty="0" err="1"/>
              <a:t>under</a:t>
            </a:r>
            <a:r>
              <a:rPr lang="nl-NL" sz="2000" dirty="0"/>
              <a:t> </a:t>
            </a:r>
            <a:r>
              <a:rPr lang="nl-NL" sz="2000" dirty="0" err="1"/>
              <a:t>Hospital</a:t>
            </a:r>
            <a:r>
              <a:rPr lang="nl-NL" sz="2000" dirty="0"/>
              <a:t> Order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47832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16DA6-15DF-144A-8F7C-8BE8B857D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806" y="1"/>
            <a:ext cx="7934793" cy="862796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rgbClr val="0432FF"/>
                </a:solidFill>
              </a:rPr>
              <a:t>Establishing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the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truth</a:t>
            </a:r>
            <a:r>
              <a:rPr lang="nl-NL" sz="3200" dirty="0">
                <a:solidFill>
                  <a:srgbClr val="0432FF"/>
                </a:solidFill>
              </a:rPr>
              <a:t> in </a:t>
            </a:r>
            <a:r>
              <a:rPr lang="nl-NL" sz="3200" dirty="0" err="1">
                <a:solidFill>
                  <a:srgbClr val="0432FF"/>
                </a:solidFill>
              </a:rPr>
              <a:t>criminal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law</a:t>
            </a:r>
            <a:endParaRPr lang="nl-NL" sz="3200" dirty="0">
              <a:solidFill>
                <a:srgbClr val="0432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8CC278-CF05-5C42-BB55-5204148AE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667" y="1364105"/>
            <a:ext cx="10363200" cy="5096656"/>
          </a:xfrm>
        </p:spPr>
        <p:txBody>
          <a:bodyPr/>
          <a:lstStyle/>
          <a:p>
            <a:r>
              <a:rPr lang="en-GB" sz="2000" dirty="0">
                <a:solidFill>
                  <a:srgbClr val="0000FF"/>
                </a:solidFill>
              </a:rPr>
              <a:t>Magistrates, in criminal law, always are dealing with how past events may be reconstructed for purposes of a criminal trial. It’s about establishing the truth.</a:t>
            </a:r>
          </a:p>
          <a:p>
            <a:endParaRPr lang="en-GB" sz="2000" dirty="0">
              <a:solidFill>
                <a:srgbClr val="0000FF"/>
              </a:solidFill>
            </a:endParaRPr>
          </a:p>
          <a:p>
            <a:r>
              <a:rPr lang="en-GB" sz="2000" dirty="0">
                <a:solidFill>
                  <a:srgbClr val="0000FF"/>
                </a:solidFill>
              </a:rPr>
              <a:t>Establishing the truth in criminal law</a:t>
            </a:r>
            <a:r>
              <a:rPr lang="en-GB" sz="2000" dirty="0"/>
              <a:t>, fact-finding, is an </a:t>
            </a:r>
            <a:r>
              <a:rPr lang="en-GB" sz="2000" dirty="0">
                <a:solidFill>
                  <a:srgbClr val="0000FF"/>
                </a:solidFill>
              </a:rPr>
              <a:t>empirical process</a:t>
            </a:r>
            <a:r>
              <a:rPr lang="en-GB" sz="2000" dirty="0"/>
              <a:t> that must be carried out in a </a:t>
            </a:r>
            <a:r>
              <a:rPr lang="hr-HR" sz="2000" dirty="0" err="1"/>
              <a:t>proper</a:t>
            </a:r>
            <a:r>
              <a:rPr lang="nl-NL" sz="2000" dirty="0"/>
              <a:t>,</a:t>
            </a:r>
            <a:r>
              <a:rPr lang="hr-HR" sz="2000" dirty="0"/>
              <a:t> </a:t>
            </a:r>
            <a:r>
              <a:rPr lang="en-GB" sz="2000" dirty="0"/>
              <a:t>logical manner.</a:t>
            </a:r>
          </a:p>
          <a:p>
            <a:endParaRPr lang="en-GB" sz="2000" dirty="0"/>
          </a:p>
          <a:p>
            <a:r>
              <a:rPr lang="en-GB" sz="2000" dirty="0"/>
              <a:t>Establishing the truth </a:t>
            </a:r>
            <a:r>
              <a:rPr lang="en-GB" sz="2000" dirty="0">
                <a:solidFill>
                  <a:srgbClr val="0000FF"/>
                </a:solidFill>
              </a:rPr>
              <a:t>in criminal law </a:t>
            </a:r>
            <a:r>
              <a:rPr lang="en-GB" sz="2000" dirty="0"/>
              <a:t>must take place in accordance with rules of criminal procedure. (In Dutch law) these </a:t>
            </a:r>
            <a:r>
              <a:rPr lang="en-GB" sz="2000" dirty="0">
                <a:solidFill>
                  <a:srgbClr val="0000FF"/>
                </a:solidFill>
              </a:rPr>
              <a:t>procedural rules can have major (limiting) consequences for the empirical establishing of the truth</a:t>
            </a:r>
            <a:r>
              <a:rPr lang="en-GB" sz="2000" dirty="0"/>
              <a:t> (e.g. </a:t>
            </a:r>
            <a:r>
              <a:rPr lang="hr-HR" sz="2000" dirty="0"/>
              <a:t>e</a:t>
            </a:r>
            <a:r>
              <a:rPr lang="en-GB" sz="2000" dirty="0" err="1"/>
              <a:t>xclusion</a:t>
            </a:r>
            <a:r>
              <a:rPr lang="en-GB" sz="2000" dirty="0"/>
              <a:t> of evidence obtained illegally).   </a:t>
            </a:r>
          </a:p>
          <a:p>
            <a:endParaRPr lang="en-GB" sz="2000" dirty="0"/>
          </a:p>
          <a:p>
            <a:r>
              <a:rPr lang="en-GB" sz="2000" dirty="0"/>
              <a:t>Establishing the truth in criminal law always requires </a:t>
            </a:r>
            <a:r>
              <a:rPr lang="en-GB" sz="2000" dirty="0">
                <a:solidFill>
                  <a:srgbClr val="0432FF"/>
                </a:solidFill>
              </a:rPr>
              <a:t>backward</a:t>
            </a:r>
            <a:r>
              <a:rPr lang="en-GB" sz="2000" dirty="0">
                <a:solidFill>
                  <a:srgbClr val="0000FF"/>
                </a:solidFill>
              </a:rPr>
              <a:t> reasoning </a:t>
            </a:r>
            <a:r>
              <a:rPr lang="en-GB" sz="2000" dirty="0"/>
              <a:t>from the effect (trace) to the cause (perpetrator). There</a:t>
            </a:r>
            <a:r>
              <a:rPr lang="hr-HR" sz="2000" dirty="0"/>
              <a:t> are,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this</a:t>
            </a:r>
            <a:r>
              <a:rPr lang="hr-HR" sz="2000" dirty="0"/>
              <a:t> </a:t>
            </a:r>
            <a:r>
              <a:rPr lang="hr-HR" sz="2000" dirty="0" err="1">
                <a:solidFill>
                  <a:srgbClr val="0432FF"/>
                </a:solidFill>
              </a:rPr>
              <a:t>inductive</a:t>
            </a:r>
            <a:r>
              <a:rPr lang="hr-HR" sz="2000" dirty="0">
                <a:solidFill>
                  <a:srgbClr val="0432FF"/>
                </a:solidFill>
              </a:rPr>
              <a:t>* proces </a:t>
            </a:r>
            <a:r>
              <a:rPr lang="hr-HR" sz="2000" dirty="0" err="1"/>
              <a:t>of</a:t>
            </a:r>
            <a:r>
              <a:rPr lang="hr-HR" sz="2000" dirty="0"/>
              <a:t> </a:t>
            </a:r>
            <a:r>
              <a:rPr lang="hr-HR" sz="2000" dirty="0" err="1"/>
              <a:t>thinking</a:t>
            </a:r>
            <a:r>
              <a:rPr lang="hr-HR" sz="2000" dirty="0"/>
              <a:t>, </a:t>
            </a:r>
            <a:r>
              <a:rPr lang="hr-HR" sz="2000" dirty="0" err="1"/>
              <a:t>there</a:t>
            </a:r>
            <a:r>
              <a:rPr lang="en-GB" sz="2000" dirty="0"/>
              <a:t>fore no certainties, but </a:t>
            </a:r>
            <a:r>
              <a:rPr lang="hr-HR" sz="2000" dirty="0" err="1"/>
              <a:t>only</a:t>
            </a:r>
            <a:r>
              <a:rPr lang="hr-HR" sz="2000" dirty="0"/>
              <a:t> </a:t>
            </a:r>
            <a:r>
              <a:rPr lang="en-GB" sz="2000" dirty="0">
                <a:solidFill>
                  <a:srgbClr val="0432FF"/>
                </a:solidFill>
              </a:rPr>
              <a:t>probabilities, chances. </a:t>
            </a:r>
          </a:p>
          <a:p>
            <a:r>
              <a:rPr lang="nl-NL" sz="2000" dirty="0">
                <a:solidFill>
                  <a:srgbClr val="0432FF"/>
                </a:solidFill>
              </a:rPr>
              <a:t>* </a:t>
            </a:r>
            <a:r>
              <a:rPr lang="nl-NL" sz="2000" dirty="0" err="1">
                <a:solidFill>
                  <a:srgbClr val="0432FF"/>
                </a:solidFill>
              </a:rPr>
              <a:t>Inductive</a:t>
            </a:r>
            <a:r>
              <a:rPr lang="nl-NL" sz="2000" dirty="0">
                <a:solidFill>
                  <a:srgbClr val="0432FF"/>
                </a:solidFill>
              </a:rPr>
              <a:t> thinking means </a:t>
            </a:r>
            <a:r>
              <a:rPr lang="nl-NL" sz="2000" dirty="0" err="1">
                <a:solidFill>
                  <a:srgbClr val="0432FF"/>
                </a:solidFill>
              </a:rPr>
              <a:t>here</a:t>
            </a:r>
            <a:r>
              <a:rPr lang="nl-NL" sz="2000" dirty="0">
                <a:solidFill>
                  <a:srgbClr val="0432FF"/>
                </a:solidFill>
              </a:rPr>
              <a:t>: </a:t>
            </a:r>
            <a:r>
              <a:rPr lang="nl-NL" sz="2000" dirty="0" err="1">
                <a:solidFill>
                  <a:srgbClr val="0432FF"/>
                </a:solidFill>
              </a:rPr>
              <a:t>creating</a:t>
            </a:r>
            <a:r>
              <a:rPr lang="nl-NL" sz="2000" dirty="0">
                <a:solidFill>
                  <a:srgbClr val="0432FF"/>
                </a:solidFill>
              </a:rPr>
              <a:t> a </a:t>
            </a:r>
            <a:r>
              <a:rPr lang="nl-NL" sz="2000" dirty="0" err="1">
                <a:solidFill>
                  <a:srgbClr val="0432FF"/>
                </a:solidFill>
              </a:rPr>
              <a:t>theory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which</a:t>
            </a:r>
            <a:r>
              <a:rPr lang="nl-NL" sz="2000" dirty="0">
                <a:solidFill>
                  <a:srgbClr val="0432FF"/>
                </a:solidFill>
              </a:rPr>
              <a:t> is </a:t>
            </a:r>
            <a:r>
              <a:rPr lang="nl-NL" sz="2000" dirty="0" err="1">
                <a:solidFill>
                  <a:srgbClr val="0432FF"/>
                </a:solidFill>
              </a:rPr>
              <a:t>true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with</a:t>
            </a:r>
            <a:r>
              <a:rPr lang="nl-NL" sz="2000" dirty="0">
                <a:solidFill>
                  <a:srgbClr val="0432FF"/>
                </a:solidFill>
              </a:rPr>
              <a:t> a </a:t>
            </a:r>
            <a:r>
              <a:rPr lang="nl-NL" sz="2000" dirty="0" err="1">
                <a:solidFill>
                  <a:srgbClr val="0432FF"/>
                </a:solidFill>
              </a:rPr>
              <a:t>certain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probability</a:t>
            </a:r>
            <a:r>
              <a:rPr lang="nl-NL" sz="2000" dirty="0">
                <a:solidFill>
                  <a:srgbClr val="0432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891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8F51A82-13FC-2840-A158-CC9B14F658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4080" y="5570880"/>
            <a:ext cx="2883284" cy="119629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4FB81A-D330-514F-B8D9-0BA7F6A6A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369" y="1"/>
            <a:ext cx="7356231" cy="984738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432FF"/>
                </a:solidFill>
              </a:rPr>
              <a:t>		</a:t>
            </a:r>
            <a:r>
              <a:rPr lang="nl-NL" sz="3200" dirty="0">
                <a:solidFill>
                  <a:srgbClr val="0432FF"/>
                </a:solidFill>
              </a:rPr>
              <a:t>But….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35818A7-9157-5243-B1D1-EC54E81A4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318846"/>
            <a:ext cx="10363200" cy="4466492"/>
          </a:xfrm>
        </p:spPr>
        <p:txBody>
          <a:bodyPr/>
          <a:lstStyle/>
          <a:p>
            <a:endParaRPr lang="nl-NL" dirty="0"/>
          </a:p>
          <a:p>
            <a:r>
              <a:rPr lang="nl-NL" sz="2000" dirty="0" err="1"/>
              <a:t>Criminal</a:t>
            </a:r>
            <a:r>
              <a:rPr lang="nl-NL" sz="2000" dirty="0"/>
              <a:t> </a:t>
            </a:r>
            <a:r>
              <a:rPr lang="nl-NL" sz="2000" dirty="0" err="1"/>
              <a:t>judges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cannot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hr-HR" sz="2000" dirty="0">
                <a:solidFill>
                  <a:srgbClr val="0000FF"/>
                </a:solidFill>
              </a:rPr>
              <a:t>stop at </a:t>
            </a:r>
            <a:r>
              <a:rPr lang="nl-NL" sz="2000" dirty="0" err="1">
                <a:solidFill>
                  <a:srgbClr val="0000FF"/>
                </a:solidFill>
              </a:rPr>
              <a:t>probabilities</a:t>
            </a:r>
            <a:r>
              <a:rPr lang="nl-NL" sz="2000" dirty="0"/>
              <a:t>. </a:t>
            </a:r>
            <a:r>
              <a:rPr lang="nl-NL" sz="2000" dirty="0" err="1"/>
              <a:t>They</a:t>
            </a:r>
            <a:r>
              <a:rPr lang="nl-NL" sz="2000" dirty="0"/>
              <a:t> must pass </a:t>
            </a:r>
            <a:r>
              <a:rPr lang="nl-NL" sz="2000" dirty="0" err="1"/>
              <a:t>sentence</a:t>
            </a:r>
            <a:r>
              <a:rPr lang="nl-NL" sz="2000" dirty="0"/>
              <a:t> </a:t>
            </a:r>
            <a:r>
              <a:rPr lang="nl-NL" sz="2000" dirty="0" err="1"/>
              <a:t>with</a:t>
            </a:r>
            <a:r>
              <a:rPr lang="hr-HR" sz="2000" dirty="0" err="1"/>
              <a:t>in</a:t>
            </a:r>
            <a:r>
              <a:rPr lang="nl-NL" sz="2000" dirty="0"/>
              <a:t> a (short) </a:t>
            </a:r>
            <a:r>
              <a:rPr lang="nl-NL" sz="2000" dirty="0" err="1"/>
              <a:t>period</a:t>
            </a:r>
            <a:r>
              <a:rPr lang="nl-NL" sz="2000" dirty="0"/>
              <a:t>.</a:t>
            </a:r>
          </a:p>
          <a:p>
            <a:endParaRPr lang="nl-NL" sz="2000" dirty="0"/>
          </a:p>
          <a:p>
            <a:r>
              <a:rPr lang="nl-NL" sz="2000" dirty="0"/>
              <a:t>The </a:t>
            </a:r>
            <a:r>
              <a:rPr lang="nl-NL" sz="2000" dirty="0" err="1"/>
              <a:t>parties</a:t>
            </a:r>
            <a:r>
              <a:rPr lang="nl-NL" sz="2000" dirty="0"/>
              <a:t> are </a:t>
            </a:r>
            <a:r>
              <a:rPr lang="nl-NL" sz="2000" dirty="0" err="1"/>
              <a:t>entitled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0000FF"/>
                </a:solidFill>
              </a:rPr>
              <a:t>a </a:t>
            </a:r>
            <a:r>
              <a:rPr lang="nl-NL" sz="2000" dirty="0" err="1">
                <a:solidFill>
                  <a:srgbClr val="0000FF"/>
                </a:solidFill>
              </a:rPr>
              <a:t>timely</a:t>
            </a:r>
            <a:r>
              <a:rPr lang="nl-NL" sz="2000" dirty="0">
                <a:solidFill>
                  <a:srgbClr val="0000FF"/>
                </a:solidFill>
              </a:rPr>
              <a:t>, </a:t>
            </a:r>
            <a:r>
              <a:rPr lang="nl-NL" sz="2000" b="1" u="sng" dirty="0" err="1">
                <a:solidFill>
                  <a:srgbClr val="0000FF"/>
                </a:solidFill>
              </a:rPr>
              <a:t>categorical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judgement</a:t>
            </a:r>
            <a:r>
              <a:rPr lang="nl-NL" sz="2000" dirty="0"/>
              <a:t> (</a:t>
            </a:r>
            <a:r>
              <a:rPr lang="nl-NL" sz="2000" dirty="0" err="1"/>
              <a:t>guilty</a:t>
            </a:r>
            <a:r>
              <a:rPr lang="nl-NL" sz="2000" dirty="0"/>
              <a:t> or </a:t>
            </a:r>
            <a:r>
              <a:rPr lang="nl-NL" sz="2000" dirty="0" err="1"/>
              <a:t>not</a:t>
            </a:r>
            <a:r>
              <a:rPr lang="nl-NL" sz="2000" dirty="0"/>
              <a:t> </a:t>
            </a:r>
            <a:r>
              <a:rPr lang="nl-NL" sz="2000" dirty="0" err="1"/>
              <a:t>guilty</a:t>
            </a:r>
            <a:r>
              <a:rPr lang="nl-NL" sz="2000" dirty="0"/>
              <a:t>).</a:t>
            </a:r>
          </a:p>
          <a:p>
            <a:endParaRPr lang="nl-NL" sz="2000" dirty="0"/>
          </a:p>
          <a:p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The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criminal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judge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is (happy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to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be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) 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independent in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assessment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and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selection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evidence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. </a:t>
            </a:r>
            <a:r>
              <a:rPr lang="nl-NL" sz="20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But, </a:t>
            </a:r>
            <a:r>
              <a:rPr lang="nl-NL" sz="20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unfortunately</a:t>
            </a:r>
            <a:r>
              <a:rPr lang="nl-NL" sz="20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,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no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judicial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theory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of </a:t>
            </a:r>
            <a:r>
              <a:rPr lang="nl-NL" sz="2000" dirty="0" err="1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evidence</a:t>
            </a:r>
            <a:r>
              <a:rPr lang="nl-NL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exists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on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assessment of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evidence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.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So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: common sense?</a:t>
            </a:r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In order </a:t>
            </a:r>
            <a:r>
              <a:rPr lang="nl-NL" sz="2000" dirty="0" err="1"/>
              <a:t>to</a:t>
            </a:r>
            <a:r>
              <a:rPr lang="nl-NL" sz="2000" dirty="0"/>
              <a:t> move </a:t>
            </a:r>
            <a:r>
              <a:rPr lang="nl-NL" sz="2000" dirty="0" err="1"/>
              <a:t>from</a:t>
            </a:r>
            <a:r>
              <a:rPr lang="nl-NL" sz="2000" dirty="0"/>
              <a:t> (</a:t>
            </a:r>
            <a:r>
              <a:rPr lang="nl-NL" sz="2000" dirty="0" err="1"/>
              <a:t>great</a:t>
            </a:r>
            <a:r>
              <a:rPr lang="nl-NL" sz="2000" dirty="0"/>
              <a:t>) </a:t>
            </a:r>
            <a:r>
              <a:rPr lang="nl-NL" sz="2000" dirty="0" err="1"/>
              <a:t>probability</a:t>
            </a:r>
            <a:r>
              <a:rPr lang="nl-NL" sz="2000" dirty="0"/>
              <a:t>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categorical</a:t>
            </a:r>
            <a:r>
              <a:rPr lang="nl-NL" sz="2000" dirty="0"/>
              <a:t> </a:t>
            </a:r>
            <a:r>
              <a:rPr lang="nl-NL" sz="2000" dirty="0" err="1"/>
              <a:t>judgment</a:t>
            </a:r>
            <a:r>
              <a:rPr lang="nl-NL" sz="2000" dirty="0"/>
              <a:t> (</a:t>
            </a:r>
            <a:r>
              <a:rPr lang="nl-NL" sz="2000" dirty="0" err="1"/>
              <a:t>within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statutory</a:t>
            </a:r>
            <a:r>
              <a:rPr lang="nl-NL" sz="2000" dirty="0"/>
              <a:t> deadlines),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judge</a:t>
            </a:r>
            <a:r>
              <a:rPr lang="nl-NL" sz="2000" dirty="0"/>
              <a:t> must make </a:t>
            </a:r>
            <a:r>
              <a:rPr lang="nl-NL" sz="2000" dirty="0">
                <a:solidFill>
                  <a:srgbClr val="0000FF"/>
                </a:solidFill>
              </a:rPr>
              <a:t>a </a:t>
            </a:r>
            <a:r>
              <a:rPr lang="nl-NL" sz="2000" dirty="0" err="1">
                <a:solidFill>
                  <a:srgbClr val="0000FF"/>
                </a:solidFill>
              </a:rPr>
              <a:t>leap</a:t>
            </a:r>
            <a:r>
              <a:rPr lang="nl-NL" sz="2000" dirty="0"/>
              <a:t>.</a:t>
            </a:r>
          </a:p>
          <a:p>
            <a:endParaRPr lang="nl-NL" sz="20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4DED44-06FC-DB49-801B-79C59E44D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2862" y="0"/>
            <a:ext cx="8604737" cy="703385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rgbClr val="0432FF"/>
                </a:solidFill>
              </a:rPr>
              <a:t>Problems</a:t>
            </a:r>
            <a:r>
              <a:rPr lang="nl-NL" sz="3200" dirty="0">
                <a:solidFill>
                  <a:srgbClr val="0432FF"/>
                </a:solidFill>
              </a:rPr>
              <a:t> in </a:t>
            </a:r>
            <a:r>
              <a:rPr lang="nl-NL" sz="3200" dirty="0" err="1">
                <a:solidFill>
                  <a:srgbClr val="0432FF"/>
                </a:solidFill>
              </a:rPr>
              <a:t>finding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the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truth</a:t>
            </a:r>
            <a:endParaRPr lang="nl-NL" sz="3200" dirty="0">
              <a:solidFill>
                <a:srgbClr val="0432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C702BE5-AFF6-4341-8F12-2CBCFC575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424354"/>
            <a:ext cx="10363200" cy="5231423"/>
          </a:xfrm>
        </p:spPr>
        <p:txBody>
          <a:bodyPr/>
          <a:lstStyle/>
          <a:p>
            <a:endParaRPr lang="nl-NL" dirty="0"/>
          </a:p>
          <a:p>
            <a:endParaRPr lang="nl-NL" sz="2000" dirty="0">
              <a:solidFill>
                <a:srgbClr val="0432FF"/>
              </a:solidFill>
            </a:endParaRPr>
          </a:p>
          <a:p>
            <a:r>
              <a:rPr lang="nl-NL" sz="2000" dirty="0" err="1"/>
              <a:t>There</a:t>
            </a:r>
            <a:r>
              <a:rPr lang="nl-NL" sz="2000" dirty="0"/>
              <a:t> are </a:t>
            </a:r>
            <a:r>
              <a:rPr lang="nl-NL" sz="2000" dirty="0" err="1">
                <a:solidFill>
                  <a:srgbClr val="0432FF"/>
                </a:solidFill>
              </a:rPr>
              <a:t>several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reasons</a:t>
            </a:r>
            <a:r>
              <a:rPr lang="nl-NL" sz="2000" dirty="0"/>
              <a:t> </a:t>
            </a:r>
            <a:r>
              <a:rPr lang="nl-NL" sz="2000" dirty="0" err="1"/>
              <a:t>why</a:t>
            </a:r>
            <a:r>
              <a:rPr lang="nl-NL" sz="2000" dirty="0"/>
              <a:t> in </a:t>
            </a:r>
            <a:r>
              <a:rPr lang="nl-NL" sz="2000" dirty="0" err="1"/>
              <a:t>criminal</a:t>
            </a:r>
            <a:r>
              <a:rPr lang="nl-NL" sz="2000" dirty="0"/>
              <a:t> </a:t>
            </a:r>
            <a:r>
              <a:rPr lang="nl-NL" sz="2000" dirty="0" err="1"/>
              <a:t>law</a:t>
            </a:r>
            <a:r>
              <a:rPr lang="nl-NL" sz="2000" dirty="0"/>
              <a:t> </a:t>
            </a:r>
            <a:r>
              <a:rPr lang="nl-NL" sz="2000" dirty="0" err="1"/>
              <a:t>it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be</a:t>
            </a:r>
            <a:r>
              <a:rPr lang="nl-NL" sz="2000" dirty="0"/>
              <a:t> hard </a:t>
            </a:r>
            <a:r>
              <a:rPr lang="nl-NL" sz="2000" dirty="0" err="1"/>
              <a:t>to</a:t>
            </a:r>
            <a:r>
              <a:rPr lang="nl-NL" sz="2000" dirty="0"/>
              <a:t> </a:t>
            </a:r>
            <a:r>
              <a:rPr lang="nl-NL" sz="2000" dirty="0" err="1"/>
              <a:t>find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truth</a:t>
            </a:r>
            <a:r>
              <a:rPr lang="nl-NL" sz="2000" dirty="0"/>
              <a:t>:</a:t>
            </a:r>
          </a:p>
          <a:p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The </a:t>
            </a:r>
            <a:r>
              <a:rPr lang="nl-NL" sz="2000" dirty="0" err="1">
                <a:solidFill>
                  <a:srgbClr val="0432FF"/>
                </a:solidFill>
              </a:rPr>
              <a:t>magistrate</a:t>
            </a:r>
            <a:r>
              <a:rPr lang="nl-NL" sz="2000" dirty="0">
                <a:solidFill>
                  <a:srgbClr val="0432FF"/>
                </a:solidFill>
              </a:rPr>
              <a:t> is </a:t>
            </a:r>
            <a:r>
              <a:rPr lang="nl-NL" sz="2000" dirty="0" err="1">
                <a:solidFill>
                  <a:srgbClr val="0432FF"/>
                </a:solidFill>
              </a:rPr>
              <a:t>framed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/>
              <a:t>by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make-up of </a:t>
            </a:r>
            <a:r>
              <a:rPr lang="nl-NL" sz="2000" dirty="0" err="1"/>
              <a:t>the</a:t>
            </a:r>
            <a:r>
              <a:rPr lang="nl-NL" sz="2000" dirty="0"/>
              <a:t> file </a:t>
            </a:r>
            <a:r>
              <a:rPr lang="nl-NL" sz="2000" dirty="0" err="1"/>
              <a:t>and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indictment</a:t>
            </a:r>
            <a:r>
              <a:rPr lang="nl-NL" sz="2000" dirty="0"/>
              <a:t>. 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sz="2000" dirty="0">
                <a:latin typeface="Trebuchet MS" charset="0"/>
                <a:ea typeface="Trebuchet MS" charset="0"/>
                <a:cs typeface="Trebuchet MS" charset="0"/>
              </a:rPr>
              <a:t>Some strong </a:t>
            </a:r>
            <a:r>
              <a:rPr lang="en-US" altLang="en-US" sz="2000" dirty="0">
                <a:solidFill>
                  <a:srgbClr val="0432FF"/>
                </a:solidFill>
                <a:latin typeface="Trebuchet MS" charset="0"/>
                <a:ea typeface="Trebuchet MS" charset="0"/>
                <a:cs typeface="Trebuchet MS" charset="0"/>
              </a:rPr>
              <a:t>cognitive instincts </a:t>
            </a:r>
            <a:r>
              <a:rPr lang="en-US" altLang="en-US" sz="2000" dirty="0">
                <a:latin typeface="Trebuchet MS" charset="0"/>
                <a:ea typeface="Trebuchet MS" charset="0"/>
                <a:cs typeface="Trebuchet MS" charset="0"/>
              </a:rPr>
              <a:t>will sometimes get in the way of pure reasoning.</a:t>
            </a:r>
          </a:p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lang="en-US" altLang="en-US" sz="2000" dirty="0">
              <a:latin typeface="Trebuchet MS" charset="0"/>
              <a:ea typeface="Trebuchet MS" charset="0"/>
              <a:cs typeface="Trebuchet MS" charset="0"/>
            </a:endParaRPr>
          </a:p>
          <a:p>
            <a:pPr marL="457200" lvl="0" indent="-4572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sz="2000" dirty="0">
                <a:solidFill>
                  <a:srgbClr val="0432FF"/>
                </a:solidFill>
                <a:latin typeface="Trebuchet MS" charset="0"/>
                <a:ea typeface="Trebuchet MS" charset="0"/>
                <a:cs typeface="Trebuchet MS" charset="0"/>
              </a:rPr>
              <a:t>Backward probability estimates</a:t>
            </a:r>
            <a:r>
              <a:rPr lang="en-US" altLang="en-US" sz="2000" dirty="0">
                <a:latin typeface="Trebuchet MS" charset="0"/>
                <a:ea typeface="Trebuchet MS" charset="0"/>
                <a:cs typeface="Trebuchet MS" charset="0"/>
              </a:rPr>
              <a:t> (from effect to possible cause) are difficult and counter-intuitive. We must be aware of </a:t>
            </a:r>
            <a:r>
              <a:rPr lang="en-US" altLang="en-US" sz="2000" dirty="0">
                <a:solidFill>
                  <a:srgbClr val="0432FF"/>
                </a:solidFill>
                <a:latin typeface="Trebuchet MS" charset="0"/>
                <a:ea typeface="Trebuchet MS" charset="0"/>
                <a:cs typeface="Trebuchet MS" charset="0"/>
              </a:rPr>
              <a:t>logical pitfalls</a:t>
            </a:r>
            <a:r>
              <a:rPr lang="en-US" altLang="en-US" sz="2000" dirty="0">
                <a:latin typeface="Trebuchet MS" charset="0"/>
                <a:ea typeface="Trebuchet MS" charset="0"/>
                <a:cs typeface="Trebuchet MS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946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456D0-A279-9047-82C7-C23BDC0592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7938" y="1"/>
            <a:ext cx="7549662" cy="1019908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0432FF"/>
                </a:solidFill>
              </a:rPr>
              <a:t>Is </a:t>
            </a:r>
            <a:r>
              <a:rPr lang="nl-NL" sz="3200" dirty="0" err="1">
                <a:solidFill>
                  <a:srgbClr val="0432FF"/>
                </a:solidFill>
              </a:rPr>
              <a:t>the</a:t>
            </a:r>
            <a:r>
              <a:rPr lang="nl-NL" sz="3200" dirty="0">
                <a:solidFill>
                  <a:srgbClr val="0432FF"/>
                </a:solidFill>
              </a:rPr>
              <a:t> (Dutch) </a:t>
            </a:r>
            <a:r>
              <a:rPr lang="nl-NL" sz="3200" dirty="0" err="1">
                <a:solidFill>
                  <a:srgbClr val="0432FF"/>
                </a:solidFill>
              </a:rPr>
              <a:t>magistrate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framed</a:t>
            </a:r>
            <a:r>
              <a:rPr lang="nl-NL" sz="3200" dirty="0">
                <a:solidFill>
                  <a:srgbClr val="0432FF"/>
                </a:solidFill>
              </a:rPr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3EF96B6-446D-2546-8DD2-0B07FBDFB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040" y="1355188"/>
            <a:ext cx="10363200" cy="5178669"/>
          </a:xfrm>
        </p:spPr>
        <p:txBody>
          <a:bodyPr/>
          <a:lstStyle/>
          <a:p>
            <a:endParaRPr lang="nl-NL" sz="2000" dirty="0"/>
          </a:p>
          <a:p>
            <a:endParaRPr lang="nl-NL" sz="2000" dirty="0"/>
          </a:p>
          <a:p>
            <a:r>
              <a:rPr lang="nl-NL" sz="2000" dirty="0"/>
              <a:t>The charges are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>
                <a:solidFill>
                  <a:srgbClr val="0432FF"/>
                </a:solidFill>
              </a:rPr>
              <a:t>bases of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court </a:t>
            </a:r>
            <a:r>
              <a:rPr lang="nl-NL" sz="2000" dirty="0" err="1">
                <a:solidFill>
                  <a:srgbClr val="0432FF"/>
                </a:solidFill>
              </a:rPr>
              <a:t>session</a:t>
            </a:r>
            <a:r>
              <a:rPr lang="nl-NL" sz="2000" dirty="0"/>
              <a:t>.</a:t>
            </a:r>
          </a:p>
          <a:p>
            <a:endParaRPr lang="en-GB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GB" sz="2000" dirty="0">
                <a:ea typeface="ＭＳ Ｐゴシック" pitchFamily="-106" charset="-128"/>
                <a:cs typeface="ＭＳ Ｐゴシック" pitchFamily="-106" charset="-128"/>
              </a:rPr>
              <a:t>The charges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inform the suspect</a:t>
            </a:r>
            <a:r>
              <a:rPr lang="en-GB" sz="2000" dirty="0">
                <a:ea typeface="ＭＳ Ｐゴシック" pitchFamily="-106" charset="-128"/>
                <a:cs typeface="ＭＳ Ｐゴシック" pitchFamily="-106" charset="-128"/>
              </a:rPr>
              <a:t>, in language that he understands, of the nature and reasons for the accusation against him (Art. 6 of the European Convention for the Protection of Human Rights and Fundamental Freedoms).</a:t>
            </a:r>
          </a:p>
          <a:p>
            <a:endParaRPr lang="en-GB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GB" sz="2000" dirty="0">
                <a:ea typeface="ＭＳ Ｐゴシック" pitchFamily="-106" charset="-128"/>
                <a:cs typeface="ＭＳ Ｐゴシック" pitchFamily="-106" charset="-128"/>
              </a:rPr>
              <a:t>The charges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reduce the reality of an historical event to the relevant criminal aspects as selected and classified by the Public Prosecution Service.</a:t>
            </a:r>
          </a:p>
          <a:p>
            <a:endParaRPr lang="en-GB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GB" sz="2000" dirty="0">
                <a:ea typeface="ＭＳ Ｐゴシック" pitchFamily="-106" charset="-128"/>
                <a:cs typeface="ＭＳ Ｐゴシック" pitchFamily="-106" charset="-128"/>
              </a:rPr>
              <a:t>The bases for the court session and for the process of deciding is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not what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en-GB" sz="2000" dirty="0">
                <a:solidFill>
                  <a:srgbClr val="0000FF"/>
                </a:solidFill>
                <a:ea typeface="ＭＳ Ｐゴシック" pitchFamily="-106" charset="-128"/>
                <a:cs typeface="ＭＳ Ｐゴシック" pitchFamily="-106" charset="-128"/>
              </a:rPr>
              <a:t>actually happened in the past, but the offence that the suspect is charged with. </a:t>
            </a:r>
            <a:r>
              <a:rPr lang="nl-NL" sz="2000" dirty="0">
                <a:solidFill>
                  <a:srgbClr val="0432FF"/>
                </a:solidFill>
              </a:rPr>
              <a:t>The </a:t>
            </a:r>
            <a:r>
              <a:rPr lang="nl-NL" sz="2000" dirty="0" err="1">
                <a:solidFill>
                  <a:srgbClr val="0432FF"/>
                </a:solidFill>
              </a:rPr>
              <a:t>indictment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/>
              <a:t>is in </a:t>
            </a:r>
            <a:r>
              <a:rPr lang="nl-NL" sz="2000" dirty="0" err="1"/>
              <a:t>fact</a:t>
            </a:r>
            <a:r>
              <a:rPr lang="nl-NL" sz="2000" dirty="0"/>
              <a:t>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scenario of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prosecution</a:t>
            </a:r>
            <a:r>
              <a:rPr lang="nl-NL" sz="2000" dirty="0">
                <a:solidFill>
                  <a:srgbClr val="0432FF"/>
                </a:solidFill>
              </a:rPr>
              <a:t>.</a:t>
            </a:r>
            <a:r>
              <a:rPr lang="en-GB" sz="2000" dirty="0">
                <a:ea typeface="ＭＳ Ｐゴシック" pitchFamily="-106" charset="-128"/>
                <a:cs typeface="ＭＳ Ｐゴシック" pitchFamily="-106" charset="-128"/>
              </a:rPr>
              <a:t> (Framing).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0671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E97BC-14F0-AC56-40AE-A0AD5DC79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631371"/>
            <a:ext cx="8077200" cy="544286"/>
          </a:xfrm>
        </p:spPr>
        <p:txBody>
          <a:bodyPr>
            <a:normAutofit/>
          </a:bodyPr>
          <a:lstStyle/>
          <a:p>
            <a:r>
              <a:rPr lang="nl-NL" sz="3200" dirty="0" err="1">
                <a:solidFill>
                  <a:srgbClr val="0432FF"/>
                </a:solidFill>
              </a:rPr>
              <a:t>Establishing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the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truth</a:t>
            </a:r>
            <a:r>
              <a:rPr lang="nl-NL" sz="3200" dirty="0">
                <a:solidFill>
                  <a:srgbClr val="0432FF"/>
                </a:solidFill>
              </a:rPr>
              <a:t> </a:t>
            </a:r>
            <a:r>
              <a:rPr lang="nl-NL" sz="3200" dirty="0" err="1">
                <a:solidFill>
                  <a:srgbClr val="0432FF"/>
                </a:solidFill>
              </a:rPr>
              <a:t>and</a:t>
            </a:r>
            <a:r>
              <a:rPr lang="nl-NL" sz="3200" dirty="0">
                <a:solidFill>
                  <a:srgbClr val="0432FF"/>
                </a:solidFill>
              </a:rPr>
              <a:t> common sense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2ED23BD-4216-21BE-80DA-0489F3669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sz="2000" dirty="0"/>
          </a:p>
          <a:p>
            <a:r>
              <a:rPr lang="nl-NL" sz="2000" dirty="0"/>
              <a:t>How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/>
              <a:t>judge</a:t>
            </a:r>
            <a:r>
              <a:rPr lang="nl-NL" sz="2000" dirty="0"/>
              <a:t> </a:t>
            </a:r>
            <a:r>
              <a:rPr lang="nl-NL" sz="2000" dirty="0" err="1"/>
              <a:t>conclude</a:t>
            </a:r>
            <a:r>
              <a:rPr lang="nl-NL" sz="2000" dirty="0"/>
              <a:t> </a:t>
            </a:r>
            <a:r>
              <a:rPr lang="nl-NL" sz="2000" dirty="0" err="1"/>
              <a:t>that</a:t>
            </a:r>
            <a:r>
              <a:rPr lang="nl-NL" sz="2000" dirty="0"/>
              <a:t> </a:t>
            </a:r>
            <a:r>
              <a:rPr lang="nl-NL" sz="2000" dirty="0" err="1"/>
              <a:t>the</a:t>
            </a:r>
            <a:r>
              <a:rPr lang="nl-NL" sz="2000" dirty="0"/>
              <a:t> </a:t>
            </a:r>
            <a:r>
              <a:rPr lang="nl-NL" sz="2000" dirty="0" err="1">
                <a:solidFill>
                  <a:srgbClr val="0432FF"/>
                </a:solidFill>
              </a:rPr>
              <a:t>evidence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that</a:t>
            </a:r>
            <a:r>
              <a:rPr lang="nl-NL" sz="2000" dirty="0">
                <a:solidFill>
                  <a:srgbClr val="0432FF"/>
                </a:solidFill>
              </a:rPr>
              <a:t> is </a:t>
            </a:r>
            <a:r>
              <a:rPr lang="nl-NL" sz="2000" dirty="0" err="1">
                <a:solidFill>
                  <a:srgbClr val="0432FF"/>
                </a:solidFill>
              </a:rPr>
              <a:t>presented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/>
              <a:t>proves</a:t>
            </a:r>
            <a:r>
              <a:rPr lang="nl-NL" sz="2000" dirty="0"/>
              <a:t> </a:t>
            </a:r>
            <a:r>
              <a:rPr lang="nl-NL" sz="2000" dirty="0" err="1">
                <a:solidFill>
                  <a:srgbClr val="0432FF"/>
                </a:solidFill>
              </a:rPr>
              <a:t>that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accused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committed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offence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/>
              <a:t>as </a:t>
            </a:r>
            <a:r>
              <a:rPr lang="nl-NL" sz="2000" dirty="0" err="1"/>
              <a:t>charged</a:t>
            </a:r>
            <a:r>
              <a:rPr lang="nl-NL" sz="2000" dirty="0"/>
              <a:t>? </a:t>
            </a:r>
          </a:p>
          <a:p>
            <a:endParaRPr lang="nl-NL" sz="2000" dirty="0"/>
          </a:p>
          <a:p>
            <a:r>
              <a:rPr lang="nl-NL" sz="2000" dirty="0"/>
              <a:t>The </a:t>
            </a:r>
            <a:r>
              <a:rPr lang="nl-NL" sz="2000" dirty="0" err="1"/>
              <a:t>judge</a:t>
            </a:r>
            <a:r>
              <a:rPr lang="nl-NL" sz="2000" dirty="0"/>
              <a:t> </a:t>
            </a:r>
            <a:r>
              <a:rPr lang="nl-NL" sz="2000" dirty="0" err="1"/>
              <a:t>can</a:t>
            </a:r>
            <a:r>
              <a:rPr lang="nl-NL" sz="2000" dirty="0"/>
              <a:t> </a:t>
            </a:r>
            <a:r>
              <a:rPr lang="nl-NL" sz="2000" dirty="0" err="1"/>
              <a:t>assess</a:t>
            </a:r>
            <a:r>
              <a:rPr lang="nl-NL" sz="2000" dirty="0"/>
              <a:t>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value</a:t>
            </a:r>
            <a:r>
              <a:rPr lang="nl-NL" sz="2000" dirty="0">
                <a:solidFill>
                  <a:srgbClr val="0432FF"/>
                </a:solidFill>
              </a:rPr>
              <a:t> (of </a:t>
            </a:r>
            <a:r>
              <a:rPr lang="nl-NL" sz="2000" dirty="0" err="1">
                <a:solidFill>
                  <a:srgbClr val="0432FF"/>
                </a:solidFill>
              </a:rPr>
              <a:t>every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article</a:t>
            </a:r>
            <a:r>
              <a:rPr lang="nl-NL" sz="2000" dirty="0">
                <a:solidFill>
                  <a:srgbClr val="0432FF"/>
                </a:solidFill>
              </a:rPr>
              <a:t>) of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evidence</a:t>
            </a:r>
            <a:r>
              <a:rPr lang="nl-NL" sz="2000" dirty="0"/>
              <a:t> </a:t>
            </a:r>
            <a:r>
              <a:rPr lang="nl-NL" sz="2000" dirty="0" err="1">
                <a:solidFill>
                  <a:srgbClr val="000000"/>
                </a:solidFill>
              </a:rPr>
              <a:t>and</a:t>
            </a:r>
            <a:r>
              <a:rPr lang="nl-NL" sz="2000" dirty="0">
                <a:solidFill>
                  <a:srgbClr val="000000"/>
                </a:solidFill>
              </a:rPr>
              <a:t> he </a:t>
            </a:r>
            <a:r>
              <a:rPr lang="nl-NL" sz="2000" dirty="0" err="1">
                <a:solidFill>
                  <a:srgbClr val="000000"/>
                </a:solidFill>
              </a:rPr>
              <a:t>can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decide</a:t>
            </a:r>
            <a:r>
              <a:rPr lang="nl-NL" sz="2000" dirty="0">
                <a:solidFill>
                  <a:srgbClr val="000000"/>
                </a:solidFill>
              </a:rPr>
              <a:t>, </a:t>
            </a:r>
            <a:r>
              <a:rPr lang="nl-NL" sz="2000" dirty="0">
                <a:solidFill>
                  <a:srgbClr val="0432FF"/>
                </a:solidFill>
              </a:rPr>
              <a:t>on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basis of his </a:t>
            </a:r>
            <a:r>
              <a:rPr lang="nl-NL" sz="2000" dirty="0" err="1">
                <a:solidFill>
                  <a:srgbClr val="0432FF"/>
                </a:solidFill>
              </a:rPr>
              <a:t>knowledge</a:t>
            </a:r>
            <a:r>
              <a:rPr lang="nl-NL" sz="2000" dirty="0">
                <a:solidFill>
                  <a:srgbClr val="0432FF"/>
                </a:solidFill>
              </a:rPr>
              <a:t>, his professional </a:t>
            </a:r>
            <a:r>
              <a:rPr lang="nl-NL" sz="2000" dirty="0" err="1">
                <a:solidFill>
                  <a:srgbClr val="0432FF"/>
                </a:solidFill>
              </a:rPr>
              <a:t>intuïtion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and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heuristic</a:t>
            </a:r>
            <a:r>
              <a:rPr lang="nl-NL" sz="2000" dirty="0">
                <a:solidFill>
                  <a:srgbClr val="0432FF"/>
                </a:solidFill>
              </a:rPr>
              <a:t>, </a:t>
            </a:r>
            <a:r>
              <a:rPr lang="nl-NL" sz="2000" dirty="0" err="1">
                <a:solidFill>
                  <a:srgbClr val="0432FF"/>
                </a:solidFill>
              </a:rPr>
              <a:t>wether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evidence</a:t>
            </a:r>
            <a:r>
              <a:rPr lang="nl-NL" sz="2000" dirty="0">
                <a:solidFill>
                  <a:srgbClr val="0432FF"/>
                </a:solidFill>
              </a:rPr>
              <a:t> does support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charges strong </a:t>
            </a:r>
            <a:r>
              <a:rPr lang="nl-NL" sz="2000" dirty="0" err="1">
                <a:solidFill>
                  <a:srgbClr val="0432FF"/>
                </a:solidFill>
              </a:rPr>
              <a:t>enough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to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come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to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the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conclusion</a:t>
            </a:r>
            <a:r>
              <a:rPr lang="nl-NL" sz="2000" dirty="0">
                <a:solidFill>
                  <a:srgbClr val="000000"/>
                </a:solidFill>
              </a:rPr>
              <a:t>: </a:t>
            </a:r>
            <a:r>
              <a:rPr lang="nl-NL" sz="2000" dirty="0" err="1">
                <a:solidFill>
                  <a:srgbClr val="000000"/>
                </a:solidFill>
              </a:rPr>
              <a:t>guilty</a:t>
            </a:r>
            <a:r>
              <a:rPr lang="nl-NL" sz="2000" dirty="0">
                <a:solidFill>
                  <a:srgbClr val="000000"/>
                </a:solidFill>
              </a:rPr>
              <a:t>.</a:t>
            </a:r>
          </a:p>
          <a:p>
            <a:endParaRPr lang="nl-NL" sz="2000" dirty="0">
              <a:solidFill>
                <a:srgbClr val="000000"/>
              </a:solidFill>
            </a:endParaRPr>
          </a:p>
          <a:p>
            <a:r>
              <a:rPr lang="nl-NL" sz="2000" dirty="0">
                <a:solidFill>
                  <a:srgbClr val="000000"/>
                </a:solidFill>
              </a:rPr>
              <a:t>But: </a:t>
            </a:r>
            <a:r>
              <a:rPr lang="nl-NL" sz="2000" dirty="0" err="1">
                <a:solidFill>
                  <a:srgbClr val="000000"/>
                </a:solidFill>
              </a:rPr>
              <a:t>how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to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react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when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the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defence</a:t>
            </a:r>
            <a:r>
              <a:rPr lang="nl-NL" sz="2000" dirty="0">
                <a:solidFill>
                  <a:srgbClr val="0432FF"/>
                </a:solidFill>
              </a:rPr>
              <a:t> counsel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substantiates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that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>
                <a:solidFill>
                  <a:srgbClr val="0432FF"/>
                </a:solidFill>
              </a:rPr>
              <a:t>none of </a:t>
            </a:r>
            <a:r>
              <a:rPr lang="nl-NL" sz="2000" dirty="0" err="1">
                <a:solidFill>
                  <a:srgbClr val="0432FF"/>
                </a:solidFill>
              </a:rPr>
              <a:t>the</a:t>
            </a:r>
            <a:r>
              <a:rPr lang="nl-NL" sz="2000" dirty="0">
                <a:solidFill>
                  <a:srgbClr val="0432FF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articles</a:t>
            </a:r>
            <a:r>
              <a:rPr lang="nl-NL" sz="2000" dirty="0">
                <a:solidFill>
                  <a:srgbClr val="0432FF"/>
                </a:solidFill>
              </a:rPr>
              <a:t> of </a:t>
            </a:r>
            <a:r>
              <a:rPr lang="nl-NL" sz="2000" dirty="0" err="1">
                <a:solidFill>
                  <a:srgbClr val="0432FF"/>
                </a:solidFill>
              </a:rPr>
              <a:t>evidence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00000"/>
                </a:solidFill>
              </a:rPr>
              <a:t>deliver</a:t>
            </a:r>
            <a:r>
              <a:rPr lang="nl-NL" sz="2000" dirty="0">
                <a:solidFill>
                  <a:srgbClr val="000000"/>
                </a:solidFill>
              </a:rPr>
              <a:t> </a:t>
            </a:r>
            <a:r>
              <a:rPr lang="nl-NL" sz="2000" dirty="0" err="1">
                <a:solidFill>
                  <a:srgbClr val="0432FF"/>
                </a:solidFill>
              </a:rPr>
              <a:t>proof</a:t>
            </a:r>
            <a:r>
              <a:rPr lang="nl-NL" sz="2000" dirty="0">
                <a:solidFill>
                  <a:srgbClr val="0432FF"/>
                </a:solidFill>
              </a:rPr>
              <a:t>?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77197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D8B36-DC75-EE42-90A6-61E4FF128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1369" y="1"/>
            <a:ext cx="7356230" cy="861646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0432FF"/>
                </a:solidFill>
              </a:rPr>
              <a:t>In Dutch </a:t>
            </a:r>
            <a:r>
              <a:rPr lang="nl-NL" sz="3200" dirty="0" err="1">
                <a:solidFill>
                  <a:srgbClr val="0432FF"/>
                </a:solidFill>
              </a:rPr>
              <a:t>Law</a:t>
            </a:r>
            <a:r>
              <a:rPr lang="nl-NL" sz="3200" dirty="0">
                <a:solidFill>
                  <a:srgbClr val="0432FF"/>
                </a:solidFill>
              </a:rPr>
              <a:t>: Proven?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49499F-D644-2442-A7E7-0ADD0DFDD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1846561"/>
            <a:ext cx="8808720" cy="4754880"/>
          </a:xfrm>
        </p:spPr>
        <p:txBody>
          <a:bodyPr/>
          <a:lstStyle/>
          <a:p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The Netherlands:</a:t>
            </a:r>
          </a:p>
          <a:p>
            <a:endParaRPr lang="nl-NL" sz="2000" dirty="0">
              <a:solidFill>
                <a:srgbClr val="000000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Article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338 Code of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Criminal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Procedure (Sv):</a:t>
            </a:r>
          </a:p>
          <a:p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The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judge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can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only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accept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proof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that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a suspect has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committed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the</a:t>
            </a:r>
            <a:r>
              <a:rPr lang="hr-HR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hr-HR" sz="2000" dirty="0" err="1">
                <a:solidFill>
                  <a:srgbClr val="000000"/>
                </a:solidFill>
                <a:ea typeface="ＭＳ Ｐゴシック" pitchFamily="-106" charset="-128"/>
              </a:rPr>
              <a:t>alleged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offence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if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, at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</a:rPr>
              <a:t>the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 trial</a:t>
            </a:r>
            <a:r>
              <a:rPr lang="hr-HR" sz="2000" dirty="0">
                <a:solidFill>
                  <a:srgbClr val="000000"/>
                </a:solidFill>
                <a:ea typeface="ＭＳ Ｐゴシック" pitchFamily="-106" charset="-128"/>
              </a:rPr>
              <a:t> </a:t>
            </a:r>
            <a:r>
              <a:rPr lang="hr-HR" sz="2000" dirty="0" err="1">
                <a:solidFill>
                  <a:srgbClr val="000000"/>
                </a:solidFill>
                <a:ea typeface="ＭＳ Ｐゴシック" pitchFamily="-106" charset="-128"/>
              </a:rPr>
              <a:t>hearing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</a:rPr>
              <a:t>, </a:t>
            </a:r>
            <a:r>
              <a:rPr lang="nl-NL" sz="2000" dirty="0">
                <a:solidFill>
                  <a:srgbClr val="0000FF"/>
                </a:solidFill>
              </a:rPr>
              <a:t>he is </a:t>
            </a:r>
            <a:r>
              <a:rPr lang="nl-NL" sz="2000" dirty="0" err="1">
                <a:solidFill>
                  <a:srgbClr val="0000FF"/>
                </a:solidFill>
              </a:rPr>
              <a:t>so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persuaded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by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the</a:t>
            </a:r>
            <a:r>
              <a:rPr lang="nl-NL" sz="2000" dirty="0">
                <a:solidFill>
                  <a:srgbClr val="0000FF"/>
                </a:solidFill>
              </a:rPr>
              <a:t> content of </a:t>
            </a:r>
            <a:r>
              <a:rPr lang="nl-NL" sz="2000" dirty="0" err="1">
                <a:solidFill>
                  <a:srgbClr val="0000FF"/>
                </a:solidFill>
              </a:rPr>
              <a:t>the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lawful</a:t>
            </a:r>
            <a:r>
              <a:rPr lang="nl-NL" sz="2000" dirty="0">
                <a:solidFill>
                  <a:srgbClr val="0000FF"/>
                </a:solidFill>
              </a:rPr>
              <a:t> </a:t>
            </a:r>
            <a:r>
              <a:rPr lang="nl-NL" sz="2000" dirty="0" err="1">
                <a:solidFill>
                  <a:srgbClr val="0000FF"/>
                </a:solidFill>
              </a:rPr>
              <a:t>evidence</a:t>
            </a:r>
            <a:r>
              <a:rPr lang="nl-NL" sz="2000" dirty="0">
                <a:solidFill>
                  <a:srgbClr val="0000FF"/>
                </a:solidFill>
              </a:rPr>
              <a:t>.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9902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A8FB03-76C8-B248-B095-32CCDB56E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0" y="123093"/>
            <a:ext cx="7848599" cy="861646"/>
          </a:xfrm>
        </p:spPr>
        <p:txBody>
          <a:bodyPr>
            <a:normAutofit/>
          </a:bodyPr>
          <a:lstStyle/>
          <a:p>
            <a:r>
              <a:rPr lang="nl-NL" sz="36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	</a:t>
            </a:r>
            <a:r>
              <a:rPr lang="nl-NL" sz="32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Lawful</a:t>
            </a:r>
            <a:r>
              <a:rPr lang="nl-NL" sz="3200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3200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evidence</a:t>
            </a:r>
            <a:endParaRPr lang="nl-NL" sz="3200" dirty="0">
              <a:solidFill>
                <a:srgbClr val="0432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BDB9D46-1B6F-F04F-8F78-E2402CAF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1652955"/>
            <a:ext cx="10363200" cy="4677508"/>
          </a:xfrm>
        </p:spPr>
        <p:txBody>
          <a:bodyPr/>
          <a:lstStyle/>
          <a:p>
            <a:endParaRPr lang="nl-NL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The Netherlands: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article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339(1)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Code of </a:t>
            </a:r>
            <a:r>
              <a:rPr lang="nl-NL" sz="2000" dirty="0" err="1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Criminal</a:t>
            </a:r>
            <a:r>
              <a:rPr lang="nl-NL" sz="2000" dirty="0">
                <a:solidFill>
                  <a:srgbClr val="000000"/>
                </a:solidFill>
                <a:ea typeface="ＭＳ Ｐゴシック" pitchFamily="-106" charset="-128"/>
                <a:cs typeface="ＭＳ Ｐゴシック" pitchFamily="-106" charset="-128"/>
              </a:rPr>
              <a:t> Procedure (Sv):</a:t>
            </a:r>
            <a:endParaRPr lang="nl-NL" sz="2000" dirty="0">
              <a:ea typeface="ＭＳ Ｐゴシック" pitchFamily="-106" charset="-128"/>
              <a:cs typeface="ＭＳ Ｐゴシック" pitchFamily="-106" charset="-128"/>
            </a:endParaRPr>
          </a:p>
          <a:p>
            <a:endParaRPr lang="nl-NL" sz="2000" dirty="0"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		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Lawful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evidence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can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only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dirty="0" err="1">
                <a:ea typeface="ＭＳ Ｐゴシック" pitchFamily="-106" charset="-128"/>
                <a:cs typeface="ＭＳ Ｐゴシック" pitchFamily="-106" charset="-128"/>
              </a:rPr>
              <a:t>be</a:t>
            </a:r>
            <a:r>
              <a:rPr lang="nl-NL" sz="2000" dirty="0">
                <a:ea typeface="ＭＳ Ｐゴシック" pitchFamily="-106" charset="-128"/>
                <a:cs typeface="ＭＳ Ｐゴシック" pitchFamily="-106" charset="-128"/>
              </a:rPr>
              <a:t>:</a:t>
            </a:r>
          </a:p>
          <a:p>
            <a:r>
              <a:rPr lang="nl-NL" sz="2000" i="1" dirty="0">
                <a:ea typeface="ＭＳ Ｐゴシック" pitchFamily="-106" charset="-128"/>
                <a:cs typeface="ＭＳ Ｐゴシック" pitchFamily="-106" charset="-128"/>
              </a:rPr>
              <a:t>		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1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judge’s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own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observation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;</a:t>
            </a:r>
          </a:p>
          <a:p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		2 statements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by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the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suspect;</a:t>
            </a:r>
          </a:p>
          <a:p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		3 statements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by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a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witness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;</a:t>
            </a:r>
          </a:p>
          <a:p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		4 statements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by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an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expert;</a:t>
            </a:r>
          </a:p>
          <a:p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		5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written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lang="nl-NL" sz="2000" i="1" dirty="0" err="1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documents</a:t>
            </a:r>
            <a:r>
              <a:rPr lang="nl-NL" sz="2000" i="1" dirty="0">
                <a:solidFill>
                  <a:srgbClr val="0432FF"/>
                </a:solidFill>
                <a:ea typeface="ＭＳ Ｐゴシック" pitchFamily="-106" charset="-128"/>
                <a:cs typeface="ＭＳ Ｐゴシック" pitchFamily="-106" charset="-128"/>
              </a:rPr>
              <a:t>.</a:t>
            </a:r>
            <a:endParaRPr lang="nl-NL" sz="2000" dirty="0">
              <a:solidFill>
                <a:srgbClr val="0432FF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020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angepast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R powerpoint sjabloon" id="{6E5B710C-DAAB-4D32-BD49-9DA27BD2A85B}" vid="{2F124F14-01F7-4BF6-A62D-697BCA7EAE92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TaxCatchAll xmlns="c78153f7-755f-4454-b51f-4f7585da9eee">
      <Value>6</Value>
      <Value>30</Value>
      <Value>7</Value>
    </TaxCatchAll>
    <dc31ea55052444de8611f0a6ef5ab99c xmlns="29051937-a5fb-4daf-aac3-8c261a1f916b">
      <Terms xmlns="http://schemas.microsoft.com/office/infopath/2007/PartnerControls">
        <TermInfo xmlns="http://schemas.microsoft.com/office/infopath/2007/PartnerControls">
          <TermName xmlns="http://schemas.microsoft.com/office/infopath/2007/PartnerControls">2 Ontwerpen leeractiviteit</TermName>
          <TermId xmlns="http://schemas.microsoft.com/office/infopath/2007/PartnerControls">5d8f33d8-45a2-4424-804c-9cbbc1f50368</TermId>
        </TermInfo>
        <TermInfo xmlns="http://schemas.microsoft.com/office/infopath/2007/PartnerControls">
          <TermName xmlns="http://schemas.microsoft.com/office/infopath/2007/PartnerControls">5 Uitvoeren leeractiviteit</TermName>
          <TermId xmlns="http://schemas.microsoft.com/office/infopath/2007/PartnerControls">ace86e21-89f6-448b-9cc6-e5dd9e8fda58</TermId>
        </TermInfo>
        <TermInfo xmlns="http://schemas.microsoft.com/office/infopath/2007/PartnerControls">
          <TermName xmlns="http://schemas.microsoft.com/office/infopath/2007/PartnerControls">O: Verzorgen communicatie</TermName>
          <TermId xmlns="http://schemas.microsoft.com/office/infopath/2007/PartnerControls">2eed66c2-6806-4035-880a-c9d8cf98cb6b</TermId>
        </TermInfo>
      </Terms>
    </dc31ea55052444de8611f0a6ef5ab99c>
    <Doelgroep xmlns="29051937-a5fb-4daf-aac3-8c261a1f916b">
      <Value>Iedereen</Value>
      <Value>Communicatie</Value>
    </Doelgroep>
    <documentbeheerder xmlns="29051937-a5fb-4daf-aac3-8c261a1f916b">
      <UserInfo>
        <DisplayName>Brandt, R.D. (SSR)</DisplayName>
        <AccountId>11</AccountId>
        <AccountType/>
      </UserInfo>
    </documentbeheerder>
    <type_x0020_document xmlns="29051937-a5fb-4daf-aac3-8c261a1f916b">Format / Sjabloon</type_x0020_document>
    <Proceseigenaar xmlns="29051937-a5fb-4daf-aac3-8c261a1f916b">
      <UserInfo>
        <DisplayName>Tanis, C.J. (SSR)</DisplayName>
        <AccountId>37</AccountId>
        <AccountType/>
      </UserInfo>
    </Proceseigenaar>
    <opmerkingen xmlns="29051937-a5fb-4daf-aac3-8c261a1f916b" xsi:nil="true"/>
    <Onderliggend xmlns="29051937-a5fb-4daf-aac3-8c261a1f916b" xsi:nil="true"/>
    <Werkproces xmlns="29051937-a5fb-4daf-aac3-8c261a1f916b">Primair: 5. Uitvoeren leeractiviteit</Werkproce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E3BAD260BEA4DB2CA9FF021CEC607" ma:contentTypeVersion="14" ma:contentTypeDescription="Een nieuw document maken." ma:contentTypeScope="" ma:versionID="bebcc890683b1fb56ed1494319589b2a">
  <xsd:schema xmlns:xsd="http://www.w3.org/2001/XMLSchema" xmlns:xs="http://www.w3.org/2001/XMLSchema" xmlns:p="http://schemas.microsoft.com/office/2006/metadata/properties" xmlns:ns2="29051937-a5fb-4daf-aac3-8c261a1f916b" xmlns:ns3="c78153f7-755f-4454-b51f-4f7585da9eee" xmlns:ns4="http://schemas.microsoft.com/sharepoint/v4" targetNamespace="http://schemas.microsoft.com/office/2006/metadata/properties" ma:root="true" ma:fieldsID="4238aedace746abafc870f9e9e5591e7" ns2:_="" ns3:_="" ns4:_="">
    <xsd:import namespace="29051937-a5fb-4daf-aac3-8c261a1f916b"/>
    <xsd:import namespace="c78153f7-755f-4454-b51f-4f7585da9eee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ceseigenaar" minOccurs="0"/>
                <xsd:element ref="ns2:type_x0020_document" minOccurs="0"/>
                <xsd:element ref="ns2:opmerkingen" minOccurs="0"/>
                <xsd:element ref="ns2:dc31ea55052444de8611f0a6ef5ab99c" minOccurs="0"/>
                <xsd:element ref="ns3:TaxCatchAll" minOccurs="0"/>
                <xsd:element ref="ns2:Doelgroep" minOccurs="0"/>
                <xsd:element ref="ns2:documentbeheerder" minOccurs="0"/>
                <xsd:element ref="ns4:IconOverlay" minOccurs="0"/>
                <xsd:element ref="ns2:Werkproces"/>
                <xsd:element ref="ns2:Onderligge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051937-a5fb-4daf-aac3-8c261a1f916b" elementFormDefault="qualified">
    <xsd:import namespace="http://schemas.microsoft.com/office/2006/documentManagement/types"/>
    <xsd:import namespace="http://schemas.microsoft.com/office/infopath/2007/PartnerControls"/>
    <xsd:element name="Proceseigenaar" ma:index="8" nillable="true" ma:displayName="Proceseigenaar" ma:list="UserInfo" ma:SharePointGroup="0" ma:internalName="Proceseigenaa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ype_x0020_document" ma:index="9" nillable="true" ma:displayName="Type document" ma:format="RadioButtons" ma:internalName="type_x0020_document">
      <xsd:simpleType>
        <xsd:restriction base="dms:Choice">
          <xsd:enumeration value="(werk)instructie"/>
          <xsd:enumeration value="Beleidsdocument"/>
          <xsd:enumeration value="BO Verslag / agenda"/>
          <xsd:enumeration value="Factsheet"/>
          <xsd:enumeration value="Format / Sjabloon"/>
          <xsd:enumeration value="Formulier"/>
          <xsd:enumeration value="Functieprofiel"/>
          <xsd:enumeration value="Handleiding"/>
          <xsd:enumeration value="Kalender"/>
          <xsd:enumeration value="Nieuwsbrief / statusupdate"/>
          <xsd:enumeration value="Procesbeschrijving"/>
          <xsd:enumeration value="Procestekening"/>
          <xsd:enumeration value="Rapport / Verslag"/>
          <xsd:enumeration value="Regeling"/>
          <xsd:enumeration value="Richtlijn"/>
          <xsd:enumeration value="Routebeschrijving"/>
          <xsd:enumeration value="Website"/>
        </xsd:restriction>
      </xsd:simpleType>
    </xsd:element>
    <xsd:element name="opmerkingen" ma:index="10" nillable="true" ma:displayName="Opmerkingen" ma:internalName="opmerkingen">
      <xsd:simpleType>
        <xsd:restriction base="dms:Note">
          <xsd:maxLength value="255"/>
        </xsd:restriction>
      </xsd:simpleType>
    </xsd:element>
    <xsd:element name="dc31ea55052444de8611f0a6ef5ab99c" ma:index="12" nillable="true" ma:taxonomy="true" ma:internalName="dc31ea55052444de8611f0a6ef5ab99c" ma:taxonomyFieldName="Proces_x002a_" ma:displayName="Proces*" ma:default="" ma:fieldId="{dc31ea55-0524-44de-8611-f0a6ef5ab99c}" ma:taxonomyMulti="true" ma:sspId="ddd744ab-f8ff-4932-9bee-96ed86e56b8b" ma:termSetId="327008a3-11f5-4137-9c5c-e73fbd5f914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elgroep" ma:index="14" nillable="true" ma:displayName="Doelgroep" ma:internalName="Doelgroep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estuur"/>
                    <xsd:enumeration value="Communicatie"/>
                    <xsd:enumeration value="Controller"/>
                    <xsd:enumeration value="CM"/>
                    <xsd:enumeration value="Directeur"/>
                    <xsd:enumeration value="Docentenpagina"/>
                    <xsd:enumeration value="Events"/>
                    <xsd:enumeration value="Facilitaire zaken"/>
                    <xsd:enumeration value="FEZ"/>
                    <xsd:enumeration value="HRM"/>
                    <xsd:enumeration value="ICT"/>
                    <xsd:enumeration value="Iedereen"/>
                    <xsd:enumeration value="iSSR"/>
                    <xsd:enumeration value="Lector"/>
                    <xsd:enumeration value="Leidinggevende"/>
                    <xsd:enumeration value="Managementondersteuning"/>
                    <xsd:enumeration value="Planning"/>
                    <xsd:enumeration value="Proceseigenaar"/>
                    <xsd:enumeration value="Processpecialist"/>
                    <xsd:enumeration value="Servicedesk"/>
                    <xsd:enumeration value="TA"/>
                  </xsd:restriction>
                </xsd:simpleType>
              </xsd:element>
            </xsd:sequence>
          </xsd:extension>
        </xsd:complexContent>
      </xsd:complexType>
    </xsd:element>
    <xsd:element name="documentbeheerder" ma:index="15" nillable="true" ma:displayName="documentbeheerder" ma:list="UserInfo" ma:SearchPeopleOnly="false" ma:SharePointGroup="0" ma:internalName="documentbeheerd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erkproces" ma:index="17" ma:displayName="Werkproces" ma:format="Dropdown" ma:internalName="Werkproces">
      <xsd:simpleType>
        <xsd:restriction base="dms:Choice">
          <xsd:enumeration value="Besturende processen"/>
          <xsd:enumeration value="Besturend: Bepalen strategie en doelen (plan)"/>
          <xsd:enumeration value="Besturend: Monitoren uitvoering (check)"/>
          <xsd:enumeration value="Besturend: Opstellen jaarplan (do)"/>
          <xsd:enumeration value="Besturend: Verantwoorden (act)"/>
          <xsd:enumeration value="Primaire processen"/>
          <xsd:enumeration value="Primair: 1. Bepalen vraag"/>
          <xsd:enumeration value="Primair: 2. Ontwerpen leeractiviteit"/>
          <xsd:enumeration value="Primair: 3. Plannen leeractiviteit"/>
          <xsd:enumeration value="Primair: 4. Inschrijven deelnemers"/>
          <xsd:enumeration value="Primair: 5. Uitvoeren leeractiviteit"/>
          <xsd:enumeration value="Primair: 6. Afronden leeractiviteit"/>
          <xsd:enumeration value="Ondersteunende processen"/>
          <xsd:enumeration value="Ondersteunend: Afhandelen klantvragen incl. klachten"/>
          <xsd:enumeration value="Ondersteunend: Beheren contracten"/>
          <xsd:enumeration value="Ondersteunend: Beheren docentenpoule"/>
          <xsd:enumeration value="Ondersteunend: Beheren ICT"/>
          <xsd:enumeration value="Ondersteunend: Beheren in- door- en uitstroom medewerkers"/>
          <xsd:enumeration value="Ondersteunend: Beheren informatie raio's, rio's, oio's e.a."/>
          <xsd:enumeration value="Ondersteunend: Beheren kwaliteit"/>
          <xsd:enumeration value="Ondersteunend: Beheren MIJN SSR"/>
          <xsd:enumeration value="Ondersteunend: Beheren processen en documenten"/>
          <xsd:enumeration value="Ondersteunend: Bewaken visie op leren"/>
          <xsd:enumeration value="Ondersteunend: Faciliteren leeractiviteiten"/>
          <xsd:enumeration value="Ondersteunend: Innoveren"/>
          <xsd:enumeration value="Ondersteunend: Ontwikkelen medewerkers"/>
          <xsd:enumeration value="Ondersteunend: Opstellen managementinformatie"/>
          <xsd:enumeration value="Ondersteunend: Uitvoeren relatiebeheer"/>
          <xsd:enumeration value="Ondersteunend: Verzorgen communicatie"/>
          <xsd:enumeration value="Ondersteunend: Verzorgen financiële administratie"/>
        </xsd:restriction>
      </xsd:simpleType>
    </xsd:element>
    <xsd:element name="Onderliggend" ma:index="18" nillable="true" ma:displayName="Documenten" ma:format="Dropdown" ma:internalName="Onderliggend">
      <xsd:simpleType>
        <xsd:restriction base="dms:Choice">
          <xsd:enumeration value="5. Uitvoeren leeractiviteit: Opstellen reader"/>
          <xsd:enumeration value="5. Uitvoeren leeractiviteit: Locaties"/>
          <xsd:enumeration value="5. Uitvoeren leeractiviteit: Organiseren event"/>
          <xsd:enumeration value="5. Uitvoeren leeractiviteit: Organiseren internationale activiteiten"/>
          <xsd:enumeration value="5. Uitvoeren leeractiviteit: Uitvoeren videoproductie"/>
          <xsd:enumeration value="Afhandelen klantvragen incl. klachten: Afhandelen formele klacht"/>
          <xsd:enumeration value="Beheren docentenpoule: Begeleiden vertrek docent"/>
          <xsd:enumeration value="Beheren docentenpoule: Contracteren docent"/>
          <xsd:enumeration value="Beheren docentenpoule: Inwerken docent"/>
          <xsd:enumeration value="Beheren docentenpoule: Ontwikkelen en verbinden docent"/>
          <xsd:enumeration value="Beheren docentenpoule: Werven en selecteren docent"/>
          <xsd:enumeration value="Beheren in- door- en uitstroom medewerkers: ARBO"/>
          <xsd:enumeration value="Beheren in- door- en uitstroom medewerkers: Functieprofielen"/>
          <xsd:enumeration value="Beheren in- door- en uitstroom medewerkers: Organigram"/>
          <xsd:enumeration value="Beheren informatie: initieel OM"/>
          <xsd:enumeration value="Beheren informatie: initieel ZM"/>
          <xsd:enumeration value="Beheren processen en documenten: Uitvoeren projecten"/>
          <xsd:enumeration value="Bepalen strategie en doelen (plan): Inspiratie en verdieping"/>
          <xsd:enumeration value="Ontwikkelen medewerkers: Gesprekkencyclus"/>
          <xsd:enumeration value="Verantwoorden: Opstellen jaarverslag"/>
          <xsd:enumeration value="Verantwoorden: Opstellen sociaal jaarverslag"/>
          <xsd:enumeration value="Verzorgen communicatie: Schrijven voor het web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8153f7-755f-4454-b51f-4f7585da9ee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Catch-all-kolom van taxonomie" ma:hidden="true" ma:list="{be23a127-585e-4c1f-9627-7d360e03fd66}" ma:internalName="TaxCatchAll" ma:showField="CatchAllData" ma:web="c78153f7-755f-4454-b51f-4f7585da9e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0AA500-AC23-4D60-AE07-70D40C9EEC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5F190B-A2D2-471A-A85B-31ACD2FD1DBF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c78153f7-755f-4454-b51f-4f7585da9eee"/>
    <ds:schemaRef ds:uri="29051937-a5fb-4daf-aac3-8c261a1f916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0FCB0D9-C7BB-4D4E-8421-50C9B4AAB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051937-a5fb-4daf-aac3-8c261a1f916b"/>
    <ds:schemaRef ds:uri="c78153f7-755f-4454-b51f-4f7585da9eee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SSR powerpoint sjabloon (1)</Template>
  <TotalTime>199</TotalTime>
  <Words>1706</Words>
  <Application>Microsoft Macintosh PowerPoint</Application>
  <PresentationFormat>Breedbeeld</PresentationFormat>
  <Paragraphs>154</Paragraphs>
  <Slides>19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Tahoma</vt:lpstr>
      <vt:lpstr>Trebuchet MS</vt:lpstr>
      <vt:lpstr>Kantoorthema</vt:lpstr>
      <vt:lpstr>   About Dutch Law, Magistrates &amp; Experts  Harry Stikkelbroeck -Chairman Advisory Board for Review of Leave from Detention under Hospital Order -former senior judge in Court of Appeal  </vt:lpstr>
      <vt:lpstr> To introduce myself…..</vt:lpstr>
      <vt:lpstr>Establishing the truth in criminal law</vt:lpstr>
      <vt:lpstr>  But….</vt:lpstr>
      <vt:lpstr>Problems in finding the truth</vt:lpstr>
      <vt:lpstr>Is the (Dutch) magistrate framed?</vt:lpstr>
      <vt:lpstr>Establishing the truth and common sense</vt:lpstr>
      <vt:lpstr>In Dutch Law: Proven?</vt:lpstr>
      <vt:lpstr> Lawful evidence</vt:lpstr>
      <vt:lpstr> Persuasion</vt:lpstr>
      <vt:lpstr>  Why experts?</vt:lpstr>
      <vt:lpstr> Establishing the truth</vt:lpstr>
      <vt:lpstr> Appointment of experts</vt:lpstr>
      <vt:lpstr>Court Experts (Criminal Cases) Act </vt:lpstr>
      <vt:lpstr> Problem areas</vt:lpstr>
      <vt:lpstr>Evidentiary value</vt:lpstr>
      <vt:lpstr>Scenarios</vt:lpstr>
      <vt:lpstr>    Suiker (Sugar)</vt:lpstr>
      <vt:lpstr>PowerPoint-presentatie</vt:lpstr>
    </vt:vector>
  </TitlesOfParts>
  <Company>Ministerie van Veiligheid en Justitie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Sliphorst, M.H.W. (SSR)</dc:creator>
  <cp:lastModifiedBy>H.G.W. Stikkelbroeck</cp:lastModifiedBy>
  <cp:revision>6</cp:revision>
  <dcterms:created xsi:type="dcterms:W3CDTF">2018-05-18T11:04:49Z</dcterms:created>
  <dcterms:modified xsi:type="dcterms:W3CDTF">2022-08-04T15:03:44Z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0x010100115E3BAD260BEA4DB2CA9FF021CEC607</vt:lpwstr>
  </property>
  <property fmtid="{D5CDD505-2E9C-101B-9397-08002B2CF9AE}" pid="3" name="doelgroep">
    <vt:lpwstr/>
  </property>
  <property fmtid="{D5CDD505-2E9C-101B-9397-08002B2CF9AE}" pid="4" name="onderwerp">
    <vt:lpwstr/>
  </property>
  <property fmtid="{D5CDD505-2E9C-101B-9397-08002B2CF9AE}" pid="5" name="Proces_x002a_">
    <vt:lpwstr>30;#2 Ontwerpen leeractiviteit|5d8f33d8-45a2-4424-804c-9cbbc1f50368;#6;#5 Uitvoeren leeractiviteit|ace86e21-89f6-448b-9cc6-e5dd9e8fda58;#7;#O: Verzorgen communicatie|2eed66c2-6806-4035-880a-c9d8cf98cb6b</vt:lpwstr>
  </property>
  <property fmtid="{D5CDD505-2E9C-101B-9397-08002B2CF9AE}" pid="6" name="Proces*">
    <vt:lpwstr>30;#2 Ontwerpen leeractiviteit|5d8f33d8-45a2-4424-804c-9cbbc1f50368;#6;#5 Uitvoeren leeractiviteit|ace86e21-89f6-448b-9cc6-e5dd9e8fda58;#7;#O: Verzorgen communicatie|2eed66c2-6806-4035-880a-c9d8cf98cb6b</vt:lpwstr>
  </property>
</Properties>
</file>