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324" r:id="rId3"/>
    <p:sldId id="317" r:id="rId4"/>
    <p:sldId id="318" r:id="rId5"/>
    <p:sldId id="320" r:id="rId6"/>
    <p:sldId id="316" r:id="rId7"/>
    <p:sldId id="323" r:id="rId8"/>
    <p:sldId id="304" r:id="rId9"/>
    <p:sldId id="321" r:id="rId10"/>
    <p:sldId id="314" r:id="rId11"/>
    <p:sldId id="306" r:id="rId12"/>
    <p:sldId id="322" r:id="rId13"/>
    <p:sldId id="308" r:id="rId14"/>
    <p:sldId id="301" r:id="rId15"/>
  </p:sldIdLst>
  <p:sldSz cx="9144000" cy="6858000" type="screen4x3"/>
  <p:notesSz cx="6808788" cy="9823450"/>
  <p:custDataLst>
    <p:tags r:id="rId1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lobodyan" initials="Roma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C6F"/>
    <a:srgbClr val="A40000"/>
    <a:srgbClr val="008E40"/>
    <a:srgbClr val="007635"/>
    <a:srgbClr val="F4DEDC"/>
    <a:srgbClr val="DC9994"/>
    <a:srgbClr val="FFC91D"/>
    <a:srgbClr val="D2A000"/>
    <a:srgbClr val="F8C33E"/>
    <a:srgbClr val="BD9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060" autoAdjust="0"/>
    <p:restoredTop sz="94707" autoAdjust="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0474" cy="491173"/>
          </a:xfrm>
          <a:prstGeom prst="rect">
            <a:avLst/>
          </a:prstGeom>
        </p:spPr>
        <p:txBody>
          <a:bodyPr vert="horz" lIns="90498" tIns="45249" rIns="90498" bIns="45249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8" y="1"/>
            <a:ext cx="2950474" cy="491173"/>
          </a:xfrm>
          <a:prstGeom prst="rect">
            <a:avLst/>
          </a:prstGeom>
        </p:spPr>
        <p:txBody>
          <a:bodyPr vert="horz" lIns="90498" tIns="45249" rIns="90498" bIns="45249" rtlCol="0"/>
          <a:lstStyle>
            <a:lvl1pPr algn="r">
              <a:defRPr sz="1200"/>
            </a:lvl1pPr>
          </a:lstStyle>
          <a:p>
            <a:fld id="{2A5DF9CB-2D58-41A2-BD30-6286C9BF9414}" type="datetimeFigureOut">
              <a:rPr lang="uk-UA" smtClean="0"/>
              <a:pPr/>
              <a:t>07.12.2017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36600"/>
            <a:ext cx="4913312" cy="3684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98" tIns="45249" rIns="90498" bIns="45249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666140"/>
            <a:ext cx="5447030" cy="4420553"/>
          </a:xfrm>
          <a:prstGeom prst="rect">
            <a:avLst/>
          </a:prstGeom>
        </p:spPr>
        <p:txBody>
          <a:bodyPr vert="horz" lIns="90498" tIns="45249" rIns="90498" bIns="4524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330574"/>
            <a:ext cx="2950474" cy="491173"/>
          </a:xfrm>
          <a:prstGeom prst="rect">
            <a:avLst/>
          </a:prstGeom>
        </p:spPr>
        <p:txBody>
          <a:bodyPr vert="horz" lIns="90498" tIns="45249" rIns="90498" bIns="45249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8" y="9330574"/>
            <a:ext cx="2950474" cy="491173"/>
          </a:xfrm>
          <a:prstGeom prst="rect">
            <a:avLst/>
          </a:prstGeom>
        </p:spPr>
        <p:txBody>
          <a:bodyPr vert="horz" lIns="90498" tIns="45249" rIns="90498" bIns="45249" rtlCol="0" anchor="b"/>
          <a:lstStyle>
            <a:lvl1pPr algn="r">
              <a:defRPr sz="1200"/>
            </a:lvl1pPr>
          </a:lstStyle>
          <a:p>
            <a:fld id="{BA5F2A45-B7A5-4DDE-9BE1-A41016A0418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87767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F2A45-B7A5-4DDE-9BE1-A41016A04182}" type="slidenum">
              <a:rPr lang="uk-UA" smtClean="0"/>
              <a:pPr/>
              <a:t>14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trips dir="l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6E7B2D-A822-4B74-881D-2F5D7D86A916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strips dir="l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63888" y="1700808"/>
            <a:ext cx="5472608" cy="3744416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4400" dirty="0" smtClean="0">
                <a:solidFill>
                  <a:schemeClr val="tx1"/>
                </a:solidFill>
              </a:rPr>
              <a:t/>
            </a:r>
            <a:br>
              <a:rPr lang="uk-UA" sz="4400" dirty="0" smtClean="0">
                <a:solidFill>
                  <a:schemeClr val="tx1"/>
                </a:solidFill>
              </a:rPr>
            </a:br>
            <a:r>
              <a:rPr lang="uk-UA" sz="3600" dirty="0" smtClean="0">
                <a:solidFill>
                  <a:schemeClr val="tx1"/>
                </a:solidFill>
              </a:rPr>
              <a:t/>
            </a:r>
            <a:br>
              <a:rPr lang="uk-UA" sz="3600" dirty="0" smtClean="0">
                <a:solidFill>
                  <a:schemeClr val="tx1"/>
                </a:solidFill>
              </a:rPr>
            </a:br>
            <a:r>
              <a:rPr lang="uk-UA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Забезпечення єдності судової практики</a:t>
            </a:r>
            <a:br>
              <a:rPr lang="uk-UA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контексті судової реформи в Україні</a:t>
            </a:r>
            <a:r>
              <a:rPr lang="uk-UA" sz="5400" dirty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5400" dirty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400" dirty="0">
              <a:solidFill>
                <a:schemeClr val="tx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51520" y="1412776"/>
            <a:ext cx="3550843" cy="2304256"/>
          </a:xfrm>
          <a:prstGeom prst="ellipse">
            <a:avLst/>
          </a:prstGeom>
          <a:blipFill>
            <a:blip r:embed="rId2" cstate="print"/>
            <a:srcRect/>
            <a:stretch>
              <a:fillRect l="-500" t="-853" r="-500" b="-853"/>
            </a:stretch>
          </a:blipFill>
          <a:ln>
            <a:noFill/>
          </a:ln>
          <a:effectLst>
            <a:glow rad="114300">
              <a:schemeClr val="accent5">
                <a:satMod val="175000"/>
                <a:alpha val="22000"/>
              </a:schemeClr>
            </a:glow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2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99898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err="1" smtClean="0">
                <a:solidFill>
                  <a:schemeClr val="tx1"/>
                </a:solidFill>
              </a:rPr>
              <a:t>Процесуальні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фільтри</a:t>
            </a:r>
            <a:r>
              <a:rPr lang="ru-RU" sz="3600" b="1" dirty="0" smtClean="0">
                <a:solidFill>
                  <a:schemeClr val="tx1"/>
                </a:solidFill>
              </a:rPr>
              <a:t> для </a:t>
            </a:r>
            <a:r>
              <a:rPr lang="ru-RU" sz="3600" b="1" dirty="0" err="1" smtClean="0">
                <a:solidFill>
                  <a:schemeClr val="tx1"/>
                </a:solidFill>
              </a:rPr>
              <a:t>касаційного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оскарження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судових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рішень</a:t>
            </a:r>
            <a:endParaRPr lang="uk-UA" sz="3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19256" cy="468052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uk-UA" dirty="0" smtClean="0"/>
              <a:t> Не </a:t>
            </a:r>
            <a:r>
              <a:rPr lang="uk-UA" dirty="0"/>
              <a:t>підлягають касаційному оскарженню:</a:t>
            </a:r>
          </a:p>
          <a:p>
            <a:pPr algn="just"/>
            <a:r>
              <a:rPr lang="uk-UA" dirty="0" smtClean="0"/>
              <a:t>рішення</a:t>
            </a:r>
            <a:r>
              <a:rPr lang="uk-UA" dirty="0"/>
              <a:t>, ухвали </a:t>
            </a:r>
            <a:r>
              <a:rPr lang="uk-UA" dirty="0" smtClean="0"/>
              <a:t>суду, які підлягають </a:t>
            </a:r>
            <a:r>
              <a:rPr lang="uk-UA" dirty="0"/>
              <a:t>перегляду в апеляційному порядку Верховним Судом;</a:t>
            </a:r>
          </a:p>
          <a:p>
            <a:pPr algn="just"/>
            <a:r>
              <a:rPr lang="uk-UA" dirty="0" smtClean="0"/>
              <a:t>судові </a:t>
            </a:r>
            <a:r>
              <a:rPr lang="uk-UA" dirty="0"/>
              <a:t>рішення у малозначних справах (</a:t>
            </a:r>
            <a:r>
              <a:rPr lang="uk-UA" dirty="0" err="1"/>
              <a:t>справах</a:t>
            </a:r>
            <a:r>
              <a:rPr lang="uk-UA" dirty="0"/>
              <a:t> незначної складності</a:t>
            </a:r>
            <a:r>
              <a:rPr lang="uk-UA" dirty="0" smtClean="0"/>
              <a:t>)</a:t>
            </a:r>
          </a:p>
          <a:p>
            <a:pPr algn="just"/>
            <a:r>
              <a:rPr lang="uk-UA" dirty="0" smtClean="0"/>
              <a:t>справи </a:t>
            </a:r>
            <a:r>
              <a:rPr lang="uk-UA" dirty="0"/>
              <a:t>з ціною позову, що не перевищує п’ятсот розмірів прожиткового мінімуму для працездатних </a:t>
            </a:r>
            <a:r>
              <a:rPr lang="uk-UA" dirty="0" smtClean="0"/>
              <a:t>осіб (в окремих випадках)</a:t>
            </a:r>
          </a:p>
          <a:p>
            <a:pPr algn="just"/>
            <a:r>
              <a:rPr lang="uk-UA" dirty="0" smtClean="0"/>
              <a:t>якщо ВС уже викладав у своїй постанові висновок щодо питання правильного застосування норми права</a:t>
            </a:r>
          </a:p>
          <a:p>
            <a:pPr algn="just"/>
            <a:r>
              <a:rPr lang="uk-UA" dirty="0" smtClean="0"/>
              <a:t>правильне застосування норми не викликає розумних сумнівів щодо її застосування чи тлумачення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08837968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5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147248" cy="1440160"/>
          </a:xfrm>
        </p:spPr>
        <p:txBody>
          <a:bodyPr>
            <a:normAutofit fontScale="90000"/>
          </a:bodyPr>
          <a:lstStyle/>
          <a:p>
            <a:pPr lvl="0" algn="ctr"/>
            <a:r>
              <a:rPr lang="uk-UA" sz="4000" b="1" dirty="0" smtClean="0">
                <a:solidFill>
                  <a:schemeClr val="tx1"/>
                </a:solidFill>
              </a:rPr>
              <a:t>Запровадження інституту </a:t>
            </a:r>
            <a:r>
              <a:rPr lang="uk-UA" sz="4000" b="1" smtClean="0">
                <a:solidFill>
                  <a:schemeClr val="tx1"/>
                </a:solidFill>
              </a:rPr>
              <a:t>типових та </a:t>
            </a:r>
            <a:r>
              <a:rPr lang="uk-UA" sz="4000" b="1" dirty="0" smtClean="0">
                <a:solidFill>
                  <a:schemeClr val="tx1"/>
                </a:solidFill>
              </a:rPr>
              <a:t>зразкових справ </a:t>
            </a:r>
            <a:br>
              <a:rPr lang="uk-UA" sz="4000" b="1" dirty="0" smtClean="0">
                <a:solidFill>
                  <a:schemeClr val="tx1"/>
                </a:solidFill>
              </a:rPr>
            </a:br>
            <a:r>
              <a:rPr lang="uk-UA" sz="3600" b="1" i="1" dirty="0" smtClean="0">
                <a:solidFill>
                  <a:schemeClr val="tx1"/>
                </a:solidFill>
              </a:rPr>
              <a:t>(адміністративне судочинство)</a:t>
            </a:r>
            <a:endParaRPr lang="uk-UA" sz="3600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204864"/>
            <a:ext cx="8147248" cy="43924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dirty="0" smtClean="0"/>
              <a:t>   У </a:t>
            </a:r>
            <a:r>
              <a:rPr lang="uk-UA" dirty="0"/>
              <a:t>рішенні суду, ухваленому за результатами розгляду зразкової справи, Верховний </a:t>
            </a:r>
            <a:r>
              <a:rPr lang="uk-UA" dirty="0" smtClean="0"/>
              <a:t>Суд додатково </a:t>
            </a:r>
            <a:r>
              <a:rPr lang="uk-UA" dirty="0"/>
              <a:t>зазначає:</a:t>
            </a:r>
          </a:p>
          <a:p>
            <a:pPr algn="just"/>
            <a:r>
              <a:rPr lang="uk-UA" dirty="0" smtClean="0"/>
              <a:t>ознаки </a:t>
            </a:r>
            <a:r>
              <a:rPr lang="uk-UA" dirty="0"/>
              <a:t>типових справ;</a:t>
            </a:r>
          </a:p>
          <a:p>
            <a:pPr algn="just"/>
            <a:r>
              <a:rPr lang="uk-UA" dirty="0" smtClean="0"/>
              <a:t>обставини </a:t>
            </a:r>
            <a:r>
              <a:rPr lang="uk-UA" dirty="0"/>
              <a:t>зразкової справи, які обумовлюють типове застосування норм матеріального права та порядок застосування таких норм;</a:t>
            </a:r>
          </a:p>
          <a:p>
            <a:pPr algn="just"/>
            <a:r>
              <a:rPr lang="uk-UA" dirty="0" smtClean="0"/>
              <a:t>обставини</a:t>
            </a:r>
            <a:r>
              <a:rPr lang="uk-UA" dirty="0"/>
              <a:t>, які можуть впливати на інше застосування норм матеріального права, ніж у зразковій справі.</a:t>
            </a:r>
          </a:p>
        </p:txBody>
      </p:sp>
    </p:spTree>
    <p:extLst>
      <p:ext uri="{BB962C8B-B14F-4D97-AF65-F5344CB8AC3E}">
        <p14:creationId xmlns:p14="http://schemas.microsoft.com/office/powerpoint/2010/main" val="2861282709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000" b="1" dirty="0" smtClean="0">
                <a:solidFill>
                  <a:schemeClr val="tx1"/>
                </a:solidFill>
              </a:rPr>
              <a:t>Перегляд </a:t>
            </a:r>
            <a:r>
              <a:rPr lang="uk-UA" sz="4000" b="1" dirty="0">
                <a:solidFill>
                  <a:schemeClr val="tx1"/>
                </a:solidFill>
              </a:rPr>
              <a:t>судових рішень у зв’язку з виключними </a:t>
            </a:r>
            <a:r>
              <a:rPr lang="uk-UA" sz="4000" b="1" dirty="0" smtClean="0">
                <a:solidFill>
                  <a:schemeClr val="tx1"/>
                </a:solidFill>
              </a:rPr>
              <a:t>обставинами</a:t>
            </a:r>
            <a:endParaRPr lang="uk-UA" sz="4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uk-UA" dirty="0" smtClean="0"/>
              <a:t>встановлення </a:t>
            </a:r>
            <a:r>
              <a:rPr lang="uk-UA" dirty="0"/>
              <a:t>міжнародною судовою установою, юрисдикція якої визнана Україною, порушення Україною міжнародних зобов’язань при вирішенні цієї справи судом;</a:t>
            </a:r>
          </a:p>
          <a:p>
            <a:pPr algn="just"/>
            <a:r>
              <a:rPr lang="uk-UA" dirty="0" smtClean="0"/>
              <a:t>встановлена </a:t>
            </a:r>
            <a:r>
              <a:rPr lang="uk-UA" dirty="0"/>
              <a:t>Конституційним Судом України неконституційність (конституційність) закону, іншого правового акта чи їх окремого положення, застосованого (не застосованого) судом при вирішенні справи, якщо рішення суду ще не виконане;</a:t>
            </a:r>
          </a:p>
          <a:p>
            <a:pPr algn="just"/>
            <a:r>
              <a:rPr lang="uk-UA" b="1" dirty="0" smtClean="0"/>
              <a:t>встановлення </a:t>
            </a:r>
            <a:r>
              <a:rPr lang="uk-UA" b="1" dirty="0"/>
              <a:t>вини судді у </a:t>
            </a:r>
            <a:r>
              <a:rPr lang="uk-UA" b="1" dirty="0" smtClean="0"/>
              <a:t>вчиненні злочину, зловживання </a:t>
            </a:r>
            <a:r>
              <a:rPr lang="uk-UA" b="1" dirty="0"/>
              <a:t>слідчого, прокурора, слідчого судді чи суду під час кримінального провадження, внаслідок якого було ухвалено судове рішення</a:t>
            </a:r>
            <a:r>
              <a:rPr lang="uk-UA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12578449"/>
      </p:ext>
    </p:extLst>
  </p:cSld>
  <p:clrMapOvr>
    <a:masterClrMapping/>
  </p:clrMapOvr>
  <p:transition spd="med">
    <p:strips dir="l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0000"/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013576" cy="1800200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 smtClean="0">
                <a:solidFill>
                  <a:schemeClr val="tx1"/>
                </a:solidFill>
              </a:rPr>
              <a:t>Запровадження</a:t>
            </a:r>
            <a:r>
              <a:rPr lang="uk-UA" sz="4000" b="1" dirty="0" smtClean="0">
                <a:solidFill>
                  <a:schemeClr val="tx1"/>
                </a:solidFill>
              </a:rPr>
              <a:t> </a:t>
            </a:r>
            <a:r>
              <a:rPr lang="uk-UA" sz="4400" b="1" dirty="0" smtClean="0">
                <a:solidFill>
                  <a:schemeClr val="tx1"/>
                </a:solidFill>
              </a:rPr>
              <a:t>конституційної скарги</a:t>
            </a:r>
            <a:endParaRPr lang="uk-UA" sz="4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420888"/>
            <a:ext cx="8280920" cy="3384376"/>
          </a:xfrm>
        </p:spPr>
        <p:txBody>
          <a:bodyPr>
            <a:normAutofit/>
          </a:bodyPr>
          <a:lstStyle/>
          <a:p>
            <a:pPr marL="273050" indent="-6350" algn="just">
              <a:lnSpc>
                <a:spcPct val="120000"/>
              </a:lnSpc>
              <a:buNone/>
            </a:pPr>
            <a:r>
              <a:rPr lang="uk-UA" sz="3600" dirty="0" smtClean="0"/>
              <a:t>Введення конституційного контролю за </a:t>
            </a:r>
            <a:r>
              <a:rPr lang="uk-UA" sz="3600" u="sng" dirty="0" smtClean="0"/>
              <a:t>остаточними</a:t>
            </a:r>
            <a:r>
              <a:rPr lang="uk-UA" sz="3600" dirty="0" smtClean="0"/>
              <a:t> судовими рішеннями з мотивів неконституційності застосованого закону.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2888607067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2492896"/>
            <a:ext cx="7851648" cy="1368152"/>
          </a:xfrm>
        </p:spPr>
        <p:txBody>
          <a:bodyPr>
            <a:noAutofit/>
          </a:bodyPr>
          <a:lstStyle/>
          <a:p>
            <a:pPr algn="ctr"/>
            <a:r>
              <a:rPr lang="uk-UA" sz="6000" dirty="0" smtClean="0"/>
              <a:t>Дякую за увагу!</a:t>
            </a:r>
            <a:endParaRPr lang="ru-RU" sz="4800" dirty="0" smtClean="0"/>
          </a:p>
        </p:txBody>
      </p:sp>
      <p:sp>
        <p:nvSpPr>
          <p:cNvPr id="5" name="Овал 4"/>
          <p:cNvSpPr/>
          <p:nvPr/>
        </p:nvSpPr>
        <p:spPr>
          <a:xfrm>
            <a:off x="7452320" y="116632"/>
            <a:ext cx="1500356" cy="973629"/>
          </a:xfrm>
          <a:prstGeom prst="ellipse">
            <a:avLst/>
          </a:prstGeom>
          <a:blipFill>
            <a:blip r:embed="rId3" cstate="print"/>
            <a:srcRect/>
            <a:stretch>
              <a:fillRect l="-500" t="-853" r="-500" b="-853"/>
            </a:stretch>
          </a:blip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9598580"/>
      </p:ext>
    </p:extLst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63888" y="1700808"/>
            <a:ext cx="5472608" cy="18002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4400" dirty="0" smtClean="0">
                <a:solidFill>
                  <a:schemeClr val="tx1"/>
                </a:solidFill>
              </a:rPr>
              <a:t/>
            </a:r>
            <a:br>
              <a:rPr lang="uk-UA" sz="4400" dirty="0" smtClean="0">
                <a:solidFill>
                  <a:schemeClr val="tx1"/>
                </a:solidFill>
              </a:rPr>
            </a:br>
            <a:r>
              <a:rPr lang="uk-UA" sz="3600" dirty="0" smtClean="0">
                <a:solidFill>
                  <a:schemeClr val="tx1"/>
                </a:solidFill>
              </a:rPr>
              <a:t/>
            </a:r>
            <a:br>
              <a:rPr lang="uk-UA" sz="3600" dirty="0" smtClean="0">
                <a:solidFill>
                  <a:schemeClr val="tx1"/>
                </a:solidFill>
              </a:rPr>
            </a:br>
            <a:endParaRPr lang="ru-RU" sz="40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861048"/>
            <a:ext cx="6104043" cy="2448272"/>
          </a:xfrm>
        </p:spPr>
        <p:txBody>
          <a:bodyPr>
            <a:noAutofit/>
          </a:bodyPr>
          <a:lstStyle/>
          <a:p>
            <a:r>
              <a:rPr lang="uk-UA" sz="25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Доповідач</a:t>
            </a:r>
            <a:r>
              <a:rPr lang="uk-UA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</a:t>
            </a:r>
          </a:p>
          <a:p>
            <a:pPr>
              <a:lnSpc>
                <a:spcPct val="80000"/>
              </a:lnSpc>
            </a:pPr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Оніщук Микола Васильович</a:t>
            </a:r>
            <a:r>
              <a:rPr lang="uk-UA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</a:t>
            </a:r>
          </a:p>
          <a:p>
            <a:pPr>
              <a:lnSpc>
                <a:spcPct val="80000"/>
              </a:lnSpc>
            </a:pP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</a:t>
            </a: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ектор Національної школи суддів України, </a:t>
            </a:r>
          </a:p>
          <a:p>
            <a:pPr>
              <a:lnSpc>
                <a:spcPct val="80000"/>
              </a:lnSpc>
            </a:pP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д. ю. н., заслужений юрист України</a:t>
            </a:r>
          </a:p>
        </p:txBody>
      </p:sp>
      <p:sp>
        <p:nvSpPr>
          <p:cNvPr id="9" name="Овал 8"/>
          <p:cNvSpPr/>
          <p:nvPr/>
        </p:nvSpPr>
        <p:spPr>
          <a:xfrm>
            <a:off x="251520" y="1412776"/>
            <a:ext cx="3550843" cy="2304256"/>
          </a:xfrm>
          <a:prstGeom prst="ellipse">
            <a:avLst/>
          </a:prstGeom>
          <a:blipFill>
            <a:blip r:embed="rId2" cstate="print"/>
            <a:srcRect/>
            <a:stretch>
              <a:fillRect l="-500" t="-853" r="-500" b="-853"/>
            </a:stretch>
          </a:blipFill>
          <a:ln>
            <a:noFill/>
          </a:ln>
          <a:effectLst>
            <a:glow rad="114300">
              <a:schemeClr val="accent5">
                <a:satMod val="175000"/>
                <a:alpha val="22000"/>
              </a:schemeClr>
            </a:glow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pic>
        <p:nvPicPr>
          <p:cNvPr id="1026" name="Picture 2" descr="F:\Слободян Р.В. нове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876256" y="3970708"/>
            <a:ext cx="1808717" cy="2338612"/>
          </a:xfrm>
          <a:prstGeom prst="rect">
            <a:avLst/>
          </a:prstGeom>
          <a:noFill/>
          <a:effectLst>
            <a:glow rad="228600">
              <a:schemeClr val="tx1">
                <a:lumMod val="85000"/>
                <a:alpha val="12000"/>
              </a:schemeClr>
            </a:glow>
            <a:softEdge rad="38100"/>
          </a:effectLst>
        </p:spPr>
      </p:pic>
    </p:spTree>
    <p:extLst>
      <p:ext uri="{BB962C8B-B14F-4D97-AF65-F5344CB8AC3E}">
        <p14:creationId xmlns:p14="http://schemas.microsoft.com/office/powerpoint/2010/main" val="292058545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2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352928" cy="1080120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Зміна конституційних засад судочинства</a:t>
            </a:r>
            <a:endParaRPr lang="uk-UA" sz="3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060848"/>
            <a:ext cx="8147248" cy="381642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dirty="0" smtClean="0"/>
              <a:t> </a:t>
            </a:r>
          </a:p>
          <a:p>
            <a:pPr algn="just"/>
            <a:r>
              <a:rPr lang="uk-UA" sz="3200" dirty="0" smtClean="0"/>
              <a:t>Забезпечення права на апеляційний перегляд справи та </a:t>
            </a:r>
            <a:r>
              <a:rPr lang="uk-UA" sz="3200" b="1" dirty="0" smtClean="0"/>
              <a:t>у визначених законом випадках</a:t>
            </a:r>
            <a:r>
              <a:rPr lang="uk-UA" sz="3200" dirty="0" smtClean="0"/>
              <a:t> на касаційне оскарження судового рішення </a:t>
            </a:r>
          </a:p>
          <a:p>
            <a:pPr algn="ctr">
              <a:buNone/>
            </a:pPr>
            <a:r>
              <a:rPr lang="uk-UA" sz="3200" dirty="0" smtClean="0"/>
              <a:t>(ст.129 Конституції).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08837968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04088"/>
            <a:ext cx="8003232" cy="186081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b="1" dirty="0" smtClean="0">
                <a:solidFill>
                  <a:schemeClr val="tx1"/>
                </a:solidFill>
                <a:latin typeface="+mn-lt"/>
              </a:rPr>
              <a:t>Правова визначеність як складова принципу верховенства права</a:t>
            </a:r>
            <a:r>
              <a:rPr lang="uk-UA" sz="3200" dirty="0" smtClean="0"/>
              <a:t/>
            </a:r>
            <a:br>
              <a:rPr lang="uk-UA" sz="3200" dirty="0" smtClean="0"/>
            </a:b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916832"/>
            <a:ext cx="8147248" cy="4407768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uk-UA" sz="1000" b="1" dirty="0" smtClean="0"/>
          </a:p>
          <a:p>
            <a:pPr algn="just">
              <a:buFont typeface="Wingdings" pitchFamily="2" charset="2"/>
              <a:buChar char="Ø"/>
            </a:pPr>
            <a:r>
              <a:rPr lang="uk-UA" b="1" dirty="0" smtClean="0"/>
              <a:t> </a:t>
            </a:r>
            <a:r>
              <a:rPr lang="uk-UA" sz="2000" b="1" dirty="0" smtClean="0"/>
              <a:t>Рішення ЄСПЛ</a:t>
            </a:r>
            <a:r>
              <a:rPr lang="ru-RU" sz="2000" b="1" dirty="0" smtClean="0"/>
              <a:t>«</a:t>
            </a:r>
            <a:r>
              <a:rPr lang="ru-RU" sz="2000" b="1" dirty="0" err="1" smtClean="0"/>
              <a:t>Вінчіч</a:t>
            </a:r>
            <a:r>
              <a:rPr lang="ru-RU" sz="2000" b="1" dirty="0" smtClean="0"/>
              <a:t> та </a:t>
            </a:r>
            <a:r>
              <a:rPr lang="ru-RU" sz="2000" b="1" dirty="0" err="1" smtClean="0"/>
              <a:t>інші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проти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Сербії</a:t>
            </a:r>
            <a:r>
              <a:rPr lang="ru-RU" sz="2000" b="1" dirty="0" smtClean="0"/>
              <a:t>»; </a:t>
            </a:r>
          </a:p>
          <a:p>
            <a:pPr algn="just">
              <a:buNone/>
            </a:pPr>
            <a:endParaRPr lang="ru-RU" sz="800" b="1" dirty="0" smtClean="0"/>
          </a:p>
          <a:p>
            <a:pPr algn="just">
              <a:buFont typeface="Wingdings" pitchFamily="2" charset="2"/>
              <a:buChar char="Ø"/>
            </a:pPr>
            <a:r>
              <a:rPr lang="uk-UA" sz="2000" b="1" dirty="0" smtClean="0"/>
              <a:t>Рішення ЄСПЛ</a:t>
            </a:r>
            <a:r>
              <a:rPr lang="ru-RU" sz="2000" b="1" dirty="0" smtClean="0"/>
              <a:t>«Альбу та </a:t>
            </a:r>
            <a:r>
              <a:rPr lang="ru-RU" sz="2000" b="1" dirty="0" err="1" smtClean="0"/>
              <a:t>інші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проти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Румунії</a:t>
            </a:r>
            <a:r>
              <a:rPr lang="ru-RU" sz="2000" b="1" dirty="0" smtClean="0"/>
              <a:t>».</a:t>
            </a:r>
          </a:p>
          <a:p>
            <a:pPr algn="just">
              <a:buNone/>
            </a:pPr>
            <a:endParaRPr lang="ru-RU" sz="800" b="1" dirty="0" smtClean="0"/>
          </a:p>
          <a:p>
            <a:pPr algn="just">
              <a:buFont typeface="Wingdings" pitchFamily="2" charset="2"/>
              <a:buChar char="q"/>
            </a:pPr>
            <a:r>
              <a:rPr lang="uk-UA" sz="2000" b="1" dirty="0" smtClean="0"/>
              <a:t>    </a:t>
            </a:r>
            <a:r>
              <a:rPr lang="uk-UA" sz="2000" dirty="0" smtClean="0"/>
              <a:t>П</a:t>
            </a:r>
            <a:r>
              <a:rPr lang="uk-UA" sz="2200" dirty="0" smtClean="0"/>
              <a:t>ринцип правової визначеності є одним із фундаментальних аспектів верховенства права;</a:t>
            </a:r>
          </a:p>
          <a:p>
            <a:pPr algn="just">
              <a:buFont typeface="Wingdings" pitchFamily="2" charset="2"/>
              <a:buChar char="§"/>
            </a:pPr>
            <a:r>
              <a:rPr lang="uk-UA" sz="2200" dirty="0" smtClean="0"/>
              <a:t>для того, щоб судове тлумачення відповідало вимогам Конвенції про захист прав людини і основоположних свобод, необхідно, щоб судові рішення були </a:t>
            </a:r>
            <a:r>
              <a:rPr lang="uk-UA" sz="2200" b="1" dirty="0" smtClean="0"/>
              <a:t>розумно передбачуваними </a:t>
            </a:r>
            <a:r>
              <a:rPr lang="uk-UA" sz="2000" b="1" i="1" dirty="0" smtClean="0"/>
              <a:t>(рішення ЄСПЛ «</a:t>
            </a:r>
            <a:r>
              <a:rPr lang="uk-UA" sz="2000" b="1" i="1" dirty="0" err="1" smtClean="0"/>
              <a:t>Брумереску</a:t>
            </a:r>
            <a:r>
              <a:rPr lang="uk-UA" sz="2000" b="1" i="1" dirty="0" smtClean="0"/>
              <a:t> проти Румунії») </a:t>
            </a:r>
            <a:r>
              <a:rPr lang="uk-UA" sz="2000" i="1" dirty="0" smtClean="0"/>
              <a:t>.</a:t>
            </a:r>
          </a:p>
          <a:p>
            <a:pPr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69001579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04088"/>
            <a:ext cx="8003232" cy="243688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b="1" dirty="0" smtClean="0">
                <a:solidFill>
                  <a:schemeClr val="tx1"/>
                </a:solidFill>
                <a:latin typeface="+mn-lt"/>
              </a:rPr>
              <a:t>Правова визначеність як складова принципу верховенства права</a:t>
            </a:r>
            <a:br>
              <a:rPr lang="uk-UA" sz="4000" b="1" dirty="0" smtClean="0">
                <a:solidFill>
                  <a:schemeClr val="tx1"/>
                </a:solidFill>
                <a:latin typeface="+mn-lt"/>
              </a:rPr>
            </a:br>
            <a:r>
              <a:rPr lang="uk-UA" sz="4000" b="1" dirty="0" smtClean="0">
                <a:solidFill>
                  <a:schemeClr val="tx1"/>
                </a:solidFill>
                <a:latin typeface="+mn-lt"/>
              </a:rPr>
              <a:t>(продовження)</a:t>
            </a:r>
            <a:r>
              <a:rPr lang="uk-UA" sz="3200" dirty="0" smtClean="0"/>
              <a:t/>
            </a:r>
            <a:br>
              <a:rPr lang="uk-UA" sz="3200" dirty="0" smtClean="0"/>
            </a:b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420888"/>
            <a:ext cx="8147248" cy="390371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endParaRPr lang="uk-UA" sz="1000" b="1" dirty="0" smtClean="0"/>
          </a:p>
          <a:p>
            <a:pPr algn="just">
              <a:buFont typeface="Wingdings" pitchFamily="2" charset="2"/>
              <a:buChar char="q"/>
            </a:pPr>
            <a:r>
              <a:rPr lang="uk-UA" sz="2000" b="1" dirty="0" smtClean="0"/>
              <a:t>      </a:t>
            </a:r>
            <a:r>
              <a:rPr lang="uk-UA" sz="2400" dirty="0" smtClean="0"/>
              <a:t>Розбіжності судових рішень за своєю природою є невід’ємним наслідком будь-якої судової системи, яка базується на мережі судів першої інстанції та апеляційних судів з повноваженнями в їх територіальній юрисдикції. Разом із тим роль найвищої судової інстанції полягає в тому, щоб вирішувати такі суперечності </a:t>
            </a:r>
            <a:r>
              <a:rPr lang="uk-UA" sz="2400" b="1" i="1" dirty="0" smtClean="0"/>
              <a:t>(рішення ЄСПЛ «</a:t>
            </a:r>
            <a:r>
              <a:rPr lang="uk-UA" sz="2400" b="1" i="1" dirty="0" err="1" smtClean="0"/>
              <a:t>Тудор</a:t>
            </a:r>
            <a:r>
              <a:rPr lang="uk-UA" sz="2400" b="1" i="1" dirty="0" smtClean="0"/>
              <a:t> проти Румунії»)</a:t>
            </a:r>
            <a:r>
              <a:rPr lang="uk-UA" sz="2400" dirty="0" smtClean="0"/>
              <a:t>.</a:t>
            </a:r>
          </a:p>
          <a:p>
            <a:pPr algn="just">
              <a:buFont typeface="Wingdings" pitchFamily="2" charset="2"/>
              <a:buChar char="q"/>
            </a:pPr>
            <a:endParaRPr lang="uk-UA" sz="900" dirty="0" smtClean="0"/>
          </a:p>
          <a:p>
            <a:pPr algn="ctr">
              <a:buNone/>
            </a:pPr>
            <a:r>
              <a:rPr lang="uk-UA" sz="2400" b="1" dirty="0" smtClean="0"/>
              <a:t>Формування єдиної </a:t>
            </a:r>
            <a:r>
              <a:rPr lang="uk-UA" sz="2400" b="1" dirty="0" err="1" smtClean="0"/>
              <a:t>правозастосовчої</a:t>
            </a:r>
            <a:r>
              <a:rPr lang="uk-UA" sz="2400" b="1" dirty="0" smtClean="0"/>
              <a:t> практики – шлях до підвищення довіри до суду!</a:t>
            </a:r>
          </a:p>
          <a:p>
            <a:pPr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69001579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04088"/>
            <a:ext cx="8075240" cy="2004832"/>
          </a:xfrm>
        </p:spPr>
        <p:txBody>
          <a:bodyPr>
            <a:normAutofit fontScale="90000"/>
          </a:bodyPr>
          <a:lstStyle/>
          <a:p>
            <a:pPr lvl="0" algn="ctr"/>
            <a:r>
              <a:rPr lang="uk-UA" sz="5300" b="1" dirty="0" smtClean="0">
                <a:solidFill>
                  <a:schemeClr val="tx1"/>
                </a:solidFill>
              </a:rPr>
              <a:t>Верховний Суд </a:t>
            </a:r>
            <a:r>
              <a:rPr lang="uk-UA" sz="4800" b="1" dirty="0" smtClean="0">
                <a:solidFill>
                  <a:schemeClr val="tx1"/>
                </a:solidFill>
              </a:rPr>
              <a:t>– </a:t>
            </a:r>
            <a:br>
              <a:rPr lang="uk-UA" sz="4800" b="1" dirty="0" smtClean="0">
                <a:solidFill>
                  <a:schemeClr val="tx1"/>
                </a:solidFill>
              </a:rPr>
            </a:br>
            <a:r>
              <a:rPr lang="uk-UA" sz="4400" b="1" dirty="0" smtClean="0">
                <a:solidFill>
                  <a:schemeClr val="tx1"/>
                </a:solidFill>
              </a:rPr>
              <a:t>єдина касаційна інстанція </a:t>
            </a:r>
            <a:r>
              <a:rPr lang="uk-UA" sz="3200" dirty="0" smtClean="0"/>
              <a:t/>
            </a:r>
            <a:br>
              <a:rPr lang="uk-UA" sz="3200" dirty="0" smtClean="0"/>
            </a:b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204864"/>
            <a:ext cx="8075240" cy="4119736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/>
              <a:t>Верховний Суд – </a:t>
            </a:r>
            <a:r>
              <a:rPr lang="ru-RU" dirty="0" err="1" smtClean="0"/>
              <a:t>найвищий</a:t>
            </a:r>
            <a:r>
              <a:rPr lang="ru-RU" dirty="0" smtClean="0"/>
              <a:t> суд у </a:t>
            </a:r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r>
              <a:rPr lang="ru-RU" dirty="0" err="1" smtClean="0"/>
              <a:t>судоустрою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b="1" dirty="0" err="1" smtClean="0"/>
              <a:t>сталість</a:t>
            </a:r>
            <a:r>
              <a:rPr lang="ru-RU" b="1" dirty="0" smtClean="0"/>
              <a:t> та </a:t>
            </a:r>
            <a:r>
              <a:rPr lang="ru-RU" b="1" dirty="0" err="1" smtClean="0"/>
              <a:t>єдність</a:t>
            </a:r>
            <a:r>
              <a:rPr lang="ru-RU" b="1" dirty="0" smtClean="0"/>
              <a:t> </a:t>
            </a:r>
            <a:r>
              <a:rPr lang="ru-RU" b="1" dirty="0" err="1" smtClean="0"/>
              <a:t>судової</a:t>
            </a:r>
            <a:r>
              <a:rPr lang="ru-RU" b="1" dirty="0" smtClean="0"/>
              <a:t> практики </a:t>
            </a:r>
            <a:r>
              <a:rPr lang="ru-RU" dirty="0" smtClean="0"/>
              <a:t>(</a:t>
            </a:r>
            <a:r>
              <a:rPr lang="uk-UA" dirty="0" smtClean="0"/>
              <a:t>єдина касаційна інстанція!) </a:t>
            </a:r>
            <a:r>
              <a:rPr lang="uk-UA" sz="2100" b="1" i="1" dirty="0" smtClean="0"/>
              <a:t>(ст. 36 ЗУ </a:t>
            </a:r>
            <a:r>
              <a:rPr lang="uk-UA" sz="2100" b="1" i="1" dirty="0" err="1" smtClean="0"/>
              <a:t>“Про</a:t>
            </a:r>
            <a:r>
              <a:rPr lang="uk-UA" sz="2100" b="1" i="1" dirty="0" smtClean="0"/>
              <a:t> судоустрій і статус </a:t>
            </a:r>
            <a:r>
              <a:rPr lang="uk-UA" sz="2100" b="1" i="1" dirty="0" err="1" smtClean="0"/>
              <a:t>суддів”</a:t>
            </a:r>
            <a:r>
              <a:rPr lang="uk-UA" sz="2100" b="1" i="1" dirty="0" smtClean="0"/>
              <a:t>)</a:t>
            </a:r>
          </a:p>
          <a:p>
            <a:pPr algn="just"/>
            <a:r>
              <a:rPr lang="uk-UA" dirty="0" smtClean="0"/>
              <a:t>Верховний Суд - здійснює правосуддя як суд касаційної інстанції (п.1 ч.2 ст.36) і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однакове</a:t>
            </a:r>
            <a:r>
              <a:rPr lang="ru-RU" dirty="0" smtClean="0"/>
              <a:t> </a:t>
            </a:r>
            <a:r>
              <a:rPr lang="ru-RU" dirty="0" err="1" smtClean="0"/>
              <a:t>застосування</a:t>
            </a:r>
            <a:r>
              <a:rPr lang="ru-RU" dirty="0" smtClean="0"/>
              <a:t> норм права судами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спеціалізацій</a:t>
            </a:r>
            <a:r>
              <a:rPr lang="uk-UA" dirty="0" smtClean="0"/>
              <a:t> (п.6 ч.2 ст.36):</a:t>
            </a:r>
          </a:p>
          <a:p>
            <a:pPr>
              <a:buNone/>
            </a:pPr>
            <a:r>
              <a:rPr lang="uk-UA" dirty="0" smtClean="0"/>
              <a:t>- </a:t>
            </a:r>
            <a:r>
              <a:rPr lang="uk-UA" i="1" dirty="0" smtClean="0"/>
              <a:t>ліквідуються 3 вищих спеціалізованих суди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69001579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04088"/>
            <a:ext cx="8075240" cy="2004832"/>
          </a:xfrm>
        </p:spPr>
        <p:txBody>
          <a:bodyPr>
            <a:normAutofit fontScale="90000"/>
          </a:bodyPr>
          <a:lstStyle/>
          <a:p>
            <a:pPr lvl="0" algn="ctr"/>
            <a:r>
              <a:rPr lang="uk-UA" sz="4800" b="1" dirty="0" smtClean="0">
                <a:solidFill>
                  <a:schemeClr val="tx1"/>
                </a:solidFill>
              </a:rPr>
              <a:t/>
            </a:r>
            <a:br>
              <a:rPr lang="uk-UA" sz="4800" b="1" dirty="0" smtClean="0">
                <a:solidFill>
                  <a:schemeClr val="tx1"/>
                </a:solidFill>
              </a:rPr>
            </a:b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</a:rPr>
              <a:t>Висновки</a:t>
            </a:r>
            <a:r>
              <a:rPr lang="uk-UA" sz="4000" b="1" dirty="0" smtClean="0">
                <a:solidFill>
                  <a:schemeClr val="tx1"/>
                </a:solidFill>
              </a:rPr>
              <a:t> Верховного Суду</a:t>
            </a: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</a:rPr>
              <a:t>щодо</a:t>
            </a: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</a:rPr>
              <a:t>застосування</a:t>
            </a:r>
            <a:r>
              <a:rPr lang="ru-RU" sz="4000" b="1" dirty="0" smtClean="0">
                <a:solidFill>
                  <a:schemeClr val="tx1"/>
                </a:solidFill>
              </a:rPr>
              <a:t> норм права </a:t>
            </a:r>
            <a:r>
              <a:rPr lang="uk-UA" sz="3200" dirty="0" smtClean="0"/>
              <a:t/>
            </a:r>
            <a:br>
              <a:rPr lang="uk-UA" sz="3200" dirty="0" smtClean="0"/>
            </a:b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204864"/>
            <a:ext cx="8075240" cy="411973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err="1" smtClean="0"/>
              <a:t>Висновки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застосування</a:t>
            </a:r>
            <a:r>
              <a:rPr lang="ru-RU" dirty="0" smtClean="0"/>
              <a:t> норм права, </a:t>
            </a:r>
            <a:r>
              <a:rPr lang="ru-RU" dirty="0" err="1" smtClean="0"/>
              <a:t>викладені</a:t>
            </a:r>
            <a:r>
              <a:rPr lang="ru-RU" dirty="0" smtClean="0"/>
              <a:t> у постановах Верховного Суду, </a:t>
            </a:r>
            <a:r>
              <a:rPr lang="ru-RU" b="1" dirty="0" err="1" smtClean="0"/>
              <a:t>є</a:t>
            </a:r>
            <a:r>
              <a:rPr lang="ru-RU" b="1" dirty="0" smtClean="0"/>
              <a:t> </a:t>
            </a:r>
            <a:r>
              <a:rPr lang="ru-RU" b="1" dirty="0" err="1" smtClean="0"/>
              <a:t>обов’язковими</a:t>
            </a:r>
            <a:r>
              <a:rPr lang="ru-RU" b="1" dirty="0" smtClean="0"/>
              <a:t> для </a:t>
            </a:r>
            <a:r>
              <a:rPr lang="ru-RU" b="1" dirty="0" err="1" smtClean="0"/>
              <a:t>всіх</a:t>
            </a:r>
            <a:r>
              <a:rPr lang="ru-RU" b="1" dirty="0" smtClean="0"/>
              <a:t> </a:t>
            </a:r>
            <a:r>
              <a:rPr lang="ru-RU" b="1" dirty="0" err="1" smtClean="0"/>
              <a:t>суб’єктів</a:t>
            </a:r>
            <a:r>
              <a:rPr lang="ru-RU" b="1" dirty="0" smtClean="0"/>
              <a:t> </a:t>
            </a:r>
            <a:r>
              <a:rPr lang="ru-RU" b="1" dirty="0" err="1" smtClean="0"/>
              <a:t>владних</a:t>
            </a:r>
            <a:r>
              <a:rPr lang="ru-RU" b="1" dirty="0" smtClean="0"/>
              <a:t> </a:t>
            </a:r>
            <a:r>
              <a:rPr lang="ru-RU" b="1" dirty="0" err="1" smtClean="0"/>
              <a:t>повноважень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застосовують</a:t>
            </a:r>
            <a:r>
              <a:rPr lang="ru-RU" dirty="0" smtClean="0"/>
              <a:t> у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нормативно-правовий</a:t>
            </a:r>
            <a:r>
              <a:rPr lang="ru-RU" dirty="0" smtClean="0"/>
              <a:t> акт,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відповідну</a:t>
            </a:r>
            <a:r>
              <a:rPr lang="ru-RU" dirty="0" smtClean="0"/>
              <a:t> норму права.</a:t>
            </a:r>
          </a:p>
          <a:p>
            <a:pPr algn="just"/>
            <a:r>
              <a:rPr lang="ru-RU" dirty="0" err="1" smtClean="0"/>
              <a:t>Висновки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застосування</a:t>
            </a:r>
            <a:r>
              <a:rPr lang="ru-RU" dirty="0" smtClean="0"/>
              <a:t> норм права, </a:t>
            </a:r>
            <a:r>
              <a:rPr lang="ru-RU" dirty="0" err="1" smtClean="0"/>
              <a:t>викладені</a:t>
            </a:r>
            <a:r>
              <a:rPr lang="ru-RU" dirty="0" smtClean="0"/>
              <a:t> у постановах Верховного Суду, </a:t>
            </a:r>
            <a:r>
              <a:rPr lang="ru-RU" b="1" dirty="0" err="1" smtClean="0"/>
              <a:t>враховуються</a:t>
            </a:r>
            <a:r>
              <a:rPr lang="ru-RU" b="1" dirty="0" smtClean="0"/>
              <a:t> </a:t>
            </a:r>
            <a:r>
              <a:rPr lang="ru-RU" b="1" dirty="0" err="1" smtClean="0"/>
              <a:t>іншими</a:t>
            </a:r>
            <a:r>
              <a:rPr lang="ru-RU" b="1" dirty="0" smtClean="0"/>
              <a:t> судами при </a:t>
            </a:r>
            <a:r>
              <a:rPr lang="ru-RU" b="1" dirty="0" err="1" smtClean="0"/>
              <a:t>застосуванні</a:t>
            </a:r>
            <a:r>
              <a:rPr lang="ru-RU" b="1" dirty="0" smtClean="0"/>
              <a:t> таких норм права</a:t>
            </a:r>
            <a:r>
              <a:rPr lang="ru-RU" dirty="0" smtClean="0"/>
              <a:t>. Суд </a:t>
            </a:r>
            <a:r>
              <a:rPr lang="ru-RU" dirty="0" err="1" smtClean="0"/>
              <a:t>має</a:t>
            </a:r>
            <a:r>
              <a:rPr lang="ru-RU" dirty="0" smtClean="0"/>
              <a:t> право </a:t>
            </a:r>
            <a:r>
              <a:rPr lang="ru-RU" dirty="0" err="1" smtClean="0"/>
              <a:t>відступити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правової</a:t>
            </a:r>
            <a:r>
              <a:rPr lang="ru-RU" dirty="0" smtClean="0"/>
              <a:t> </a:t>
            </a:r>
            <a:r>
              <a:rPr lang="ru-RU" dirty="0" err="1" smtClean="0"/>
              <a:t>позиції</a:t>
            </a:r>
            <a:r>
              <a:rPr lang="ru-RU" dirty="0" smtClean="0"/>
              <a:t>, </a:t>
            </a:r>
            <a:r>
              <a:rPr lang="ru-RU" dirty="0" err="1" smtClean="0"/>
              <a:t>викладеної</a:t>
            </a:r>
            <a:r>
              <a:rPr lang="ru-RU" dirty="0" smtClean="0"/>
              <a:t> </a:t>
            </a:r>
            <a:r>
              <a:rPr lang="ru-RU" dirty="0" err="1" smtClean="0"/>
              <a:t>Верховним</a:t>
            </a:r>
            <a:r>
              <a:rPr lang="ru-RU" dirty="0" smtClean="0"/>
              <a:t> Судом,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одночасним</a:t>
            </a:r>
            <a:r>
              <a:rPr lang="ru-RU" dirty="0" smtClean="0"/>
              <a:t> о </a:t>
            </a:r>
            <a:r>
              <a:rPr lang="ru-RU" dirty="0" err="1" smtClean="0"/>
              <a:t>наведенням</a:t>
            </a:r>
            <a:r>
              <a:rPr lang="ru-RU" dirty="0" smtClean="0"/>
              <a:t> </a:t>
            </a:r>
            <a:r>
              <a:rPr lang="ru-RU" dirty="0" err="1" smtClean="0"/>
              <a:t>відповідних</a:t>
            </a:r>
            <a:r>
              <a:rPr lang="ru-RU" dirty="0" smtClean="0"/>
              <a:t> </a:t>
            </a:r>
            <a:r>
              <a:rPr lang="ru-RU" dirty="0" err="1" smtClean="0"/>
              <a:t>мотивів</a:t>
            </a:r>
            <a:r>
              <a:rPr lang="ru-RU" dirty="0" smtClean="0"/>
              <a:t> </a:t>
            </a:r>
            <a:r>
              <a:rPr lang="uk-UA" sz="2300" b="1" i="1" dirty="0" smtClean="0"/>
              <a:t>(ч.5,6 ст.13 ЗУ </a:t>
            </a:r>
            <a:r>
              <a:rPr lang="uk-UA" sz="2300" b="1" i="1" dirty="0" err="1" smtClean="0"/>
              <a:t>“Про</a:t>
            </a:r>
            <a:r>
              <a:rPr lang="uk-UA" sz="2300" b="1" i="1" dirty="0" smtClean="0"/>
              <a:t> судоустрій і статус </a:t>
            </a:r>
            <a:r>
              <a:rPr lang="uk-UA" sz="2300" b="1" i="1" dirty="0" err="1" smtClean="0"/>
              <a:t>суддів”</a:t>
            </a:r>
            <a:r>
              <a:rPr lang="uk-UA" sz="2300" b="1" i="1" smtClean="0"/>
              <a:t>).</a:t>
            </a:r>
            <a:endParaRPr lang="uk-UA" sz="23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569001579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2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157592" cy="1944216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Процесуальні механізми забезпечення єдності судової практики </a:t>
            </a:r>
            <a:br>
              <a:rPr lang="uk-UA" sz="3600" b="1" dirty="0" smtClean="0">
                <a:solidFill>
                  <a:schemeClr val="tx1"/>
                </a:solidFill>
              </a:rPr>
            </a:br>
            <a:r>
              <a:rPr lang="uk-UA" sz="3600" b="1" dirty="0" smtClean="0">
                <a:solidFill>
                  <a:schemeClr val="tx1"/>
                </a:solidFill>
              </a:rPr>
              <a:t>новим Верховим Судом</a:t>
            </a:r>
            <a:endParaRPr lang="uk-UA" sz="3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708920"/>
            <a:ext cx="8147248" cy="352839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dirty="0" smtClean="0"/>
              <a:t> </a:t>
            </a:r>
          </a:p>
          <a:p>
            <a:pPr algn="just"/>
            <a:r>
              <a:rPr lang="uk-UA" dirty="0" smtClean="0"/>
              <a:t>Справа переглядається лише один раз;</a:t>
            </a:r>
          </a:p>
          <a:p>
            <a:pPr algn="just"/>
            <a:r>
              <a:rPr lang="uk-UA" dirty="0" smtClean="0"/>
              <a:t>Справа розглядається колегією суду у складі 3-х або іншої непарної кількості суддів (5, 7, 9, 11)</a:t>
            </a:r>
          </a:p>
          <a:p>
            <a:pPr algn="just"/>
            <a:r>
              <a:rPr lang="uk-UA" dirty="0" smtClean="0"/>
              <a:t>Розгляд палатою, об'єднаною палатою, Великою Палатою</a:t>
            </a:r>
          </a:p>
          <a:p>
            <a:pPr lvl="0"/>
            <a:r>
              <a:rPr lang="uk-UA" dirty="0" smtClean="0"/>
              <a:t>Інститут «</a:t>
            </a:r>
            <a:r>
              <a:rPr lang="uk-UA" dirty="0" err="1" smtClean="0"/>
              <a:t>overruling</a:t>
            </a:r>
            <a:r>
              <a:rPr lang="uk-UA" dirty="0" smtClean="0"/>
              <a:t>».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08837968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04088"/>
            <a:ext cx="8003232" cy="1356760"/>
          </a:xfrm>
        </p:spPr>
        <p:txBody>
          <a:bodyPr>
            <a:normAutofit fontScale="90000"/>
          </a:bodyPr>
          <a:lstStyle/>
          <a:p>
            <a:pPr lvl="0" algn="ctr"/>
            <a:r>
              <a:rPr lang="uk-UA" sz="4800" b="1" dirty="0" smtClean="0">
                <a:solidFill>
                  <a:schemeClr val="tx1"/>
                </a:solidFill>
              </a:rPr>
              <a:t>Інститут «</a:t>
            </a:r>
            <a:r>
              <a:rPr lang="en-US" sz="4800" b="1" dirty="0" smtClean="0">
                <a:solidFill>
                  <a:schemeClr val="tx1"/>
                </a:solidFill>
              </a:rPr>
              <a:t>overruling»</a:t>
            </a:r>
            <a:r>
              <a:rPr lang="uk-UA" sz="4800" b="1" dirty="0" smtClean="0">
                <a:solidFill>
                  <a:schemeClr val="tx1"/>
                </a:solidFill>
              </a:rPr>
              <a:t> </a:t>
            </a:r>
            <a:r>
              <a:rPr lang="uk-UA" sz="3200" dirty="0" smtClean="0"/>
              <a:t/>
            </a:r>
            <a:br>
              <a:rPr lang="uk-UA" sz="3200" dirty="0" smtClean="0"/>
            </a:b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700808"/>
            <a:ext cx="8075240" cy="462379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dirty="0" smtClean="0"/>
              <a:t>Колегія Верховного Суду, що розглядає справу в касаційному порядку, має право передати справу на розгляд палати, об’єднаної палати чи Великої палати Верховного Суду, якщо </a:t>
            </a:r>
            <a:r>
              <a:rPr lang="uk-UA" b="1" dirty="0" smtClean="0"/>
              <a:t>суд касаційної інстанції вважатиме за необхідне відступити від висновку щодо застосування норми права </a:t>
            </a:r>
            <a:r>
              <a:rPr lang="uk-UA" dirty="0" smtClean="0"/>
              <a:t>у подібних правовідносинах, викладеного в раніше ухваленому рішенні палати, об’єднаної палати чи Великої Палати Верховного Суду (ст. 303 ГПК, ст. 403 ЦПК, ст. 346 КАС, ст. 434-1 КПК).</a:t>
            </a:r>
          </a:p>
          <a:p>
            <a:pPr algn="just">
              <a:buFont typeface="Arial" pitchFamily="34" charset="0"/>
              <a:buChar char="•"/>
            </a:pPr>
            <a:r>
              <a:rPr lang="uk-UA" dirty="0" smtClean="0"/>
              <a:t>Справа підлягає передачі на розгляд Великої Палати Верховного Суду у всіх випадках, коли учасник справи оскаржує судове рішення з підстав </a:t>
            </a:r>
            <a:r>
              <a:rPr lang="uk-UA" b="1" dirty="0" smtClean="0"/>
              <a:t>порушення правил предметної юрисдикції.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69001579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7cedb58862192a3599aab42f4574b6fa3fc2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2077</TotalTime>
  <Words>755</Words>
  <Application>Microsoft Office PowerPoint</Application>
  <PresentationFormat>Экран (4:3)</PresentationFormat>
  <Paragraphs>59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  Забезпечення єдності судової практики в контексті судової реформи в Україні </vt:lpstr>
      <vt:lpstr>  </vt:lpstr>
      <vt:lpstr>Зміна конституційних засад судочинства</vt:lpstr>
      <vt:lpstr>Правова визначеність як складова принципу верховенства права </vt:lpstr>
      <vt:lpstr>Правова визначеність як складова принципу верховенства права (продовження) </vt:lpstr>
      <vt:lpstr>Верховний Суд –  єдина касаційна інстанція  </vt:lpstr>
      <vt:lpstr>  Висновки Верховного Суду щодо застосування норм права  </vt:lpstr>
      <vt:lpstr>Процесуальні механізми забезпечення єдності судової практики  новим Верховим Судом</vt:lpstr>
      <vt:lpstr>Інститут «overruling»  </vt:lpstr>
      <vt:lpstr>Процесуальні фільтри для касаційного оскарження судових рішень</vt:lpstr>
      <vt:lpstr>Запровадження інституту типових та зразкових справ  (адміністративне судочинство)</vt:lpstr>
      <vt:lpstr>Перегляд судових рішень у зв’язку з виключними обставинами</vt:lpstr>
      <vt:lpstr>Запровадження конституційної скарги</vt:lpstr>
      <vt:lpstr>Дякую за увагу!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РЕАЛІЗАЦІЯ ОКРЕМИХ ПОЛОЖЕНЬ КРИМІНАЛЬНОГО ПРОЦЕСУАЛЬНОГО КОДЕКСУ УКРАЇНИ, ЯКІ СТОСУЮТЬСЯ ДІЯЛЬНОСТІ ДЕРЖАВНОЇ ПЕНІТЕНЦІАРНОЇ СЛУЖБИ УКРАЇНИ</dc:title>
  <dc:creator>Unnown</dc:creator>
  <cp:lastModifiedBy>Яцунський Георгій Олегович</cp:lastModifiedBy>
  <cp:revision>328</cp:revision>
  <cp:lastPrinted>2016-12-08T15:39:38Z</cp:lastPrinted>
  <dcterms:created xsi:type="dcterms:W3CDTF">2012-07-11T07:50:02Z</dcterms:created>
  <dcterms:modified xsi:type="dcterms:W3CDTF">2017-12-07T09:06:30Z</dcterms:modified>
</cp:coreProperties>
</file>