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315" r:id="rId2"/>
    <p:sldId id="316" r:id="rId3"/>
    <p:sldId id="317" r:id="rId4"/>
    <p:sldId id="342" r:id="rId5"/>
    <p:sldId id="322" r:id="rId6"/>
    <p:sldId id="328" r:id="rId7"/>
    <p:sldId id="343" r:id="rId8"/>
    <p:sldId id="344" r:id="rId9"/>
    <p:sldId id="345" r:id="rId10"/>
    <p:sldId id="346" r:id="rId11"/>
    <p:sldId id="347" r:id="rId12"/>
    <p:sldId id="349" r:id="rId13"/>
    <p:sldId id="350" r:id="rId14"/>
    <p:sldId id="351" r:id="rId15"/>
    <p:sldId id="352" r:id="rId16"/>
    <p:sldId id="334" r:id="rId17"/>
    <p:sldId id="341" r:id="rId18"/>
    <p:sldId id="339" r:id="rId19"/>
    <p:sldId id="280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9A469-5DC6-4355-B2DF-99827BDF2CE1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799569484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C0ED31-1626-444F-AD97-3BF8234AF167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926373962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37E28D-8A32-48AB-AAEC-F5AE89EB61AB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066015238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56E75D-EDE8-458A-8543-F870D6353565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015823752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E6FA26-C928-48A2-A4A2-819102BE24DC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227322131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0A9964-86C8-4DCB-A1D5-069408A21AF7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373078280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B6560D-D7B6-4625-94B7-387149D66895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294238807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2A56D1-067F-4338-BA58-D79FE88CE3EE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964302409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CB863-EDE0-4300-B5E3-B155D13D18C7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879549010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C67CE3-8252-43F1-AC2A-F11FF9475068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575513450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6E4D56-36FC-4423-8BFD-C6CD02D6DB0F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81029197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79F3715-04D8-4B49-BE6D-B388B4152A9E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2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ransition spd="slow">
    <p:wheel spokes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/>
          <a:lstStyle/>
          <a:p>
            <a:r>
              <a:rPr lang="uk-UA" sz="2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Мета </a:t>
            </a:r>
            <a:r>
              <a:rPr lang="uk-UA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 ТЦ </a:t>
            </a:r>
            <a:endParaRPr lang="uk-UA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256584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науково-методичне забезпечення проведення </a:t>
            </a: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ВККСУ відбіркових іспитів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кваліфікаційний іспитів, кваліфікаційного оцінювання суддів </a:t>
            </a: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кандидатів на посаду судді), а саме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програм іспитів/оцінювань суддів (кандидатів на посаду судді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порядку формування та використання банку (баз) завдань (тестових запитань, практичних завдань тощо) для іспитів/оцінювань суддів (кандидатів на посаду судді), проведення апробації завдань та передача їх для використання до кваліфікаційного органу (</a:t>
            </a: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органу</a:t>
            </a: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 сертифікації</a:t>
            </a: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0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пропозицій щодо форми завдань для іспитів/оцінювань суддів (кандидатів на посаду судді), критеріїв оцінювання результатів виконання таких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endParaRPr lang="uk-UA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9319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504055"/>
          </a:xfrm>
        </p:spPr>
        <p:txBody>
          <a:bodyPr/>
          <a:lstStyle/>
          <a:p>
            <a:r>
              <a:rPr lang="uk-UA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ТЦ</a:t>
            </a:r>
            <a:endParaRPr lang="uk-UA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609329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уніфікованих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науково–методичних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підходів до організації, проведення та встановлення результатів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іспитів/оцінювань суддів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(кандидатів на посаду судді) з метою забезпечення права осіб на рівний доступ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суддівської професії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видання методичних та інформаційних матеріалів з питань проведення іспитів/оцінювань суддів (кандидатів на посаду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 якості тестових інструментів, використовуваних для отримання даних для оцінки кваліфікаційним органом відповідності суддів/кандидатів на посаду судді критеріям, визначених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кваліфікаційного органу статистичною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аналітичною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інформацією, необхідною для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 рішень щодо встановлення результатів іспитів/оцінювань суддів (кандидатів на посаду судді)</a:t>
            </a:r>
            <a:endParaRPr lang="uk-UA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4481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1"/>
            <a:ext cx="8229600" cy="592409"/>
          </a:xfrm>
        </p:spPr>
        <p:txBody>
          <a:bodyPr/>
          <a:lstStyle/>
          <a:p>
            <a:r>
              <a:rPr lang="uk-UA" sz="32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</a:t>
            </a:r>
            <a:r>
              <a:rPr lang="uk-UA" sz="3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вимірювання </a:t>
            </a:r>
            <a:endParaRPr lang="uk-UA" sz="3200" dirty="0">
              <a:solidFill>
                <a:srgbClr val="FFC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976664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ході екзаменування кадрів для суддівської системи </a:t>
            </a:r>
            <a:endParaRPr lang="en-US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(відповідно до професійної мови текстологів, </a:t>
            </a:r>
            <a:r>
              <a:rPr lang="en-US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конструкт, що вимірюється при оцінюванні</a:t>
            </a:r>
            <a:r>
              <a:rPr lang="en-US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може бути:</a:t>
            </a:r>
            <a:endParaRPr lang="en-US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загальних теоретичних знань кандидата на посаду судді у сфері права,рівень володіння ним державною мовою, особисті морально-психологічні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en-US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кандидата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(при відбірковому іспиті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4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знань, практичних навичок та умінь у застосуванні закону та веденні судового засідання (при кваліфікаційному іспиті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судді (кандидата на посаду судді) здійснювати правосуддя у відповідному суді за критеріями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  <a:r>
              <a:rPr lang="en-US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професійної, особистої, соціальної тощо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en-US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етики, доброчесності (при кваліфікаційному оцінюванні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4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4154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0975"/>
            <a:ext cx="8229600" cy="727745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Напрямки роботи ТЦ</a:t>
            </a:r>
            <a:endParaRPr lang="uk-UA" dirty="0">
              <a:solidFill>
                <a:srgbClr val="FFC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повинен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стати ядром з підготовки правничих тестових матеріалів (тестових запитань, модельних судових справ, практичних завдань тощо) на постійній основі в рамках поточної діяльності цього підрозділу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</a:t>
            </a:r>
            <a:endParaRPr lang="en-US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ахівці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ТЦ повинні бути професійними юристами із достатнім досвідом професійної роботи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професійною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репутацією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ритично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 є залучення до підготовки матеріалів професійних суддів із відповідних судових </a:t>
            </a:r>
            <a:r>
              <a:rPr lang="uk-UA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спеціалізацій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оскільки звичайних академічних знань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буде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</a:t>
            </a:r>
            <a:endParaRPr lang="uk-UA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оцільно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 віднаходити донорську підтримку для підтримання та підвищення кваліфікації фахівців ТЦ з питань психометрії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тестології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тощо,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 не пов’язані із професійними правничими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знаннями</a:t>
            </a:r>
            <a:endParaRPr lang="uk-UA" sz="24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5466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619268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апробацій тестових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доцільно,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щоб такі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апробації відбувались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поточному процесі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суддів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Національній школі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бути забезпечено належну мотивацію учасників апробації, особливо у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 складення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апробаційних тестів, частина з яких за тематикою не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буде відповідати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тематиці підготовки суддів та/або їх спеціалізації (тобто, частина апробацій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буде проходити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контролю залишкових знань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генерації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екзаменаційних модулів (наприклад, для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апробації тощо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забезпечуючи при цьому дотримання строків проведення тестування, умов такого тестування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конфіденційність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тестових матеріалів, а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 процесу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тестування та його результатів.</a:t>
            </a:r>
          </a:p>
        </p:txBody>
      </p:sp>
      <p:sp>
        <p:nvSpPr>
          <p:cNvPr id="4" name="Стрелка вниз 3"/>
          <p:cNvSpPr>
            <a:spLocks noGrp="1"/>
          </p:cNvSpPr>
          <p:nvPr>
            <p:ph type="title"/>
          </p:nvPr>
        </p:nvSpPr>
        <p:spPr>
          <a:xfrm>
            <a:off x="3635896" y="188640"/>
            <a:ext cx="2088232" cy="864096"/>
          </a:xfrm>
          <a:prstGeom prst="downArrow">
            <a:avLst>
              <a:gd name="adj1" fmla="val 50000"/>
              <a:gd name="adj2" fmla="val 49131"/>
            </a:avLst>
          </a:prstGeom>
          <a:solidFill>
            <a:srgbClr val="00B05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uk-UA" dirty="0" smtClean="0"/>
              <a:t>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918584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58899"/>
          </a:xfrm>
        </p:spPr>
        <p:txBody>
          <a:bodyPr/>
          <a:lstStyle/>
          <a:p>
            <a:r>
              <a:rPr lang="uk-UA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Майбутнє ТЦ </a:t>
            </a:r>
            <a:endParaRPr lang="uk-UA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064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естологічний центр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перспективі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стати науковою базою для визначення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ВККСУ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обґрунтованими методиками прохідних балів для різних видів тестувань, наприклад, за методами: </a:t>
            </a:r>
            <a:r>
              <a:rPr lang="uk-UA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Nedelsky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Ebel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Angoff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Журнальний (</a:t>
            </a:r>
            <a:r>
              <a:rPr lang="uk-UA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bookmark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endParaRPr lang="uk-UA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 аналіз тестових матеріалів: предметний (через професійних практикуючих юристів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технічний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(аналіз за сучасною теорією тестів IRT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uk-UA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 мають оволоділи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методиками процедур вирівнювання (</a:t>
            </a:r>
            <a:r>
              <a:rPr lang="uk-UA" sz="2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equating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uk-UA" sz="2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шкалювання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підготовки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опрацювання технічних звітів за результатами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тестування/апробації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розглядали висновки </a:t>
            </a:r>
            <a:r>
              <a:rPr lang="uk-UA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фахівців-психометристів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щодо надійності результатів тестування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психометричної якості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тестування</a:t>
            </a:r>
            <a:endParaRPr lang="uk-UA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685882"/>
      </p:ext>
    </p:extLst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Регулярне оцінювання судді</a:t>
            </a:r>
            <a:endParaRPr lang="ru-RU" altLang="uk-UA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5106789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uk-UA" altLang="uk-UA" sz="2500" i="1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>
              <a:buFont typeface="Wingdings" pitchFamily="2" charset="2"/>
              <a:buNone/>
            </a:pPr>
            <a:r>
              <a:rPr lang="uk-UA" altLang="uk-UA" sz="25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altLang="uk-UA" sz="25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altLang="uk-UA" sz="2400" dirty="0" smtClean="0">
                <a:latin typeface="Times New Roman" pitchFamily="18" charset="0"/>
                <a:cs typeface="Times New Roman" pitchFamily="18" charset="0"/>
              </a:rPr>
              <a:t>З метою виявлення індивідуальних потреб судді щодо вдосконалення, стимулювання його до підтримання кваліфікації на належному рівні та професійного зростання в новій редакції  Закону України “Про судоустрій і статус суддів” передбачено регулярне оцінювання </a:t>
            </a:r>
            <a:r>
              <a:rPr lang="uk-UA" altLang="uk-UA" sz="2400" dirty="0" smtClean="0">
                <a:latin typeface="Times New Roman" pitchFamily="18" charset="0"/>
                <a:cs typeface="Times New Roman" pitchFamily="18" charset="0"/>
              </a:rPr>
              <a:t>судді.</a:t>
            </a:r>
            <a:endParaRPr lang="uk-UA" alt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altLang="uk-UA" sz="2400" dirty="0" smtClean="0">
                <a:latin typeface="Times New Roman" pitchFamily="18" charset="0"/>
                <a:cs typeface="Times New Roman" pitchFamily="18" charset="0"/>
              </a:rPr>
              <a:t>		Регулярне оцінювання судді проводиться за результатами кожного тренінгу під час підготовки в Національній школі суддів України викладачами (тренерами) Національної школи суддів України за результатами шляхом заповнення анкети.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r>
              <a:rPr lang="uk-UA" altLang="uk-UA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uk-UA" alt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порядку та методології регулярного              оцінювання та </a:t>
            </a:r>
            <a:r>
              <a:rPr lang="uk-UA" altLang="uk-UA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самооцінювання</a:t>
            </a:r>
            <a:r>
              <a:rPr lang="uk-UA" alt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судді</a:t>
            </a:r>
            <a:r>
              <a:rPr lang="uk-UA" altLang="uk-UA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uk-UA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uk-UA" sz="28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903913"/>
          </a:xfrm>
        </p:spPr>
        <p:txBody>
          <a:bodyPr/>
          <a:lstStyle/>
          <a:p>
            <a:pPr marL="0" algn="just">
              <a:buFont typeface="Wingdings" pitchFamily="2" charset="2"/>
              <a:buNone/>
            </a:pPr>
            <a:r>
              <a:rPr lang="uk-UA" altLang="uk-UA" dirty="0" smtClean="0"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altLang="uk-UA" sz="2000" dirty="0" smtClean="0">
                <a:latin typeface="Times New Roman" pitchFamily="18" charset="0"/>
                <a:cs typeface="Times New Roman" pitchFamily="18" charset="0"/>
              </a:rPr>
              <a:t>Проект підготовлений робочою групою Національної школи суддів України передбачає, що:</a:t>
            </a:r>
          </a:p>
          <a:p>
            <a:pPr marL="0" algn="just">
              <a:buFont typeface="Wingdings" pitchFamily="2" charset="2"/>
              <a:buNone/>
            </a:pPr>
            <a:r>
              <a:rPr lang="uk-UA" altLang="uk-UA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Результати оцінювання судді використовуються самим суддею, який пройшов регулярне оцінювання, Вищою кваліфікаційною комісією суддів України та Національною школою суддів України для: </a:t>
            </a:r>
          </a:p>
          <a:p>
            <a:pPr marL="0" algn="just">
              <a:buFont typeface="Wingdings" pitchFamily="2" charset="2"/>
              <a:buNone/>
            </a:pPr>
            <a:r>
              <a:rPr lang="uk-UA" altLang="uk-UA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altLang="uk-UA" sz="2000" dirty="0" smtClean="0">
                <a:latin typeface="Times New Roman" pitchFamily="18" charset="0"/>
                <a:cs typeface="Times New Roman" pitchFamily="18" charset="0"/>
              </a:rPr>
              <a:t>заохочення суддів до підвищення кваліфікації і вдосконалення суддівських навичок, а також професійного та кар’єрного зростання судді </a:t>
            </a:r>
          </a:p>
          <a:p>
            <a:pPr marL="0" algn="just">
              <a:buFont typeface="Wingdings" pitchFamily="2" charset="2"/>
              <a:buNone/>
            </a:pPr>
            <a:r>
              <a:rPr lang="uk-UA" altLang="uk-UA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altLang="uk-UA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проведення підготовки суддів відповідно до необхідності вдосконалення їхніх знань, вмінь і навичок залежно від досвіду роботи суддів, рівня та спеціалізації суду, де вони працюють, а також з урахуванням виявлених індивідуальних потреб суддів</a:t>
            </a:r>
          </a:p>
          <a:p>
            <a:pPr marL="0" algn="just">
              <a:buFont typeface="Wingdings" pitchFamily="2" charset="2"/>
              <a:buNone/>
            </a:pPr>
            <a:r>
              <a:rPr lang="uk-UA" altLang="uk-UA" sz="2000" dirty="0" smtClean="0">
                <a:latin typeface="Times New Roman" pitchFamily="18" charset="0"/>
                <a:cs typeface="Times New Roman" pitchFamily="18" charset="0"/>
              </a:rPr>
              <a:t>	удосконалення вмінь і навичок судді та стимулювання його професійного зростання за наслідками врахування результатів оцінювання судді іншими суддями та незалежного оцінювання громадськими організаціями роботи судді у відкритих судових засіданнях </a:t>
            </a:r>
            <a:endParaRPr lang="ru-RU" alt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Font typeface="Wingdings" pitchFamily="2" charset="2"/>
              <a:buNone/>
            </a:pPr>
            <a:endParaRPr lang="ru-RU" alt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Font typeface="Wingdings" pitchFamily="2" charset="2"/>
              <a:buNone/>
            </a:pPr>
            <a:r>
              <a:rPr lang="uk-UA" altLang="uk-UA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buFont typeface="Wingdings" pitchFamily="2" charset="2"/>
              <a:buNone/>
            </a:pPr>
            <a:endParaRPr lang="ru-RU" altLang="uk-UA" dirty="0" smtClean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Анкета оцінювання суддів</a:t>
            </a:r>
            <a:endParaRPr lang="ru-RU" altLang="uk-UA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974"/>
            <a:ext cx="8229600" cy="5256361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uk-UA" altLang="uk-UA" dirty="0" smtClean="0"/>
              <a:t>		</a:t>
            </a:r>
            <a:r>
              <a:rPr lang="uk-UA" altLang="uk-UA" sz="1800" dirty="0" smtClean="0">
                <a:latin typeface="Times New Roman" pitchFamily="18" charset="0"/>
                <a:cs typeface="Times New Roman" pitchFamily="18" charset="0"/>
              </a:rPr>
              <a:t>Згідно з наказом ректора Національної школи суддів України №33 від 23 червня 2016 року “Про внесення змін до наказу від 21.05.2016 № 26 затверджено форму анкети оцінювання судді за результатами тренінгу під час підготовки в Національній школі суддів України, яка містить, зокрема: </a:t>
            </a:r>
          </a:p>
          <a:p>
            <a:pPr algn="just">
              <a:buFont typeface="Wingdings" pitchFamily="2" charset="2"/>
              <a:buNone/>
            </a:pPr>
            <a:endParaRPr lang="uk-UA" alt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uk-UA" alt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Рекомендації судді - учаснику тренінгу щодо напрямків самовдосконалення (опрацювати певні теми у галузі цивільного, адміністративного, кримінального, господарського права та/або процесу; додатково ознайомитися з судовою практикою щодо особливостей розгляду окремих категорій судових справ; взяти участь у науковій та/або викладацькій діяльності в Національній школі суддів України з тематики та інше)</a:t>
            </a:r>
          </a:p>
          <a:p>
            <a:pPr marL="0" indent="0" algn="just">
              <a:buNone/>
            </a:pPr>
            <a:endParaRPr lang="uk-UA" altLang="uk-UA" sz="1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uk-UA" altLang="uk-UA" sz="1800" dirty="0" smtClean="0">
                <a:latin typeface="Times New Roman" pitchFamily="18" charset="0"/>
                <a:cs typeface="Times New Roman" pitchFamily="18" charset="0"/>
              </a:rPr>
              <a:t>Рекомендації судді - учаснику тренінгу щодо проходження додаткового навчання (взяти участь у курсі дистанційного навчання; взяти участь у семінарах (круглих столах) Національної школи суддів України з метою підвищення кваліфікації)</a:t>
            </a:r>
          </a:p>
          <a:p>
            <a:pPr algn="just">
              <a:buFont typeface="Wingdings" pitchFamily="2" charset="2"/>
              <a:buNone/>
            </a:pPr>
            <a:r>
              <a:rPr lang="uk-UA" altLang="uk-UA" sz="20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>
              <a:buFont typeface="Wingdings" pitchFamily="2" charset="2"/>
              <a:buNone/>
            </a:pPr>
            <a:endParaRPr lang="uk-UA" alt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uk-UA" altLang="uk-UA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</a:pPr>
            <a:endParaRPr lang="ru-RU" altLang="uk-UA" sz="28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Wingdings" pitchFamily="2" charset="2"/>
              <a:buNone/>
            </a:pPr>
            <a:endParaRPr lang="ru-RU" altLang="uk-UA" sz="28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</a:pPr>
            <a:endParaRPr lang="ru-RU" altLang="uk-UA" sz="480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ru-RU" altLang="uk-UA" sz="480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 Щиро подякував за увагу!</a:t>
            </a:r>
          </a:p>
          <a:p>
            <a:pPr marL="0" indent="0" algn="ctr">
              <a:buFont typeface="Wingdings" pitchFamily="2" charset="2"/>
              <a:buNone/>
            </a:pPr>
            <a:endParaRPr lang="ru-RU" altLang="uk-UA" sz="480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51520" y="620688"/>
            <a:ext cx="3550843" cy="2304256"/>
          </a:xfrm>
          <a:prstGeom prst="ellipse">
            <a:avLst/>
          </a:prstGeom>
          <a:blipFill>
            <a:blip r:embed="rId2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3644900"/>
            <a:ext cx="4537075" cy="3484031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uk-UA" altLang="uk-U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Мазурок</a:t>
            </a:r>
            <a:endParaRPr lang="uk-UA" alt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uk-UA" altLang="uk-UA" b="1" i="1" dirty="0"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 eaLnBrk="1" hangingPunct="1"/>
            <a:r>
              <a:rPr lang="uk-UA" altLang="uk-UA" b="1" i="1" dirty="0" smtClean="0">
                <a:latin typeface="Times New Roman" pitchFamily="18" charset="0"/>
                <a:cs typeface="Times New Roman" pitchFamily="18" charset="0"/>
              </a:rPr>
              <a:t>Національної </a:t>
            </a:r>
            <a:r>
              <a:rPr lang="uk-UA" altLang="uk-UA" b="1" i="1" dirty="0">
                <a:latin typeface="Times New Roman" pitchFamily="18" charset="0"/>
                <a:cs typeface="Times New Roman" pitchFamily="18" charset="0"/>
              </a:rPr>
              <a:t>школи суддів України</a:t>
            </a:r>
            <a:endParaRPr lang="uk-UA" altLang="uk-UA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uk-UA" altLang="uk-UA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Круглий стіл </a:t>
            </a:r>
            <a:endParaRPr lang="uk-UA" altLang="uk-UA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uk-UA" altLang="uk-UA" b="1" i="1" dirty="0" smtClean="0">
                <a:latin typeface="Times New Roman" pitchFamily="18" charset="0"/>
                <a:cs typeface="Times New Roman" pitchFamily="18" charset="0"/>
              </a:rPr>
              <a:t>Відображення практики </a:t>
            </a:r>
          </a:p>
          <a:p>
            <a:pPr algn="ctr" eaLnBrk="1" hangingPunct="1"/>
            <a:r>
              <a:rPr lang="uk-UA" altLang="uk-UA" b="1" i="1" dirty="0" smtClean="0">
                <a:latin typeface="Times New Roman" pitchFamily="18" charset="0"/>
                <a:cs typeface="Times New Roman" pitchFamily="18" charset="0"/>
              </a:rPr>
              <a:t>Європейського суду з прав людини в завданнях для кваліфікаційного оцінювання суддів в Україні </a:t>
            </a:r>
            <a:endParaRPr lang="uk-UA" alt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uk-UA" altLang="uk-UA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місто Київ</a:t>
            </a:r>
          </a:p>
          <a:p>
            <a:pPr algn="ctr" eaLnBrk="1" hangingPunct="1"/>
            <a:r>
              <a:rPr lang="uk-UA" altLang="uk-UA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uk-UA" altLang="uk-UA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вересня 2016 року</a:t>
            </a:r>
          </a:p>
          <a:p>
            <a:pPr algn="ctr" eaLnBrk="1" hangingPunct="1"/>
            <a:endParaRPr lang="uk-UA" altLang="uk-UA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uk-UA" altLang="uk-UA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3" descr="Безымянный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32040" y="2780928"/>
            <a:ext cx="4108770" cy="3952209"/>
          </a:xfrm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067944" y="980728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Національної школи суддів України щодо забезпечення проведення кваліфікаційного оцінювання суддів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279525"/>
          </a:xfrm>
        </p:spPr>
        <p:txBody>
          <a:bodyPr/>
          <a:lstStyle/>
          <a:p>
            <a:r>
              <a:rPr lang="ru-RU" altLang="uk-UA" sz="40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НАЦІОНАЛЬНА ШКОЛА СУДДІВ УКРАЇНИ</a:t>
            </a:r>
            <a:endParaRPr lang="ru-RU" altLang="uk-UA" sz="400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895850"/>
          </a:xfrm>
        </p:spPr>
        <p:txBody>
          <a:bodyPr/>
          <a:lstStyle/>
          <a:p>
            <a:pPr algn="ctr">
              <a:buNone/>
            </a:pPr>
            <a:endParaRPr lang="uk-UA" alt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altLang="uk-UA" sz="2800" dirty="0" smtClean="0"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uk-UA" altLang="uk-UA" sz="2800" dirty="0">
                <a:latin typeface="Times New Roman" pitchFamily="18" charset="0"/>
                <a:cs typeface="Times New Roman" pitchFamily="18" charset="0"/>
              </a:rPr>
              <a:t>державною установою із спеціальним статусом </a:t>
            </a:r>
            <a:endParaRPr lang="uk-UA" alt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altLang="uk-UA" sz="28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altLang="uk-UA" sz="2800" dirty="0">
                <a:latin typeface="Times New Roman" pitchFamily="18" charset="0"/>
                <a:cs typeface="Times New Roman" pitchFamily="18" charset="0"/>
              </a:rPr>
              <a:t>системі правосуддя, яка забезпечує підготовку висококваліфікованих кадрів для системи правосуддя та здійснює </a:t>
            </a:r>
            <a:r>
              <a:rPr lang="uk-UA" altLang="uk-UA" sz="2800" dirty="0" smtClean="0">
                <a:latin typeface="Times New Roman" pitchFamily="18" charset="0"/>
                <a:cs typeface="Times New Roman" pitchFamily="18" charset="0"/>
              </a:rPr>
              <a:t>науково–дослідну діяльність</a:t>
            </a:r>
            <a:r>
              <a:rPr lang="uk-UA" altLang="uk-UA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uk-UA" altLang="uk-UA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Результат пошуку зображень за запитом &quot;національна школа суддів&quot;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84168" y="4797152"/>
            <a:ext cx="270510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r>
              <a:rPr lang="uk-UA" altLang="uk-UA" sz="25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СТРАТЕГІЯ РОЗВИТКУ </a:t>
            </a:r>
            <a:br>
              <a:rPr lang="uk-UA" altLang="uk-UA" sz="25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25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  <a:endParaRPr lang="ru-RU" altLang="uk-UA" sz="25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/>
          <a:lstStyle/>
          <a:p>
            <a:pPr algn="ctr">
              <a:buNone/>
            </a:pPr>
            <a:endParaRPr lang="uk-UA" alt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altLang="uk-UA" sz="2800" dirty="0" smtClean="0">
                <a:latin typeface="Times New Roman" pitchFamily="18" charset="0"/>
                <a:cs typeface="Times New Roman" pitchFamily="18" charset="0"/>
              </a:rPr>
              <a:t>визначає</a:t>
            </a:r>
            <a:endParaRPr lang="uk-UA" alt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uk-UA" alt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основоположні засади та </a:t>
            </a:r>
          </a:p>
          <a:p>
            <a:pPr algn="ctr">
              <a:buFont typeface="Wingdings" pitchFamily="2" charset="2"/>
              <a:buNone/>
            </a:pPr>
            <a:r>
              <a:rPr lang="uk-UA" alt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принципи функціонування установи </a:t>
            </a:r>
          </a:p>
          <a:p>
            <a:pPr algn="ctr">
              <a:buFont typeface="Wingdings" pitchFamily="2" charset="2"/>
              <a:buNone/>
            </a:pPr>
            <a:r>
              <a:rPr lang="uk-UA" altLang="uk-UA" sz="2800" dirty="0" smtClean="0">
                <a:latin typeface="Times New Roman" pitchFamily="18" charset="0"/>
                <a:cs typeface="Times New Roman" pitchFamily="18" charset="0"/>
              </a:rPr>
              <a:t> пріоритетні напрямки її розвитку</a:t>
            </a:r>
          </a:p>
          <a:p>
            <a:pPr algn="ctr">
              <a:buFont typeface="Wingdings" pitchFamily="2" charset="2"/>
              <a:buNone/>
            </a:pPr>
            <a:r>
              <a:rPr lang="uk-UA" alt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шляхи та завдання    подальшого реформування суддівської освіти в контексті останніх законодавчих новацій</a:t>
            </a:r>
            <a:endParaRPr lang="uk-UA" altLang="uk-UA" sz="2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9696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Завдання </a:t>
            </a:r>
            <a:br>
              <a:rPr lang="uk-UA" altLang="uk-UA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Національної школи суддів України </a:t>
            </a:r>
            <a:endParaRPr lang="ru-RU" altLang="uk-UA" sz="36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uk-UA" altLang="uk-UA" sz="1400" dirty="0" smtClean="0"/>
              <a:t>		</a:t>
            </a:r>
          </a:p>
          <a:p>
            <a:pPr algn="just">
              <a:buNone/>
            </a:pPr>
            <a:r>
              <a:rPr lang="uk-UA" altLang="uk-UA" sz="1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altLang="uk-UA" sz="1800" dirty="0" smtClean="0">
                <a:latin typeface="Times New Roman" pitchFamily="18" charset="0"/>
                <a:cs typeface="Times New Roman" pitchFamily="18" charset="0"/>
              </a:rPr>
              <a:t>Відповідно до редакції Закону України “Про судоустрій і статус суддів”, </a:t>
            </a:r>
            <a:r>
              <a:rPr lang="uk-UA" altLang="uk-UA" sz="1800" dirty="0" smtClean="0">
                <a:latin typeface="Times New Roman" pitchFamily="18" charset="0"/>
                <a:cs typeface="Times New Roman" pitchFamily="18" charset="0"/>
              </a:rPr>
              <a:t>який </a:t>
            </a:r>
            <a:r>
              <a:rPr lang="uk-UA" altLang="uk-UA" sz="1800" dirty="0" smtClean="0">
                <a:latin typeface="Times New Roman" pitchFamily="18" charset="0"/>
                <a:cs typeface="Times New Roman" pitchFamily="18" charset="0"/>
              </a:rPr>
              <a:t>набере чинності 30 вересня 2016 </a:t>
            </a:r>
            <a:r>
              <a:rPr lang="uk-UA" altLang="uk-UA" sz="1800" dirty="0" smtClean="0">
                <a:latin typeface="Times New Roman" pitchFamily="18" charset="0"/>
                <a:cs typeface="Times New Roman" pitchFamily="18" charset="0"/>
              </a:rPr>
              <a:t>року Національна школа суддів України здійснює, </a:t>
            </a:r>
            <a:r>
              <a:rPr lang="uk-UA" altLang="uk-UA" sz="1800" dirty="0" smtClean="0">
                <a:effectLst/>
                <a:latin typeface="Times New Roman" pitchFamily="18" charset="0"/>
                <a:cs typeface="Times New Roman" pitchFamily="18" charset="0"/>
              </a:rPr>
              <a:t>зокрема  </a:t>
            </a:r>
            <a:r>
              <a:rPr lang="uk-UA" altLang="uk-UA" sz="1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uk-UA" altLang="uk-UA" sz="1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спеціальну </a:t>
            </a:r>
            <a:r>
              <a:rPr lang="uk-UA" altLang="uk-UA" sz="1800" dirty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підготовку кандидатів на посаду </a:t>
            </a:r>
            <a:r>
              <a:rPr lang="uk-UA" altLang="uk-UA" sz="1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судді</a:t>
            </a:r>
            <a:endParaRPr lang="uk-UA" altLang="uk-UA" sz="18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altLang="uk-UA" sz="1800" dirty="0" smtClean="0">
                <a:effectLst/>
                <a:latin typeface="Times New Roman" pitchFamily="18" charset="0"/>
                <a:cs typeface="Times New Roman" pitchFamily="18" charset="0"/>
              </a:rPr>
              <a:t>підготовку </a:t>
            </a:r>
            <a:r>
              <a:rPr lang="uk-UA" altLang="uk-UA" sz="1800" dirty="0">
                <a:effectLst/>
                <a:latin typeface="Times New Roman" pitchFamily="18" charset="0"/>
                <a:cs typeface="Times New Roman" pitchFamily="18" charset="0"/>
              </a:rPr>
              <a:t>суддів, у тому числі обраних на адміністративні посади в </a:t>
            </a:r>
            <a:r>
              <a:rPr lang="uk-UA" altLang="uk-UA" sz="1800" dirty="0" smtClean="0">
                <a:effectLst/>
                <a:latin typeface="Times New Roman" pitchFamily="18" charset="0"/>
                <a:cs typeface="Times New Roman" pitchFamily="18" charset="0"/>
              </a:rPr>
              <a:t>судах</a:t>
            </a:r>
            <a:endParaRPr lang="uk-UA" altLang="uk-UA" sz="18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altLang="uk-UA" sz="1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періодичне </a:t>
            </a:r>
            <a:r>
              <a:rPr lang="uk-UA" altLang="uk-UA" sz="1800" dirty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навчання суддів з метою підвищення рівня їхньої </a:t>
            </a:r>
            <a:r>
              <a:rPr lang="uk-UA" altLang="uk-UA" sz="1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кваліфікації</a:t>
            </a:r>
          </a:p>
          <a:p>
            <a:pPr algn="ctr">
              <a:buNone/>
            </a:pPr>
            <a:r>
              <a:rPr lang="uk-UA" altLang="uk-UA" sz="1800" dirty="0" smtClean="0">
                <a:effectLst/>
                <a:latin typeface="Times New Roman" pitchFamily="18" charset="0"/>
                <a:cs typeface="Times New Roman" pitchFamily="18" charset="0"/>
              </a:rPr>
              <a:t>проведення курсів навчання, визначених кваліфікаційним або дисциплінарним</a:t>
            </a:r>
          </a:p>
          <a:p>
            <a:pPr algn="ctr">
              <a:buNone/>
            </a:pPr>
            <a:r>
              <a:rPr lang="uk-UA" altLang="uk-UA" sz="1800" dirty="0" smtClean="0">
                <a:effectLst/>
                <a:latin typeface="Times New Roman" pitchFamily="18" charset="0"/>
                <a:cs typeface="Times New Roman" pitchFamily="18" charset="0"/>
              </a:rPr>
              <a:t>органом, для підвищення кваліфікації суддів, які тимчасово відсторонені від</a:t>
            </a:r>
          </a:p>
          <a:p>
            <a:pPr algn="ctr">
              <a:buNone/>
            </a:pPr>
            <a:r>
              <a:rPr lang="uk-UA" altLang="uk-UA" sz="1800" dirty="0" smtClean="0">
                <a:effectLst/>
                <a:latin typeface="Times New Roman" pitchFamily="18" charset="0"/>
                <a:cs typeface="Times New Roman" pitchFamily="18" charset="0"/>
              </a:rPr>
              <a:t>здійснення правосуддя</a:t>
            </a:r>
            <a:endParaRPr lang="uk-UA" alt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alt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проведення </a:t>
            </a:r>
            <a:r>
              <a:rPr lang="uk-UA" altLang="uk-UA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наукових досліджень з питань удосконалення судового </a:t>
            </a:r>
            <a:r>
              <a:rPr lang="uk-UA" alt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устрою,</a:t>
            </a:r>
          </a:p>
          <a:p>
            <a:pPr algn="ctr">
              <a:buNone/>
            </a:pPr>
            <a:r>
              <a:rPr lang="uk-UA" alt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статусу </a:t>
            </a:r>
            <a:r>
              <a:rPr lang="uk-UA" altLang="uk-UA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суддів і </a:t>
            </a:r>
            <a:r>
              <a:rPr lang="uk-UA" alt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судочинства</a:t>
            </a:r>
            <a:endParaRPr lang="uk-UA" altLang="uk-UA" sz="1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altLang="uk-UA" sz="1800" dirty="0" smtClean="0">
                <a:latin typeface="Times New Roman" pitchFamily="18" charset="0"/>
                <a:cs typeface="Times New Roman" pitchFamily="18" charset="0"/>
              </a:rPr>
              <a:t>вивчення </a:t>
            </a:r>
            <a:r>
              <a:rPr lang="uk-UA" altLang="uk-UA" sz="1800" dirty="0">
                <a:latin typeface="Times New Roman" pitchFamily="18" charset="0"/>
                <a:cs typeface="Times New Roman" pitchFamily="18" charset="0"/>
              </a:rPr>
              <a:t>міжнародного досвіду організації та діяльності </a:t>
            </a:r>
            <a:r>
              <a:rPr lang="uk-UA" altLang="uk-UA" sz="1800" dirty="0" smtClean="0">
                <a:latin typeface="Times New Roman" pitchFamily="18" charset="0"/>
                <a:cs typeface="Times New Roman" pitchFamily="18" charset="0"/>
              </a:rPr>
              <a:t>судів</a:t>
            </a:r>
            <a:endParaRPr lang="uk-UA" altLang="uk-UA" sz="1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altLang="uk-UA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alt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ауково–методичне </a:t>
            </a:r>
            <a:r>
              <a:rPr lang="uk-UA" altLang="uk-UA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забезпечення діяльності судів, </a:t>
            </a:r>
            <a:endParaRPr lang="uk-UA" altLang="uk-UA" sz="1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alt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Вищої </a:t>
            </a:r>
            <a:r>
              <a:rPr lang="uk-UA" altLang="uk-UA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кваліфікаційної комісії суддів України та </a:t>
            </a:r>
            <a:endParaRPr lang="uk-UA" altLang="uk-UA" sz="1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alt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Вищої </a:t>
            </a:r>
            <a:r>
              <a:rPr lang="uk-UA" altLang="uk-UA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ради </a:t>
            </a:r>
            <a:r>
              <a:rPr lang="uk-UA" alt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правосуддя</a:t>
            </a:r>
            <a:endParaRPr lang="uk-UA" altLang="uk-UA" sz="1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dist"/>
            <a:endParaRPr lang="ru-RU" alt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46931"/>
          </a:xfrm>
        </p:spPr>
        <p:txBody>
          <a:bodyPr/>
          <a:lstStyle/>
          <a:p>
            <a:r>
              <a:rPr lang="uk-UA" altLang="uk-UA" sz="25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СТРАТЕГІЯ РОЗВИТКУ </a:t>
            </a:r>
            <a:br>
              <a:rPr lang="uk-UA" altLang="uk-UA" sz="25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25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  <a:endParaRPr lang="ru-RU" altLang="uk-UA" sz="25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uk-UA" altLang="uk-UA" sz="2800" dirty="0" smtClean="0">
                <a:latin typeface="Times New Roman" pitchFamily="18" charset="0"/>
                <a:cs typeface="Times New Roman" pitchFamily="18" charset="0"/>
              </a:rPr>
              <a:t>Роль Національної школи суддів України у кваліфікаційному оцінюванні суддів</a:t>
            </a:r>
            <a:endParaRPr lang="uk-UA" alt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</a:pPr>
            <a:r>
              <a:rPr lang="en-US" altLang="uk-UA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alt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Національна школа суддів  здійснює:</a:t>
            </a:r>
            <a:r>
              <a:rPr lang="uk-UA" alt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uk-UA" altLang="uk-UA" sz="2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altLang="uk-UA" sz="2800" dirty="0" smtClean="0">
                <a:latin typeface="Times New Roman" pitchFamily="18" charset="0"/>
                <a:cs typeface="Times New Roman" pitchFamily="18" charset="0"/>
              </a:rPr>
              <a:t>розробку тестових запитань та практичних завдань з урахуванням принципів інстанційності та спеціалізації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alt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перепідготовку суддів, які не пройшли первинне кваліфікаційне оцінювання, перед повторним кваліфікаційним оцінюванням</a:t>
            </a:r>
            <a:endParaRPr lang="ru-RU" altLang="uk-UA" sz="2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6064"/>
          </a:xfrm>
        </p:spPr>
        <p:txBody>
          <a:bodyPr/>
          <a:lstStyle/>
          <a:p>
            <a:r>
              <a:rPr lang="uk-UA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 Вищої кваліфікаційної комісії України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74133"/>
          </a:xfrm>
        </p:spPr>
        <p:txBody>
          <a:bodyPr/>
          <a:lstStyle/>
          <a:p>
            <a:pPr marL="0" indent="0" algn="ctr">
              <a:buNone/>
            </a:pP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29.07.2016 року </a:t>
            </a:r>
          </a:p>
          <a:p>
            <a:pPr marL="0" indent="0" algn="ctr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ідповідно до пункту 4.2 статуту Національної школи суддів України за поданням Національної школи суддів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 </a:t>
            </a:r>
            <a:r>
              <a:rPr lang="uk-UA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Вища кваліфікаційна комісія суддів України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погодила збільшення штатної чисельності Національної школи суддів України </a:t>
            </a:r>
          </a:p>
          <a:p>
            <a:pPr marL="0" indent="0" algn="ctr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штатні одиниці  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05244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 ректора Національної школи суддів України </a:t>
            </a:r>
            <a:endParaRPr lang="uk-UA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62165"/>
          </a:xfrm>
        </p:spPr>
        <p:txBody>
          <a:bodyPr/>
          <a:lstStyle/>
          <a:p>
            <a:pPr marL="0" indent="0" algn="ctr">
              <a:buNone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серпня 2016 року </a:t>
            </a: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метою виконання завдань, покладених на Національну школу суддів України та належної організації діяльності Національної школи суддів України </a:t>
            </a: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структурі Національної школи суддів України </a:t>
            </a: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1 вересня 2016 року утворено </a:t>
            </a:r>
          </a:p>
          <a:p>
            <a:pPr marL="0" indent="0" algn="ctr">
              <a:buNone/>
            </a:pP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естологічний центр (на правах відділу)</a:t>
            </a:r>
          </a:p>
          <a:p>
            <a:pPr marL="0" indent="0" algn="ctr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ідділ підготовки викладачів (тренерів)</a:t>
            </a:r>
          </a:p>
          <a:p>
            <a:pPr marL="0" indent="0" algn="ctr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7602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867496"/>
          </a:xfrm>
        </p:spPr>
        <p:txBody>
          <a:bodyPr/>
          <a:lstStyle/>
          <a:p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КОНЦЕПЦІЇ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ТА ФУНКЦІОНУВАННЯ</a:t>
            </a:r>
            <a:b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ТЕСТОЛОГІЧНОГО ЦЕНТРУ</a:t>
            </a:r>
            <a:endParaRPr lang="uk-UA" sz="1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091507"/>
          </a:xfrm>
        </p:spPr>
        <p:txBody>
          <a:bodyPr/>
          <a:lstStyle/>
          <a:p>
            <a:pPr marL="0" indent="0" algn="just">
              <a:buNone/>
            </a:pPr>
            <a:r>
              <a:rPr lang="uk-UA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 на проектування 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тестування для потреб формування суддівського корпусу, забезпечення необхідних передумов її валідності, надійності, максимальної захищеності від деструктивних наслідків проявів публічного скептицизму, завжди очікуваних при реалізації масштабних </a:t>
            </a:r>
            <a:r>
              <a:rPr lang="uk-UA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 значимих проектів</a:t>
            </a:r>
          </a:p>
          <a:p>
            <a:pPr marL="0" indent="0" algn="just">
              <a:buNone/>
            </a:pPr>
            <a:r>
              <a:rPr lang="uk-UA" sz="2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створена на основі практичного досвіду функціонування системи підготовки тестових матеріалів, яка діє в </a:t>
            </a:r>
            <a:r>
              <a:rPr lang="uk-UA" sz="22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Національній школі суддів </a:t>
            </a:r>
            <a:r>
              <a:rPr lang="uk-UA" sz="2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2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країни з 2011 року</a:t>
            </a:r>
          </a:p>
          <a:p>
            <a:pPr marL="0" indent="0" algn="just">
              <a:buNone/>
            </a:pPr>
            <a:r>
              <a:rPr lang="uk-UA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враховано, що викликом 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системи тестування є публічне доказування валідності його результатів </a:t>
            </a:r>
            <a:r>
              <a:rPr lang="uk-UA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цілому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за обставин, коли хтось із </a:t>
            </a:r>
            <a:r>
              <a:rPr lang="uk-UA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заінтересованих осіб 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 </a:t>
            </a:r>
            <a:r>
              <a:rPr lang="uk-UA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громадськість ставлять їх під сумнів,  який може породити невиправданий громадський резонанс</a:t>
            </a:r>
            <a:endParaRPr lang="uk-UA" sz="2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319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22 власність</Template>
  <TotalTime>320</TotalTime>
  <Words>880</Words>
  <Application>Microsoft Office PowerPoint</Application>
  <PresentationFormat>Екран (4:3)</PresentationFormat>
  <Paragraphs>114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0" baseType="lpstr">
      <vt:lpstr>22 власність</vt:lpstr>
      <vt:lpstr>Презентація PowerPoint</vt:lpstr>
      <vt:lpstr>Презентація PowerPoint</vt:lpstr>
      <vt:lpstr>НАЦІОНАЛЬНА ШКОЛА СУДДІВ УКРАЇНИ</vt:lpstr>
      <vt:lpstr>СТРАТЕГІЯ РОЗВИТКУ  НАЦІОНАЛЬНОЇ ШКОЛИ СУДДІВ УКРАЇНИ</vt:lpstr>
      <vt:lpstr>Завдання  Національної школи суддів України </vt:lpstr>
      <vt:lpstr>СТРАТЕГІЯ РОЗВИТКУ  НАЦІОНАЛЬНОЇ ШКОЛИ СУДДІВ УКРАЇНИ</vt:lpstr>
      <vt:lpstr> Рішення Вищої кваліфікаційної комісії України  </vt:lpstr>
      <vt:lpstr>Наказ ректора Національної школи суддів України </vt:lpstr>
      <vt:lpstr>ПРОЕКТ КОНЦЕПЦІЇ СТВОРЕННЯ ТА ФУНКЦІОНУВАННЯ ТЕСТОЛОГІЧНОГО ЦЕНТРУ</vt:lpstr>
      <vt:lpstr>Мета діяльності ТЦ </vt:lpstr>
      <vt:lpstr>Завдання ТЦ</vt:lpstr>
      <vt:lpstr>Предмет вимірювання </vt:lpstr>
      <vt:lpstr>Напрямки роботи ТЦ</vt:lpstr>
      <vt:lpstr>!</vt:lpstr>
      <vt:lpstr>Майбутнє ТЦ </vt:lpstr>
      <vt:lpstr>Регулярне оцінювання судді</vt:lpstr>
      <vt:lpstr>   Проект порядку та методології регулярного              оцінювання та самооцінювання судді   </vt:lpstr>
      <vt:lpstr>Анкета оцінювання суддів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Мазурок</cp:lastModifiedBy>
  <cp:revision>58</cp:revision>
  <dcterms:created xsi:type="dcterms:W3CDTF">2016-09-21T20:12:43Z</dcterms:created>
  <dcterms:modified xsi:type="dcterms:W3CDTF">2016-09-25T22:58:14Z</dcterms:modified>
</cp:coreProperties>
</file>