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82" autoAdjust="0"/>
    <p:restoredTop sz="94624" autoAdjust="0"/>
  </p:normalViewPr>
  <p:slideViewPr>
    <p:cSldViewPr>
      <p:cViewPr>
        <p:scale>
          <a:sx n="70" d="100"/>
          <a:sy n="70" d="100"/>
        </p:scale>
        <p:origin x="-147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21.07.2016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3.rada.gov.ua/laws/show/4651-17/page7" TargetMode="External"/><Relationship Id="rId2" Type="http://schemas.openxmlformats.org/officeDocument/2006/relationships/hyperlink" Target="http://zakon3.rada.gov.ua/laws/show/4651-17/paran1723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85748"/>
            <a:ext cx="9144000" cy="372906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3600" dirty="0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Написання слідчим суддею ухвал щодо запобіжних заходів – обґрунтування та мотивування судового  рішення. </a:t>
            </a:r>
            <a:r>
              <a:rPr lang="uk-UA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uk-UA" sz="36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714884"/>
            <a:ext cx="7854696" cy="17526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b="1" i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Чванкін Сергій Анатолійович, голова Київського районного суду м. Одеси, голова Асоціації слідчих суддів України </a:t>
            </a:r>
          </a:p>
          <a:p>
            <a:pPr algn="ctr"/>
            <a:endParaRPr lang="uk-UA" b="1" i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apf.mail.ru/cgi-bin/readmsg/Asociaciya%20suddiv.jpg?id=14690005130000000014%3B0%3B2&amp;x-email=serega_kizlov%40mail.ru&amp;exif=1&amp;bs=65191&amp;bl=449927&amp;ct=image%2Fjpeg&amp;cn=Asociaciya%2520suddiv.jpg&amp;cte=bin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dirty="0"/>
          </a:p>
        </p:txBody>
      </p:sp>
      <p:pic>
        <p:nvPicPr>
          <p:cNvPr id="3" name="Рисунок 2" descr="Asociaciya suddiv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1785926"/>
            <a:ext cx="5856104" cy="46578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85852" y="928670"/>
            <a:ext cx="6813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/>
              <a:t>ГО “Асоціація слідчих суддів України”</a:t>
            </a:r>
            <a:endParaRPr lang="uk-UA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1357298"/>
            <a:ext cx="850112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</a:rPr>
              <a:t>   Внесення змін до ч. 2 ст. 31 КПК України</a:t>
            </a:r>
          </a:p>
          <a:p>
            <a:r>
              <a:rPr lang="ru-RU" sz="2200" dirty="0" smtClean="0"/>
              <a:t> 	 </a:t>
            </a:r>
            <a:endParaRPr lang="en-US" sz="2200" dirty="0" smtClean="0"/>
          </a:p>
          <a:p>
            <a:endParaRPr lang="ru-RU" sz="2200" dirty="0" smtClean="0"/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</a:rPr>
              <a:t>Суть запропонованих змін стосується можливості розгляду кримінальних проваджень в суді першої інстанції щодо злочинів, за вчинення яких передбачено покарання у виді позбавлення волі на строк більше десяти років, колегіально судом у складі трьох професійних суддів - лише за клопотанням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</a:rPr>
              <a:t>обвинуваченого</a:t>
            </a:r>
            <a:r>
              <a:rPr lang="ru-RU" sz="2700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  <a:endParaRPr lang="ru-RU" sz="2700" dirty="0" smtClean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857232"/>
            <a:ext cx="778674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solidFill>
                  <a:srgbClr val="FFC000"/>
                </a:solidFill>
              </a:rPr>
              <a:t>Внесення змін до частини 2 статті 293 ЦПК України</a:t>
            </a:r>
          </a:p>
          <a:p>
            <a:endParaRPr lang="uk-UA" dirty="0" smtClean="0"/>
          </a:p>
          <a:p>
            <a:pPr algn="ctr"/>
            <a:r>
              <a:rPr lang="uk-UA" sz="2800" dirty="0" smtClean="0"/>
              <a:t>Пропонується передбачити, що у разі подання апеляційної скарги на ухвалу, що не підлягає оскарженню окремо від рішення суду, а також повторного подання апеляційної скарги на ухвалу, що вже переглядалася в апеляційному порядку, оскарження якої перешкоджає подальшому розгляду справи, суд першої інстанції повертає її заявнику, про що постановляє ухвалу, яка не підлягає оскарженню.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571612"/>
            <a:ext cx="8929718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solidFill>
                  <a:srgbClr val="FFC000"/>
                </a:solidFill>
              </a:rPr>
              <a:t>    Внесення зміни до ст. 3771 ЦПК України</a:t>
            </a:r>
          </a:p>
          <a:p>
            <a:endParaRPr lang="uk-UA" sz="1700" dirty="0" smtClean="0"/>
          </a:p>
          <a:p>
            <a:pPr algn="ctr"/>
            <a:r>
              <a:rPr lang="uk-UA" sz="2800" dirty="0" smtClean="0"/>
              <a:t>Пропонується передбачити, що неявка у судове засідання державного виконавця не перешкоджає розгляду судом його подання та  передбачити негайне виконання ухвали суду про тимчасове обмеження у праві виїзду боржника за межі України, а також можливість скасування такого тимчасового обмеження судом, який його встановив.</a:t>
            </a:r>
          </a:p>
          <a:p>
            <a:pPr algn="ctr"/>
            <a:r>
              <a:rPr lang="uk-UA" sz="2800" dirty="0" smtClean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85794"/>
            <a:ext cx="9144000" cy="5879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Внесення змін до  статей  185, 186, 187 КК України</a:t>
            </a:r>
          </a:p>
          <a:p>
            <a:endParaRPr lang="ru-RU" dirty="0" smtClean="0"/>
          </a:p>
          <a:p>
            <a:pPr algn="ctr"/>
            <a:r>
              <a:rPr lang="ru-RU" sz="2100" dirty="0" smtClean="0"/>
              <a:t>Пропонується визначити, що крадіжка (ст. 185 КК), вчинена повторно або за попередньою змовою групою осіб, карається арештом на строк від 3 до 6 місяців або обмеженням волі на строк до 5 років або позбавленням волі на строк до 6 років.</a:t>
            </a:r>
          </a:p>
          <a:p>
            <a:pPr algn="ctr"/>
            <a:r>
              <a:rPr lang="ru-RU" sz="2100" dirty="0" smtClean="0"/>
              <a:t>За крадіжку, поєднану з проникненням у житло, інше приміщення чи сховище або що завдала значної шкоди потерпілому, пропонується карати позбавленням волі на строк від чотирьох до семи років (зараз - від 3 до 6 років), а за крадіжку, вчинену у великих розмірах, передбачається позбавлення волі на строк від п'яти до восьми років з конфіскацією майна або без такої.</a:t>
            </a:r>
          </a:p>
          <a:p>
            <a:pPr algn="ctr"/>
            <a:r>
              <a:rPr lang="ru-RU" sz="2100" dirty="0" smtClean="0"/>
              <a:t>    За відкрите викрадення чужого майна (грабіж) – ст. 186 КК – пропонується  карати позбавленням волі на строк до шести років (зараз санкція містить набагато більше варіантів: від штрафу до позбавлення волі на строк до 4 років).</a:t>
            </a:r>
            <a:endParaRPr lang="ru-RU" sz="21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688" y="785794"/>
            <a:ext cx="8644030" cy="5929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АССУ також пропонує передбачити покарання за грабіж:</a:t>
            </a:r>
          </a:p>
          <a:p>
            <a:endParaRPr lang="ru-RU" dirty="0" smtClean="0"/>
          </a:p>
          <a:p>
            <a:pPr algn="ctr"/>
            <a:r>
              <a:rPr lang="ru-RU" sz="2100" dirty="0" smtClean="0"/>
              <a:t> - поєднаний з насильством, яке не є небезпечним для життя чи здоров'я потерпілого або з погрозою застосування такого насильства, або вчинений повторно, або за попередньою змовою групою осіб, - позбавлення волі на строк від чотирьох до семи років;</a:t>
            </a:r>
          </a:p>
          <a:p>
            <a:pPr algn="ctr"/>
            <a:r>
              <a:rPr lang="ru-RU" sz="2100" dirty="0" smtClean="0"/>
              <a:t> - поєднаний з проникненням у житло, інше приміщення чи сховище або такий, що завдав значної шкоди потерпілому, - позбавлення волі на строк від п’яти до восьми років;</a:t>
            </a:r>
          </a:p>
          <a:p>
            <a:pPr algn="ctr"/>
            <a:r>
              <a:rPr lang="ru-RU" sz="2100" dirty="0" smtClean="0"/>
              <a:t> - вчинений у великих розмірах, - позбавлення волі на строк від семи до десяти років з конфіскацією майна.</a:t>
            </a:r>
          </a:p>
          <a:p>
            <a:pPr algn="ctr"/>
            <a:r>
              <a:rPr lang="ru-RU" sz="2100" dirty="0" smtClean="0"/>
              <a:t>   Зміни стосуються і розбою (ст.187 КК). Так, згідно з проектом напад з метою заволодіння чужим майном, поєднаний із насильством, небезпечним для життя чи здоров'я особи, яка зазнала нападу, або з погрозою застосування такого насильства (розбій), - карається позбавленням волі на строк від п’яти до семи років.</a:t>
            </a:r>
            <a:endParaRPr lang="ru-RU" sz="21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214422"/>
            <a:ext cx="878687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Внесення  змін до статті 294 Цивільного процесуального кодексу України</a:t>
            </a:r>
          </a:p>
          <a:p>
            <a:endParaRPr lang="ru-RU" dirty="0" smtClean="0"/>
          </a:p>
          <a:p>
            <a:pPr algn="ctr"/>
            <a:r>
              <a:rPr lang="ru-RU" sz="2800" dirty="0" smtClean="0"/>
              <a:t>Пропонується передбачити право осіб, які беруть участь у справі, подати апеляційну скаргу на рішення суду протягом десяти днів з дня отримання копії повного тексту рішення суду при застосуванні судом положень ч. 3 ст. 209 ЦПК України та проголошенні у судовому засіданні вступної та резолютивної частини рішення.  В інших процесуальних кодексах це питання вирішене на користь апелянтів.  </a:t>
            </a:r>
          </a:p>
          <a:p>
            <a:pPr algn="ctr"/>
            <a:r>
              <a:rPr lang="ru-RU" dirty="0" smtClean="0"/>
              <a:t>   	</a:t>
            </a:r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857232"/>
            <a:ext cx="721523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solidFill>
                  <a:srgbClr val="FFC000"/>
                </a:solidFill>
              </a:rPr>
              <a:t>Внесення  змін до ст. 130 </a:t>
            </a:r>
            <a:r>
              <a:rPr lang="uk-UA" sz="3200" dirty="0" err="1" smtClean="0">
                <a:solidFill>
                  <a:srgbClr val="FFC000"/>
                </a:solidFill>
              </a:rPr>
              <a:t>КУпАП</a:t>
            </a:r>
            <a:r>
              <a:rPr lang="uk-UA" sz="3200" dirty="0" smtClean="0">
                <a:solidFill>
                  <a:srgbClr val="FFC000"/>
                </a:solidFill>
              </a:rPr>
              <a:t> </a:t>
            </a:r>
            <a:r>
              <a:rPr lang="uk-UA" sz="3200" dirty="0" smtClean="0">
                <a:solidFill>
                  <a:srgbClr val="FFC000"/>
                </a:solidFill>
              </a:rPr>
              <a:t>України</a:t>
            </a:r>
            <a:endParaRPr lang="uk-UA" dirty="0" smtClean="0"/>
          </a:p>
          <a:p>
            <a:endParaRPr lang="uk-UA" dirty="0" smtClean="0"/>
          </a:p>
          <a:p>
            <a:pPr algn="ctr"/>
            <a:r>
              <a:rPr lang="uk-UA" sz="2800" dirty="0" smtClean="0"/>
              <a:t>Пропонується збільшити розміри штрафів (500 неоподаткованих мінімумів доходів громадян) та строки позбавлення права керування (два роки) транспортними засобами за умови притягнення водія до адміністративної відповідальності за керування ними у стані алкогольного, наркотичного чи іншого сп’яніння або під впливом лікарських препаратів, що знижують їх увагу та швидкість реакції.</a:t>
            </a:r>
            <a:endParaRPr lang="uk-UA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2918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Ухвала про застосування запобіжних заходів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base">
              <a:buAutoNum type="arabicPeriod"/>
            </a:pP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В ухвалі про застосування запобіжного заходу слідчий суддя, суд зазначає відомості про: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base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1) кримінальне правопорушення (його суть і правову кваліфікацію із зазначенням статті (частини статті) закону України про кримінальну відповідальність), у якому підозрюється, обвинувачується особа;</a:t>
            </a:r>
          </a:p>
          <a:p>
            <a:pPr fontAlgn="base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2) обставини, які свідчать про існування ризиків, передбачених 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статтею 177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 КПК України;</a:t>
            </a:r>
          </a:p>
          <a:p>
            <a:pPr fontAlgn="base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3) обставини, які свідчать про недостатність застосування більш м’яких запобіжних заходів для запобігання ризикам, передбаченим 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статтею 177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  КПК України;</a:t>
            </a:r>
          </a:p>
          <a:p>
            <a:pPr fontAlgn="base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4) посилання на докази, які обґрунтовують ці обставини;</a:t>
            </a:r>
          </a:p>
          <a:p>
            <a:pPr fontAlgn="base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5) запобіжний захід, який застосовується.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2. В ухвалі про застосування запобіжного заходу, не пов’язаного з триманням під вартою, зазначаються конкретні обов’язки, передбачені 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частиною п’ятою статті 194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  КПК України, що покладаються на підозрюваного, обвинуваченого, та у випадках, встановлених цим Кодексом, строк, на який їх покладено.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3. В ухвалі про застосування запобіжного заходу у вигляді домашнього арешту зазначається точна адреса житла, яке підозрюваному, обвинуваченому забороняється залишати.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4. Слідчий суддя, суд зобов’язаний визначити в ухвалі про обрання запобіжного заходу у вигляді тримання під вартою або домашнього арешту дату закінчення її дії у межах строку, передбаченого цим Кодексом.</a:t>
            </a:r>
          </a:p>
          <a:p>
            <a:pPr fontAlgn="base"/>
            <a:endParaRPr lang="uk-UA" sz="1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851648" cy="2071702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dirty="0" smtClean="0">
                <a:ln/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Судд</a:t>
            </a:r>
            <a:r>
              <a:rPr lang="uk-UA" sz="3600" dirty="0" smtClean="0">
                <a:ln/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і Київського районного суду м.Одеси </a:t>
            </a:r>
            <a:endParaRPr lang="uk-UA" sz="3600" dirty="0">
              <a:ln/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ironm\Desktop\jud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928934"/>
            <a:ext cx="8715436" cy="32682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571612"/>
            <a:ext cx="8858312" cy="350046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итання, які виникають під час розгляду клопотань про обрання запобіжного заходу, та  є такими, що потребують дискусії</a:t>
            </a:r>
            <a:br>
              <a:rPr lang="uk-UA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uk-UA" sz="40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14356"/>
            <a:ext cx="9144000" cy="5857916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28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«Розгляд клопотання слідчого, прокурора про застосування запобіжного заходу відносно підозрюваного напряму стосується прав і законних інтересів потерпілого, у тому числі пов'язані з необхідністю захисту його особистої безпеки від погроз з боку підозрюваного. </a:t>
            </a:r>
            <a:br>
              <a:rPr lang="uk-UA" sz="28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Відсутність в судовому засіданні фактично позбавляє його можливості реалізувати своє право довести до слідчого, судді, суду свою позицію щодо обрання, продовження, зміни, скасування того чи іншого запобіжного заходу щодо підозрюваного або обвинуваченого, а також оскаржити прийняте рішення»</a:t>
            </a:r>
            <a:br>
              <a:rPr lang="uk-UA" sz="28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uk-UA" sz="28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785794"/>
            <a:ext cx="8715436" cy="6286544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25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«Якщо, слідчий, прокурор звертаються до суду з клопотанням про застосування запобіжного заходу, який, на думку слідчого судді, не відповідає тяжкості вчиненого злочину та особі підозрюваного, слідчий суддя, як особа, яка здійснює судовий контроль за дотриманням прав і законних інтересів учасників кримінального провадження, в тому числі і особи, яка визнана потерпілою, </a:t>
            </a:r>
            <a:r>
              <a:rPr lang="uk-UA" sz="2500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в змозі ніяким чином</a:t>
            </a:r>
            <a:r>
              <a:rPr lang="uk-UA" sz="25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відновити інтереси потерпілого при вирішенні питання, яке напряму стосується прав і законних інтересів потерпілого.</a:t>
            </a:r>
            <a:br>
              <a:rPr lang="uk-UA" sz="25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5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Слід надати слідчому судді можливість виконуючи обов’язки з судового контролю за правами і інтересами учасників кримінального провадження, обрати запобіжний захід, який би відповідав встановленим під час судового розгляду обставинам, в тому числі, і при наявності всіх передбачених законом підстав і тримання під вартою»</a:t>
            </a:r>
            <a:br>
              <a:rPr lang="uk-UA" sz="25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uk-UA" sz="25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714752"/>
            <a:ext cx="8715436" cy="2571768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«Пропонуємо у ч. 4 ст. 176 КПК визначити, що слідчий суддя приймає рішення тільки про застосування запобіжних заходів у вигляді тримання під вартою, домашнього арешту та застави. Інші заходи, передбачені КПК, мають застосовуватись за рішенням слідчого та прокурора»</a:t>
            </a:r>
            <a:br>
              <a:rPr lang="uk-UA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uk-UA" sz="36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57232"/>
            <a:ext cx="9144000" cy="528641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«Вважаємо, що ч. 1 ст. 309 КПК слід доповнити положенням, що під час досудового розслідування підлягають оскарженню в апеляційному порядку ухвали слідчого судді про застосування будь-якого запобіжного заходу або про відмову в цьому»</a:t>
            </a:r>
            <a:br>
              <a:rPr lang="uk-UA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uk-UA" sz="36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857208"/>
            <a:ext cx="8643998" cy="600079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3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«Доповнити ч. 3 ст. 407 КПК положенням, що, скасувавши ухвалу слідчого судді про відмову в застосуванні запобіжних заходів у вигляді тримання під вартою та домашнього арешту, апеляційний суд негайно надсилає матеріали провадження на новий судовий розгляд до відповідного суду першої інстанції. </a:t>
            </a:r>
            <a:br>
              <a:rPr lang="uk-UA" sz="3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Або внести зміни в визначення терміну слідчого судді, доповнити ч.1 п.18 ст.3 КПК України, щодо  визначення слідчого судді також суддів апеляційних судів»</a:t>
            </a:r>
            <a:br>
              <a:rPr lang="uk-UA" sz="3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uk-UA" sz="32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979</Words>
  <PresentationFormat>Экран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Написання слідчим суддею ухвал щодо запобіжних заходів – обґрунтування та мотивування судового  рішення.  </vt:lpstr>
      <vt:lpstr>Слайд 2</vt:lpstr>
      <vt:lpstr>Судді Київського районного суду м.Одеси </vt:lpstr>
      <vt:lpstr>Питання, які виникають під час розгляду клопотань про обрання запобіжного заходу, та  є такими, що потребують дискусії </vt:lpstr>
      <vt:lpstr>«Розгляд клопотання слідчого, прокурора про застосування запобіжного заходу відносно підозрюваного напряму стосується прав і законних інтересів потерпілого, у тому числі пов'язані з необхідністю захисту його особистої безпеки від погроз з боку підозрюваного.  Відсутність в судовому засіданні фактично позбавляє його можливості реалізувати своє право довести до слідчого, судді, суду свою позицію щодо обрання, продовження, зміни, скасування того чи іншого запобіжного заходу щодо підозрюваного або обвинуваченого, а також оскаржити прийняте рішення» </vt:lpstr>
      <vt:lpstr>«Якщо, слідчий, прокурор звертаються до суду з клопотанням про застосування запобіжного заходу, який, на думку слідчого судді, не відповідає тяжкості вчиненого злочину та особі підозрюваного, слідчий суддя, як особа, яка здійснює судовий контроль за дотриманням прав і законних інтересів учасників кримінального провадження, в тому числі і особи, яка визнана потерпілою, не в змозі ніяким чином відновити інтереси потерпілого при вирішенні питання, яке напряму стосується прав і законних інтересів потерпілого. Слід надати слідчому судді можливість виконуючи обов’язки з судового контролю за правами і інтересами учасників кримінального провадження, обрати запобіжний захід, який би відповідав встановленим під час судового розгляду обставинам, в тому числі, і при наявності всіх передбачених законом підстав і тримання під вартою» </vt:lpstr>
      <vt:lpstr>«Пропонуємо у ч. 4 ст. 176 КПК визначити, що слідчий суддя приймає рішення тільки про застосування запобіжних заходів у вигляді тримання під вартою, домашнього арешту та застави. Інші заходи, передбачені КПК, мають застосовуватись за рішенням слідчого та прокурора» </vt:lpstr>
      <vt:lpstr>«Вважаємо, що ч. 1 ст. 309 КПК слід доповнити положенням, що під час досудового розслідування підлягають оскарженню в апеляційному порядку ухвали слідчого судді про застосування будь-якого запобіжного заходу або про відмову в цьому» </vt:lpstr>
      <vt:lpstr>«Доповнити ч. 3 ст. 407 КПК положенням, що, скасувавши ухвалу слідчого судді про відмову в застосуванні запобіжних заходів у вигляді тримання під вартою та домашнього арешту, апеляційний суд негайно надсилає матеріали провадження на новий судовий розгляд до відповідного суду першої інстанції.  Або внести зміни в визначення терміну слідчого судді, доповнити ч.1 п.18 ст.3 КПК України, щодо  визначення слідчого судді також суддів апеляційних судів»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Написання слідчим суддею ухвал щодо запобіжних заходів – обґрунтування та мотивування судового  рішення.</dc:title>
  <dc:creator>sa</dc:creator>
  <cp:lastModifiedBy>s.kizlov</cp:lastModifiedBy>
  <cp:revision>32</cp:revision>
  <dcterms:created xsi:type="dcterms:W3CDTF">2016-07-18T06:47:12Z</dcterms:created>
  <dcterms:modified xsi:type="dcterms:W3CDTF">2016-07-21T13:11:12Z</dcterms:modified>
</cp:coreProperties>
</file>