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3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1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9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3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1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6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6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6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D4B1-1974-4E4D-B091-C93AB231B799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4095-79E0-492B-83BF-27D70CE62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08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Повноваження слідчого судді щодо обрання запобіжного заходу як гарантія права особи на справедливий судовий розгляд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 smtClean="0"/>
              <a:t>      Ризик перешкоджання здійсненню   правосуддя:</a:t>
            </a:r>
            <a:endParaRPr lang="uk-UA" dirty="0" smtClean="0"/>
          </a:p>
          <a:p>
            <a:r>
              <a:rPr lang="uk-UA" dirty="0" smtClean="0"/>
              <a:t>Вчинення обвинуваченим або іншими особами за змовою незаконних дій, спрямованих на фальсифікацію або знищення доказів</a:t>
            </a:r>
          </a:p>
          <a:p>
            <a:r>
              <a:rPr lang="uk-UA" dirty="0" smtClean="0"/>
              <a:t>Невизнання вини не може розцінюватись як наявність вказаного ризику</a:t>
            </a:r>
          </a:p>
          <a:p>
            <a:r>
              <a:rPr lang="uk-UA" dirty="0" smtClean="0"/>
              <a:t>Факт перешкоджання має бути підтверджено доказами (</a:t>
            </a:r>
            <a:r>
              <a:rPr lang="uk-UA" dirty="0" err="1" smtClean="0"/>
              <a:t>Бекчієв</a:t>
            </a:r>
            <a:r>
              <a:rPr lang="uk-UA" dirty="0" smtClean="0"/>
              <a:t> проти Молдови)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</a:t>
            </a:r>
            <a:r>
              <a:rPr lang="uk-UA" sz="4600" b="1" dirty="0" smtClean="0"/>
              <a:t>Ризик вчинення нових правопорушень:</a:t>
            </a:r>
          </a:p>
          <a:p>
            <a:pPr marL="0" indent="0">
              <a:buNone/>
            </a:pPr>
            <a:endParaRPr lang="uk-UA" sz="4600" b="1" dirty="0" smtClean="0"/>
          </a:p>
          <a:p>
            <a:r>
              <a:rPr lang="uk-UA" sz="4600" dirty="0" smtClean="0"/>
              <a:t>Коли попередня поведінка дає підстави для очікувань, що він не має наміру зупинятись у своїх злочинних діях</a:t>
            </a:r>
          </a:p>
          <a:p>
            <a:r>
              <a:rPr lang="uk-UA" sz="4600" dirty="0" smtClean="0"/>
              <a:t>Небезпека має бути явною, а запобіжний захід – необхідним в світлі обставин справи і, зокрема, біографії та характеристики особи (</a:t>
            </a:r>
            <a:r>
              <a:rPr lang="uk-UA" sz="4600" dirty="0" err="1" smtClean="0"/>
              <a:t>Клоот</a:t>
            </a:r>
            <a:r>
              <a:rPr lang="uk-UA" sz="4600" dirty="0" smtClean="0"/>
              <a:t> проти Бельгії)</a:t>
            </a:r>
          </a:p>
          <a:p>
            <a:r>
              <a:rPr lang="uk-UA" sz="4600" dirty="0" smtClean="0"/>
              <a:t>Попередня судимість може бути підставою (</a:t>
            </a:r>
            <a:r>
              <a:rPr lang="uk-UA" sz="4600" dirty="0" err="1" smtClean="0"/>
              <a:t>Сельчук</a:t>
            </a:r>
            <a:r>
              <a:rPr lang="uk-UA" sz="4600" dirty="0" smtClean="0"/>
              <a:t> проти Туреччини)</a:t>
            </a:r>
          </a:p>
          <a:p>
            <a:r>
              <a:rPr lang="uk-UA" sz="4600" dirty="0" smtClean="0"/>
              <a:t>Відсутність роботи чи </a:t>
            </a:r>
            <a:r>
              <a:rPr lang="uk-UA" sz="4600" dirty="0" err="1" smtClean="0"/>
              <a:t>сім»ї</a:t>
            </a:r>
            <a:r>
              <a:rPr lang="uk-UA" sz="4600" dirty="0" smtClean="0"/>
              <a:t> не свідчить про схильність до повторного вчинення злочинів (</a:t>
            </a:r>
            <a:r>
              <a:rPr lang="uk-UA" sz="4600" dirty="0" err="1" smtClean="0"/>
              <a:t>Сулаоя</a:t>
            </a:r>
            <a:r>
              <a:rPr lang="uk-UA" sz="4600" dirty="0" smtClean="0"/>
              <a:t> проти Естонії)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21167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Завдання сторони обвинувачення (ст. 194 КПК) – довести:</a:t>
            </a:r>
          </a:p>
          <a:p>
            <a:r>
              <a:rPr lang="uk-UA" dirty="0" smtClean="0"/>
              <a:t>Наявність </a:t>
            </a:r>
            <a:r>
              <a:rPr lang="uk-UA" dirty="0" err="1" smtClean="0"/>
              <a:t>обгрунтованої</a:t>
            </a:r>
            <a:r>
              <a:rPr lang="uk-UA" dirty="0" smtClean="0"/>
              <a:t> підозри</a:t>
            </a:r>
          </a:p>
          <a:p>
            <a:r>
              <a:rPr lang="uk-UA" dirty="0" smtClean="0"/>
              <a:t>Наявність ризиків ( хоча б одного з них), передбачених ст. 177 КПК</a:t>
            </a:r>
          </a:p>
          <a:p>
            <a:r>
              <a:rPr lang="uk-UA" dirty="0" smtClean="0"/>
              <a:t>Недостатність застосування більш </a:t>
            </a:r>
            <a:r>
              <a:rPr lang="uk-UA" dirty="0" err="1" smtClean="0"/>
              <a:t>м»яких</a:t>
            </a:r>
            <a:r>
              <a:rPr lang="uk-UA" dirty="0" smtClean="0"/>
              <a:t> запобіжних заходів для запобігання ризикам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3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     Завдання слідчого судді при обранні запобіжного заходу:</a:t>
            </a:r>
          </a:p>
          <a:p>
            <a:r>
              <a:rPr lang="uk-UA" dirty="0" smtClean="0"/>
              <a:t>Дотримуватись вимог КПК України, ЄКПЛ, </a:t>
            </a:r>
            <a:r>
              <a:rPr lang="uk-UA" dirty="0" err="1" smtClean="0"/>
              <a:t>обов»язково</a:t>
            </a:r>
            <a:r>
              <a:rPr lang="uk-UA" dirty="0" smtClean="0"/>
              <a:t> враховувати практику ЄСПЛ</a:t>
            </a:r>
          </a:p>
          <a:p>
            <a:r>
              <a:rPr lang="uk-UA" dirty="0" smtClean="0"/>
              <a:t>Ухвалити законне та </a:t>
            </a:r>
            <a:r>
              <a:rPr lang="uk-UA" dirty="0" err="1" smtClean="0"/>
              <a:t>обгрунтоване</a:t>
            </a:r>
            <a:r>
              <a:rPr lang="uk-UA" dirty="0" smtClean="0"/>
              <a:t> судове рішення, яке належним чином мотивувати (ст. 370 КПК)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9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dirty="0" smtClean="0"/>
              <a:t>Мета і підстави застосування запобіжних заходів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                                 </a:t>
            </a:r>
            <a:r>
              <a:rPr lang="uk-UA" sz="4400" b="1" dirty="0" smtClean="0"/>
              <a:t>Мета</a:t>
            </a:r>
            <a:r>
              <a:rPr lang="uk-UA" sz="4400" dirty="0" smtClean="0"/>
              <a:t>: </a:t>
            </a:r>
          </a:p>
          <a:p>
            <a:pPr algn="just"/>
            <a:r>
              <a:rPr lang="uk-UA" sz="4400" dirty="0" smtClean="0"/>
              <a:t>забезпечення   виконання   підозрюваним   (обвинуваченим) покладених на нього процесуальних </a:t>
            </a:r>
            <a:r>
              <a:rPr lang="uk-UA" sz="4400" dirty="0" err="1" smtClean="0">
                <a:cs typeface="Calibri" pitchFamily="34" charset="0"/>
              </a:rPr>
              <a:t>обов»язків</a:t>
            </a:r>
            <a:r>
              <a:rPr lang="uk-UA" sz="4400" dirty="0" smtClean="0"/>
              <a:t>, а також запобігання ризикам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523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</a:t>
            </a:r>
            <a:r>
              <a:rPr lang="uk-UA" sz="4700" b="1" dirty="0" smtClean="0"/>
              <a:t>Ризики:</a:t>
            </a:r>
          </a:p>
          <a:p>
            <a:pPr algn="just"/>
            <a:r>
              <a:rPr lang="uk-UA" sz="4400" dirty="0" smtClean="0"/>
              <a:t>Переховування від органів досудового розслідування та/або суду</a:t>
            </a:r>
          </a:p>
          <a:p>
            <a:pPr algn="just"/>
            <a:r>
              <a:rPr lang="uk-UA" sz="4400" dirty="0" smtClean="0"/>
              <a:t>Перешкоджання здійсненню правосуддя (знищення речей, документів…, вплив на свідків, потерпілих, інших підозрюваних…)</a:t>
            </a:r>
          </a:p>
          <a:p>
            <a:pPr algn="just"/>
            <a:r>
              <a:rPr lang="uk-UA" sz="4400" dirty="0" smtClean="0"/>
              <a:t>Вчинення нових кримінальних правопорушень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107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</a:t>
            </a:r>
            <a:r>
              <a:rPr lang="uk-UA" b="1" dirty="0" smtClean="0"/>
              <a:t>Підстави:</a:t>
            </a:r>
          </a:p>
          <a:p>
            <a:pPr algn="just"/>
            <a:r>
              <a:rPr lang="uk-UA" sz="4000" dirty="0" smtClean="0"/>
              <a:t>Наявність </a:t>
            </a:r>
            <a:r>
              <a:rPr lang="uk-UA" sz="4000" dirty="0" err="1" smtClean="0"/>
              <a:t>обгрунтованої</a:t>
            </a:r>
            <a:r>
              <a:rPr lang="uk-UA" sz="4000" dirty="0" smtClean="0"/>
              <a:t> підозри у вчиненні кримінального правопорушення</a:t>
            </a:r>
          </a:p>
          <a:p>
            <a:pPr algn="just"/>
            <a:r>
              <a:rPr lang="uk-UA" sz="4000" dirty="0" smtClean="0"/>
              <a:t>Наявність ризиків, які дають достатні підстави слідчому судді вважати, що підозрюваний може здійснити дії, які підпадають під ризики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276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Не можна ототожнювати поняття «запобіжного заходу» з поняттям «міри покарання»</a:t>
            </a:r>
          </a:p>
          <a:p>
            <a:r>
              <a:rPr lang="uk-UA" sz="4000" dirty="0" smtClean="0"/>
              <a:t>Неприпустимо застосовувати запобіжні заходи з іншою метою (Ю.Луценко проти України; </a:t>
            </a:r>
            <a:r>
              <a:rPr lang="uk-UA" sz="4000" dirty="0" err="1" smtClean="0"/>
              <a:t>Балицький</a:t>
            </a:r>
            <a:r>
              <a:rPr lang="uk-UA" sz="4000" dirty="0" smtClean="0"/>
              <a:t> проти України 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715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«</a:t>
            </a:r>
            <a:r>
              <a:rPr lang="uk-UA" sz="3600" b="1" dirty="0" err="1" smtClean="0"/>
              <a:t>Обгрунтована</a:t>
            </a:r>
            <a:r>
              <a:rPr lang="uk-UA" sz="3600" b="1" dirty="0" smtClean="0"/>
              <a:t> підозра» </a:t>
            </a:r>
            <a:r>
              <a:rPr lang="uk-UA" sz="3600" dirty="0" smtClean="0"/>
              <a:t>означає існування фактів або інформації, які можуть переконати </a:t>
            </a:r>
            <a:r>
              <a:rPr lang="uk-UA" sz="3600" dirty="0" err="1" smtClean="0"/>
              <a:t>об»єктивного</a:t>
            </a:r>
            <a:r>
              <a:rPr lang="uk-UA" sz="3600" dirty="0" smtClean="0"/>
              <a:t> спостерігача, що особа, про яку йдеться, могла вчинити правопорушення ( </a:t>
            </a:r>
            <a:r>
              <a:rPr lang="uk-UA" sz="3600" dirty="0" err="1" smtClean="0"/>
              <a:t>Котій</a:t>
            </a:r>
            <a:r>
              <a:rPr lang="uk-UA" sz="3600" dirty="0" smtClean="0"/>
              <a:t> проти України, </a:t>
            </a:r>
            <a:r>
              <a:rPr lang="uk-UA" sz="3600" dirty="0" err="1" smtClean="0"/>
              <a:t>Влох</a:t>
            </a:r>
            <a:r>
              <a:rPr lang="uk-UA" sz="3600" dirty="0" smtClean="0"/>
              <a:t> проти Польщі, Нечипорук та </a:t>
            </a:r>
            <a:r>
              <a:rPr lang="uk-UA" sz="3600" dirty="0" err="1" smtClean="0"/>
              <a:t>Йонкало</a:t>
            </a:r>
            <a:r>
              <a:rPr lang="uk-UA" sz="3600" dirty="0" smtClean="0"/>
              <a:t> проти України)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2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       «Нечипорук та </a:t>
            </a:r>
            <a:r>
              <a:rPr lang="uk-UA" b="1" dirty="0" err="1" smtClean="0"/>
              <a:t>Йонкало</a:t>
            </a:r>
            <a:r>
              <a:rPr lang="uk-UA" b="1" dirty="0" smtClean="0"/>
              <a:t> проти України 21.04.2011 р.</a:t>
            </a:r>
          </a:p>
          <a:p>
            <a:pPr marL="0" indent="0">
              <a:buNone/>
            </a:pPr>
            <a:r>
              <a:rPr lang="uk-UA" dirty="0" smtClean="0"/>
              <a:t>- За відсутності </a:t>
            </a:r>
            <a:r>
              <a:rPr lang="uk-UA" dirty="0" err="1" smtClean="0"/>
              <a:t>обгрунтованої</a:t>
            </a:r>
            <a:r>
              <a:rPr lang="uk-UA" dirty="0" smtClean="0"/>
              <a:t> підозри особу не може бути затримано з метою примушення її зізнатися у злочині, свідчити проти інших осіб або з метою отримання від неї фактів чи інформації, які можуть служити підставою для </a:t>
            </a:r>
            <a:r>
              <a:rPr lang="uk-UA" dirty="0" err="1" smtClean="0"/>
              <a:t>обгрунтованої</a:t>
            </a:r>
            <a:r>
              <a:rPr lang="uk-UA" dirty="0" smtClean="0"/>
              <a:t> підозри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7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            Ризик переховування (втечі):</a:t>
            </a:r>
          </a:p>
          <a:p>
            <a:pPr algn="just"/>
            <a:r>
              <a:rPr lang="uk-UA" dirty="0" smtClean="0"/>
              <a:t>Мають бути зазначені обставини, що дають підставу очікувати, що цей ризик справдиться (міжнародні контакти, нерухомість, контакти, наявність кількох паспортів, дані про те, що раніше ухилявся)</a:t>
            </a:r>
          </a:p>
          <a:p>
            <a:pPr algn="just"/>
            <a:r>
              <a:rPr lang="uk-UA" dirty="0" smtClean="0"/>
              <a:t>Не може </a:t>
            </a:r>
            <a:r>
              <a:rPr lang="uk-UA" dirty="0" err="1" smtClean="0"/>
              <a:t>грунтуватись</a:t>
            </a:r>
            <a:r>
              <a:rPr lang="uk-UA" dirty="0" smtClean="0"/>
              <a:t> лише на основі суворості можливого вироку (Панченко проти Росії)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4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472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Повноваження слідчого судді щодо обрання запобіжного заходу як гарантія права особи на справедливий судовий розгляд</vt:lpstr>
      <vt:lpstr>Мета і підстави застосування запобіжних заходів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Повноваження слідчого судді щодо обрання запобіжного заходу як гарантія права особи на справедливий судовий розгляд</dc:title>
  <dc:creator>МАРЧУК Наталія Олегівна</dc:creator>
  <cp:lastModifiedBy>МАРЧУК Наталія Олегівна</cp:lastModifiedBy>
  <cp:revision>6</cp:revision>
  <dcterms:created xsi:type="dcterms:W3CDTF">2016-07-21T11:11:50Z</dcterms:created>
  <dcterms:modified xsi:type="dcterms:W3CDTF">2016-07-21T12:04:37Z</dcterms:modified>
</cp:coreProperties>
</file>